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sldIdLst>
    <p:sldId id="256" r:id="rId5"/>
    <p:sldId id="349" r:id="rId6"/>
    <p:sldId id="350" r:id="rId7"/>
    <p:sldId id="353" r:id="rId8"/>
    <p:sldId id="354" r:id="rId9"/>
    <p:sldId id="348" r:id="rId10"/>
    <p:sldId id="343" r:id="rId11"/>
    <p:sldId id="320" r:id="rId12"/>
    <p:sldId id="309" r:id="rId13"/>
    <p:sldId id="332" r:id="rId14"/>
    <p:sldId id="331" r:id="rId15"/>
    <p:sldId id="333" r:id="rId16"/>
    <p:sldId id="323" r:id="rId17"/>
    <p:sldId id="334" r:id="rId18"/>
    <p:sldId id="336" r:id="rId19"/>
    <p:sldId id="337" r:id="rId20"/>
    <p:sldId id="338" r:id="rId21"/>
    <p:sldId id="339" r:id="rId22"/>
    <p:sldId id="340" r:id="rId23"/>
    <p:sldId id="341" r:id="rId24"/>
    <p:sldId id="285" r:id="rId25"/>
    <p:sldId id="305" r:id="rId26"/>
    <p:sldId id="286" r:id="rId27"/>
    <p:sldId id="302" r:id="rId28"/>
    <p:sldId id="278" r:id="rId29"/>
    <p:sldId id="307" r:id="rId30"/>
    <p:sldId id="281" r:id="rId31"/>
    <p:sldId id="283" r:id="rId32"/>
    <p:sldId id="280" r:id="rId33"/>
    <p:sldId id="282" r:id="rId34"/>
    <p:sldId id="312" r:id="rId35"/>
    <p:sldId id="318" r:id="rId36"/>
    <p:sldId id="316" r:id="rId37"/>
    <p:sldId id="315" r:id="rId38"/>
    <p:sldId id="314" r:id="rId39"/>
    <p:sldId id="356" r:id="rId40"/>
    <p:sldId id="346" r:id="rId41"/>
    <p:sldId id="344" r:id="rId42"/>
    <p:sldId id="345" r:id="rId43"/>
    <p:sldId id="35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CFCF53-B88E-43B4-9BE9-2D8AD24DA971}">
          <p14:sldIdLst>
            <p14:sldId id="256"/>
            <p14:sldId id="349"/>
            <p14:sldId id="350"/>
            <p14:sldId id="353"/>
            <p14:sldId id="354"/>
            <p14:sldId id="348"/>
            <p14:sldId id="343"/>
            <p14:sldId id="320"/>
          </p14:sldIdLst>
        </p14:section>
        <p14:section name="Proposed Comms Activities - Details" id="{3FDA3877-FA27-408F-A1ED-86E2A3D71CA0}">
          <p14:sldIdLst>
            <p14:sldId id="309"/>
            <p14:sldId id="332"/>
            <p14:sldId id="331"/>
            <p14:sldId id="333"/>
            <p14:sldId id="323"/>
            <p14:sldId id="334"/>
            <p14:sldId id="336"/>
            <p14:sldId id="337"/>
            <p14:sldId id="338"/>
            <p14:sldId id="339"/>
            <p14:sldId id="340"/>
            <p14:sldId id="341"/>
          </p14:sldIdLst>
        </p14:section>
        <p14:section name="Branding - DRAFT" id="{0F00B069-AF1C-44A9-82A4-A7AB3B0DC5AD}">
          <p14:sldIdLst>
            <p14:sldId id="285"/>
            <p14:sldId id="305"/>
            <p14:sldId id="286"/>
            <p14:sldId id="302"/>
            <p14:sldId id="278"/>
            <p14:sldId id="307"/>
            <p14:sldId id="281"/>
            <p14:sldId id="283"/>
            <p14:sldId id="280"/>
            <p14:sldId id="282"/>
            <p14:sldId id="312"/>
          </p14:sldIdLst>
        </p14:section>
        <p14:section name="Appendix" id="{E5A67185-8F67-44CC-B8EE-A3311A0C6380}">
          <p14:sldIdLst>
            <p14:sldId id="318"/>
            <p14:sldId id="316"/>
            <p14:sldId id="315"/>
            <p14:sldId id="314"/>
            <p14:sldId id="356"/>
            <p14:sldId id="346"/>
            <p14:sldId id="344"/>
            <p14:sldId id="345"/>
            <p14:sldId id="35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3F7B1E-E3B8-7DA4-A400-57582CD77F50}" name="Barbara Brown" initials="BB" userId="S::bbrown@rippleeffect.com::785b40c7-64ae-4a9d-9e41-0ca6d07ee340" providerId="AD"/>
  <p188:author id="{72245746-8415-0C15-392C-798E9381B2E0}" name="Krevsky, Elizabeth" initials="EK" userId="S::ekrevsky@deloitte.com::4b6055c5-cc5b-4c4d-b143-f76cfcbbcdca" providerId="AD"/>
  <p188:author id="{FAFF0176-1C0D-A042-9B6C-0B3D9E6E24BC}" name="Shaunna Cofield" initials="SC" userId="S::scofield@rippleeffect.com::5d3eff08-049d-4996-9527-1d20e4d93715" providerId="AD"/>
  <p188:author id="{9D5C84E5-4565-7106-1507-02C1436619EB}" name="Natalie Mazur" initials="NM" userId="S::NMazur@rippleeffect.com::e631ae26-39f4-486c-86f2-fd3a77338d9d" providerId="AD"/>
  <p188:author id="{C0D66BEB-0A9C-8D1A-90E7-7E95F444D765}" name="Sharon Nakhimovsky" initials="SN" userId="S::snakhimovsky@rippleeffect.com::c91e6c61-12d0-44c3-98e2-4df9514402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5CFF"/>
    <a:srgbClr val="0E4068"/>
    <a:srgbClr val="245276"/>
    <a:srgbClr val="06315F"/>
    <a:srgbClr val="022B5B"/>
    <a:srgbClr val="001C54"/>
    <a:srgbClr val="023462"/>
    <a:srgbClr val="001F57"/>
    <a:srgbClr val="7DBD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132" y="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EB9E8-D100-42D0-8659-9A5E4B06BE3D}"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6B3B7-E061-49D7-900F-297A1DEC4B5E}" type="slidenum">
              <a:rPr lang="en-US" smtClean="0"/>
              <a:t>‹#›</a:t>
            </a:fld>
            <a:endParaRPr lang="en-US"/>
          </a:p>
        </p:txBody>
      </p:sp>
    </p:spTree>
    <p:extLst>
      <p:ext uri="{BB962C8B-B14F-4D97-AF65-F5344CB8AC3E}">
        <p14:creationId xmlns:p14="http://schemas.microsoft.com/office/powerpoint/2010/main" val="378136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B9B70-57B4-412A-8B5A-47BF98020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97473-0DAF-ACF9-A28C-392FF673503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73A5A9C-6B2A-6B89-4743-3639ACE4E1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06879D-871B-0CD5-B775-233EF300DC49}"/>
              </a:ext>
            </a:extLst>
          </p:cNvPr>
          <p:cNvSpPr>
            <a:spLocks noGrp="1"/>
          </p:cNvSpPr>
          <p:nvPr>
            <p:ph type="sldNum" sz="quarter" idx="5"/>
          </p:nvPr>
        </p:nvSpPr>
        <p:spPr/>
        <p:txBody>
          <a:bodyPr/>
          <a:lstStyle/>
          <a:p>
            <a:fld id="{BF66B3B7-E061-49D7-900F-297A1DEC4B5E}" type="slidenum">
              <a:rPr lang="en-US" smtClean="0"/>
              <a:t>2</a:t>
            </a:fld>
            <a:endParaRPr lang="en-US"/>
          </a:p>
        </p:txBody>
      </p:sp>
    </p:spTree>
    <p:extLst>
      <p:ext uri="{BB962C8B-B14F-4D97-AF65-F5344CB8AC3E}">
        <p14:creationId xmlns:p14="http://schemas.microsoft.com/office/powerpoint/2010/main" val="4145671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46C4E-6C65-070C-8C1D-B58944DB7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8C3FA5-4D5B-AEBB-5F5E-FB1B3299010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E343AB3-5FAA-B46E-9FF4-5399817D88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02765D-0E2B-9419-21BC-65B1B40CD9EB}"/>
              </a:ext>
            </a:extLst>
          </p:cNvPr>
          <p:cNvSpPr>
            <a:spLocks noGrp="1"/>
          </p:cNvSpPr>
          <p:nvPr>
            <p:ph type="sldNum" sz="quarter" idx="5"/>
          </p:nvPr>
        </p:nvSpPr>
        <p:spPr/>
        <p:txBody>
          <a:bodyPr/>
          <a:lstStyle/>
          <a:p>
            <a:fld id="{BF66B3B7-E061-49D7-900F-297A1DEC4B5E}" type="slidenum">
              <a:rPr lang="en-US" smtClean="0"/>
              <a:t>3</a:t>
            </a:fld>
            <a:endParaRPr lang="en-US"/>
          </a:p>
        </p:txBody>
      </p:sp>
    </p:spTree>
    <p:extLst>
      <p:ext uri="{BB962C8B-B14F-4D97-AF65-F5344CB8AC3E}">
        <p14:creationId xmlns:p14="http://schemas.microsoft.com/office/powerpoint/2010/main" val="3461929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53541-E313-9EBF-B2A5-D2BEE7EC3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C31D0-92E4-363D-F007-4302A53F1BA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4DF387F-1186-2D84-CF8B-972C08D0DE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701508-4FF2-CF1A-5C76-D8EB497E6D27}"/>
              </a:ext>
            </a:extLst>
          </p:cNvPr>
          <p:cNvSpPr>
            <a:spLocks noGrp="1"/>
          </p:cNvSpPr>
          <p:nvPr>
            <p:ph type="sldNum" sz="quarter" idx="5"/>
          </p:nvPr>
        </p:nvSpPr>
        <p:spPr/>
        <p:txBody>
          <a:bodyPr/>
          <a:lstStyle/>
          <a:p>
            <a:fld id="{BF66B3B7-E061-49D7-900F-297A1DEC4B5E}" type="slidenum">
              <a:rPr lang="en-US" smtClean="0"/>
              <a:t>27</a:t>
            </a:fld>
            <a:endParaRPr lang="en-US"/>
          </a:p>
        </p:txBody>
      </p:sp>
    </p:spTree>
    <p:extLst>
      <p:ext uri="{BB962C8B-B14F-4D97-AF65-F5344CB8AC3E}">
        <p14:creationId xmlns:p14="http://schemas.microsoft.com/office/powerpoint/2010/main" val="2027140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Play with opacity </a:t>
            </a:r>
          </a:p>
        </p:txBody>
      </p:sp>
      <p:sp>
        <p:nvSpPr>
          <p:cNvPr id="4" name="Slide Number Placeholder 3"/>
          <p:cNvSpPr>
            <a:spLocks noGrp="1"/>
          </p:cNvSpPr>
          <p:nvPr>
            <p:ph type="sldNum" sz="quarter" idx="5"/>
          </p:nvPr>
        </p:nvSpPr>
        <p:spPr/>
        <p:txBody>
          <a:bodyPr/>
          <a:lstStyle/>
          <a:p>
            <a:fld id="{BF66B3B7-E061-49D7-900F-297A1DEC4B5E}" type="slidenum">
              <a:rPr lang="en-US" smtClean="0"/>
              <a:t>29</a:t>
            </a:fld>
            <a:endParaRPr lang="en-US"/>
          </a:p>
        </p:txBody>
      </p:sp>
    </p:spTree>
    <p:extLst>
      <p:ext uri="{BB962C8B-B14F-4D97-AF65-F5344CB8AC3E}">
        <p14:creationId xmlns:p14="http://schemas.microsoft.com/office/powerpoint/2010/main" val="3388861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C5767-C5A1-9249-F28A-B02F4EAEA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69C81B-606B-D714-F0A8-187B205DF73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F269B02-2F75-D42A-5248-A0CD7FE7F7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7A38B5-ED28-C2F0-05E5-75F68C113B78}"/>
              </a:ext>
            </a:extLst>
          </p:cNvPr>
          <p:cNvSpPr>
            <a:spLocks noGrp="1"/>
          </p:cNvSpPr>
          <p:nvPr>
            <p:ph type="sldNum" sz="quarter" idx="5"/>
          </p:nvPr>
        </p:nvSpPr>
        <p:spPr/>
        <p:txBody>
          <a:bodyPr/>
          <a:lstStyle/>
          <a:p>
            <a:fld id="{BF66B3B7-E061-49D7-900F-297A1DEC4B5E}" type="slidenum">
              <a:rPr lang="en-US" smtClean="0"/>
              <a:t>30</a:t>
            </a:fld>
            <a:endParaRPr lang="en-US"/>
          </a:p>
        </p:txBody>
      </p:sp>
    </p:spTree>
    <p:extLst>
      <p:ext uri="{BB962C8B-B14F-4D97-AF65-F5344CB8AC3E}">
        <p14:creationId xmlns:p14="http://schemas.microsoft.com/office/powerpoint/2010/main" val="2971338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49088-9F01-7EC5-EE98-9E538FD901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C84B3-35AE-60CD-0A07-4FC663A9339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7F81709-6379-2A1A-F583-5DFD79D0B5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278322-7804-D635-B3A6-DAB81B4DBA50}"/>
              </a:ext>
            </a:extLst>
          </p:cNvPr>
          <p:cNvSpPr>
            <a:spLocks noGrp="1"/>
          </p:cNvSpPr>
          <p:nvPr>
            <p:ph type="sldNum" sz="quarter" idx="5"/>
          </p:nvPr>
        </p:nvSpPr>
        <p:spPr/>
        <p:txBody>
          <a:bodyPr/>
          <a:lstStyle/>
          <a:p>
            <a:fld id="{BF66B3B7-E061-49D7-900F-297A1DEC4B5E}" type="slidenum">
              <a:rPr lang="en-US" smtClean="0"/>
              <a:t>32</a:t>
            </a:fld>
            <a:endParaRPr lang="en-US"/>
          </a:p>
        </p:txBody>
      </p:sp>
    </p:spTree>
    <p:extLst>
      <p:ext uri="{BB962C8B-B14F-4D97-AF65-F5344CB8AC3E}">
        <p14:creationId xmlns:p14="http://schemas.microsoft.com/office/powerpoint/2010/main" val="22639122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hyperlink" Target="https://www.linkedin.com/company/payment-network/" TargetMode="External"/><Relationship Id="rId13"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hyperlink" Target="https://x.com/payment_network"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mailto:HCPLAN@rippleeffect.com" TargetMode="External"/><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hyperlink" Target="https://www.youtube.com/channel/UCdmTX6ut7JCHUebuyRpBJ4g" TargetMode="External"/><Relationship Id="rId4" Type="http://schemas.openxmlformats.org/officeDocument/2006/relationships/hyperlink" Target="http://www.hcplan.org/" TargetMode="External"/><Relationship Id="rId9"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DFD2E-F102-FC4C-145C-84AEF34830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22739" t="-787" r="30008" b="11102"/>
          <a:stretch/>
        </p:blipFill>
        <p:spPr>
          <a:xfrm>
            <a:off x="-8877" y="-54477"/>
            <a:ext cx="12212357" cy="5190806"/>
          </a:xfrm>
          <a:prstGeom prst="rect">
            <a:avLst/>
          </a:prstGeom>
        </p:spPr>
      </p:pic>
      <p:sp>
        <p:nvSpPr>
          <p:cNvPr id="2" name="Title 1">
            <a:extLst>
              <a:ext uri="{FF2B5EF4-FFF2-40B4-BE49-F238E27FC236}">
                <a16:creationId xmlns:a16="http://schemas.microsoft.com/office/drawing/2014/main" id="{A2A98135-95FB-8C0F-D3BC-772A302D4116}"/>
              </a:ext>
              <a:ext uri="{C183D7F6-B498-43B3-948B-1728B52AA6E4}">
                <adec:decorative xmlns:adec="http://schemas.microsoft.com/office/drawing/2017/decorative" val="0"/>
              </a:ext>
            </a:extLst>
          </p:cNvPr>
          <p:cNvSpPr>
            <a:spLocks noGrp="1"/>
          </p:cNvSpPr>
          <p:nvPr>
            <p:ph type="ctrTitle"/>
          </p:nvPr>
        </p:nvSpPr>
        <p:spPr>
          <a:xfrm>
            <a:off x="1524000" y="1122364"/>
            <a:ext cx="9144000" cy="1567571"/>
          </a:xfrm>
        </p:spPr>
        <p:txBody>
          <a:bodyPr anchor="b">
            <a:normAutofit/>
          </a:bodyPr>
          <a:lstStyle>
            <a:lvl1pPr algn="ctr">
              <a:defRPr sz="5401">
                <a:solidFill>
                  <a:schemeClr val="bg1"/>
                </a:solidFill>
                <a:latin typeface="+mj-lt"/>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88C4647-FC96-C44B-411B-A1FA3AF4DDAB}"/>
              </a:ext>
            </a:extLst>
          </p:cNvPr>
          <p:cNvSpPr>
            <a:spLocks noGrp="1"/>
          </p:cNvSpPr>
          <p:nvPr>
            <p:ph type="subTitle" idx="1"/>
          </p:nvPr>
        </p:nvSpPr>
        <p:spPr>
          <a:xfrm>
            <a:off x="1524000" y="3267136"/>
            <a:ext cx="9144000" cy="1655762"/>
          </a:xfrm>
        </p:spPr>
        <p:txBody>
          <a:bodyPr>
            <a:normAutofit/>
          </a:bodyPr>
          <a:lstStyle>
            <a:lvl1pPr marL="0" indent="0" algn="ctr">
              <a:buNone/>
              <a:defRPr sz="3200" b="1">
                <a:solidFill>
                  <a:schemeClr val="bg1"/>
                </a:solidFill>
                <a:latin typeface="+mj-lt"/>
              </a:defRPr>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CFF8188-9B68-4028-FF1A-BFC49F6F5B31}"/>
              </a:ext>
              <a:ext uri="{C183D7F6-B498-43B3-948B-1728B52AA6E4}">
                <adec:decorative xmlns:adec="http://schemas.microsoft.com/office/drawing/2017/decorative" val="1"/>
              </a:ext>
            </a:extLst>
          </p:cNvPr>
          <p:cNvCxnSpPr>
            <a:cxnSpLocks/>
          </p:cNvCxnSpPr>
          <p:nvPr userDrawn="1"/>
        </p:nvCxnSpPr>
        <p:spPr>
          <a:xfrm>
            <a:off x="3616171" y="2945446"/>
            <a:ext cx="4959659" cy="0"/>
          </a:xfrm>
          <a:prstGeom prst="line">
            <a:avLst/>
          </a:prstGeom>
          <a:ln>
            <a:solidFill>
              <a:srgbClr val="7DBD42"/>
            </a:solidFill>
          </a:ln>
        </p:spPr>
        <p:style>
          <a:lnRef idx="2">
            <a:schemeClr val="accent1"/>
          </a:lnRef>
          <a:fillRef idx="0">
            <a:schemeClr val="accent1"/>
          </a:fillRef>
          <a:effectRef idx="1">
            <a:schemeClr val="accent1"/>
          </a:effectRef>
          <a:fontRef idx="minor">
            <a:schemeClr val="tx1"/>
          </a:fontRef>
        </p:style>
      </p:cxnSp>
      <p:pic>
        <p:nvPicPr>
          <p:cNvPr id="11" name="Picture 10" descr="Health Care Payment Learning &amp; Action Network Logo">
            <a:extLst>
              <a:ext uri="{FF2B5EF4-FFF2-40B4-BE49-F238E27FC236}">
                <a16:creationId xmlns:a16="http://schemas.microsoft.com/office/drawing/2014/main" id="{F1AB990C-A808-7399-3CEB-FEBA1D68FC89}"/>
              </a:ext>
            </a:extLst>
          </p:cNvPr>
          <p:cNvPicPr>
            <a:picLocks noChangeAspect="1"/>
          </p:cNvPicPr>
          <p:nvPr userDrawn="1"/>
        </p:nvPicPr>
        <p:blipFill>
          <a:blip r:embed="rId3"/>
          <a:stretch>
            <a:fillRect/>
          </a:stretch>
        </p:blipFill>
        <p:spPr>
          <a:xfrm>
            <a:off x="8659350" y="5590316"/>
            <a:ext cx="3180053" cy="954016"/>
          </a:xfrm>
          <a:prstGeom prst="rect">
            <a:avLst/>
          </a:prstGeom>
        </p:spPr>
      </p:pic>
    </p:spTree>
    <p:extLst>
      <p:ext uri="{BB962C8B-B14F-4D97-AF65-F5344CB8AC3E}">
        <p14:creationId xmlns:p14="http://schemas.microsoft.com/office/powerpoint/2010/main" val="3816018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DFD2E-F102-FC4C-145C-84AEF34830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22739" t="-787" r="30008" b="11102"/>
          <a:stretch/>
        </p:blipFill>
        <p:spPr>
          <a:xfrm>
            <a:off x="-8877" y="-54477"/>
            <a:ext cx="12212357" cy="5190806"/>
          </a:xfrm>
          <a:prstGeom prst="rect">
            <a:avLst/>
          </a:prstGeom>
        </p:spPr>
      </p:pic>
      <p:sp>
        <p:nvSpPr>
          <p:cNvPr id="2" name="Title 1">
            <a:extLst>
              <a:ext uri="{FF2B5EF4-FFF2-40B4-BE49-F238E27FC236}">
                <a16:creationId xmlns:a16="http://schemas.microsoft.com/office/drawing/2014/main" id="{A2A98135-95FB-8C0F-D3BC-772A302D4116}"/>
              </a:ext>
              <a:ext uri="{C183D7F6-B498-43B3-948B-1728B52AA6E4}">
                <adec:decorative xmlns:adec="http://schemas.microsoft.com/office/drawing/2017/decorative" val="0"/>
              </a:ext>
            </a:extLst>
          </p:cNvPr>
          <p:cNvSpPr>
            <a:spLocks noGrp="1"/>
          </p:cNvSpPr>
          <p:nvPr>
            <p:ph type="ctrTitle"/>
          </p:nvPr>
        </p:nvSpPr>
        <p:spPr>
          <a:xfrm>
            <a:off x="1524000" y="181197"/>
            <a:ext cx="9144000" cy="1567571"/>
          </a:xfrm>
        </p:spPr>
        <p:txBody>
          <a:bodyPr anchor="b">
            <a:normAutofit/>
          </a:bodyPr>
          <a:lstStyle>
            <a:lvl1pPr algn="ctr">
              <a:defRPr sz="5401">
                <a:solidFill>
                  <a:schemeClr val="bg1"/>
                </a:solidFill>
                <a:latin typeface="+mj-lt"/>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88C4647-FC96-C44B-411B-A1FA3AF4DDAB}"/>
              </a:ext>
            </a:extLst>
          </p:cNvPr>
          <p:cNvSpPr>
            <a:spLocks noGrp="1"/>
          </p:cNvSpPr>
          <p:nvPr>
            <p:ph type="subTitle" idx="1"/>
          </p:nvPr>
        </p:nvSpPr>
        <p:spPr>
          <a:xfrm>
            <a:off x="1524000" y="2215924"/>
            <a:ext cx="9144000" cy="504848"/>
          </a:xfrm>
        </p:spPr>
        <p:txBody>
          <a:bodyPr>
            <a:normAutofit/>
          </a:bodyPr>
          <a:lstStyle>
            <a:lvl1pPr marL="0" indent="0" algn="ctr">
              <a:buNone/>
              <a:defRPr sz="3200" b="1">
                <a:solidFill>
                  <a:schemeClr val="bg1"/>
                </a:solidFill>
                <a:latin typeface="+mj-lt"/>
              </a:defRPr>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CFF8188-9B68-4028-FF1A-BFC49F6F5B31}"/>
              </a:ext>
              <a:ext uri="{C183D7F6-B498-43B3-948B-1728B52AA6E4}">
                <adec:decorative xmlns:adec="http://schemas.microsoft.com/office/drawing/2017/decorative" val="1"/>
              </a:ext>
            </a:extLst>
          </p:cNvPr>
          <p:cNvCxnSpPr>
            <a:cxnSpLocks/>
          </p:cNvCxnSpPr>
          <p:nvPr userDrawn="1"/>
        </p:nvCxnSpPr>
        <p:spPr>
          <a:xfrm>
            <a:off x="3616171" y="1972438"/>
            <a:ext cx="4959659" cy="0"/>
          </a:xfrm>
          <a:prstGeom prst="line">
            <a:avLst/>
          </a:prstGeom>
          <a:ln>
            <a:solidFill>
              <a:srgbClr val="7DBD42"/>
            </a:solidFill>
          </a:ln>
        </p:spPr>
        <p:style>
          <a:lnRef idx="2">
            <a:schemeClr val="accent1"/>
          </a:lnRef>
          <a:fillRef idx="0">
            <a:schemeClr val="accent1"/>
          </a:fillRef>
          <a:effectRef idx="1">
            <a:schemeClr val="accent1"/>
          </a:effectRef>
          <a:fontRef idx="minor">
            <a:schemeClr val="tx1"/>
          </a:fontRef>
        </p:style>
      </p:cxnSp>
      <p:pic>
        <p:nvPicPr>
          <p:cNvPr id="11" name="Picture 10" descr="Health Care Payment Learning &amp; Action Network Logo">
            <a:extLst>
              <a:ext uri="{FF2B5EF4-FFF2-40B4-BE49-F238E27FC236}">
                <a16:creationId xmlns:a16="http://schemas.microsoft.com/office/drawing/2014/main" id="{F1AB990C-A808-7399-3CEB-FEBA1D68FC89}"/>
              </a:ext>
            </a:extLst>
          </p:cNvPr>
          <p:cNvPicPr>
            <a:picLocks noChangeAspect="1"/>
          </p:cNvPicPr>
          <p:nvPr userDrawn="1"/>
        </p:nvPicPr>
        <p:blipFill>
          <a:blip r:embed="rId3"/>
          <a:stretch>
            <a:fillRect/>
          </a:stretch>
        </p:blipFill>
        <p:spPr>
          <a:xfrm>
            <a:off x="8659350" y="5590316"/>
            <a:ext cx="3180053" cy="954016"/>
          </a:xfrm>
          <a:prstGeom prst="rect">
            <a:avLst/>
          </a:prstGeom>
        </p:spPr>
      </p:pic>
      <p:pic>
        <p:nvPicPr>
          <p:cNvPr id="5" name="Picture 4">
            <a:extLst>
              <a:ext uri="{FF2B5EF4-FFF2-40B4-BE49-F238E27FC236}">
                <a16:creationId xmlns:a16="http://schemas.microsoft.com/office/drawing/2014/main" id="{3ACEEDDA-6995-8A4C-08DB-C12678A0B87C}"/>
              </a:ext>
              <a:ext uri="{C183D7F6-B498-43B3-948B-1728B52AA6E4}">
                <adec:decorative xmlns:adec="http://schemas.microsoft.com/office/drawing/2017/decorative" val="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31965" b="39935"/>
          <a:stretch/>
        </p:blipFill>
        <p:spPr>
          <a:xfrm>
            <a:off x="0" y="2852382"/>
            <a:ext cx="12192000" cy="228394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spPr>
      </p:pic>
      <p:sp>
        <p:nvSpPr>
          <p:cNvPr id="6" name="Rectangle 5">
            <a:extLst>
              <a:ext uri="{FF2B5EF4-FFF2-40B4-BE49-F238E27FC236}">
                <a16:creationId xmlns:a16="http://schemas.microsoft.com/office/drawing/2014/main" id="{080C255A-9FD9-9CD2-1840-72C6FBA3F6C1}"/>
              </a:ext>
              <a:ext uri="{C183D7F6-B498-43B3-948B-1728B52AA6E4}">
                <adec:decorative xmlns:adec="http://schemas.microsoft.com/office/drawing/2017/decorative" val="1"/>
              </a:ext>
            </a:extLst>
          </p:cNvPr>
          <p:cNvSpPr/>
          <p:nvPr userDrawn="1"/>
        </p:nvSpPr>
        <p:spPr>
          <a:xfrm>
            <a:off x="-8878" y="2852382"/>
            <a:ext cx="12200878" cy="658760"/>
          </a:xfrm>
          <a:prstGeom prst="rect">
            <a:avLst/>
          </a:prstGeom>
          <a:gradFill>
            <a:gsLst>
              <a:gs pos="0">
                <a:srgbClr val="06315F"/>
              </a:gs>
              <a:gs pos="100000">
                <a:srgbClr val="001F57">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29924983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DFD2E-F102-FC4C-145C-84AEF34830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22739" t="-787" r="30008" b="11102"/>
          <a:stretch/>
        </p:blipFill>
        <p:spPr>
          <a:xfrm>
            <a:off x="-8877" y="-54477"/>
            <a:ext cx="12212357" cy="5190806"/>
          </a:xfrm>
          <a:prstGeom prst="rect">
            <a:avLst/>
          </a:prstGeom>
        </p:spPr>
      </p:pic>
      <p:sp>
        <p:nvSpPr>
          <p:cNvPr id="2" name="Title 1">
            <a:extLst>
              <a:ext uri="{FF2B5EF4-FFF2-40B4-BE49-F238E27FC236}">
                <a16:creationId xmlns:a16="http://schemas.microsoft.com/office/drawing/2014/main" id="{A2A98135-95FB-8C0F-D3BC-772A302D4116}"/>
              </a:ext>
              <a:ext uri="{C183D7F6-B498-43B3-948B-1728B52AA6E4}">
                <adec:decorative xmlns:adec="http://schemas.microsoft.com/office/drawing/2017/decorative" val="0"/>
              </a:ext>
            </a:extLst>
          </p:cNvPr>
          <p:cNvSpPr>
            <a:spLocks noGrp="1"/>
          </p:cNvSpPr>
          <p:nvPr>
            <p:ph type="ctrTitle"/>
          </p:nvPr>
        </p:nvSpPr>
        <p:spPr>
          <a:xfrm>
            <a:off x="6735164" y="1040477"/>
            <a:ext cx="5195248" cy="1567571"/>
          </a:xfrm>
        </p:spPr>
        <p:txBody>
          <a:bodyPr anchor="b">
            <a:normAutofit/>
          </a:bodyPr>
          <a:lstStyle>
            <a:lvl1pPr algn="l">
              <a:defRPr sz="5401">
                <a:solidFill>
                  <a:schemeClr val="bg1"/>
                </a:solidFill>
                <a:latin typeface="+mj-lt"/>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88C4647-FC96-C44B-411B-A1FA3AF4DDAB}"/>
              </a:ext>
            </a:extLst>
          </p:cNvPr>
          <p:cNvSpPr>
            <a:spLocks noGrp="1"/>
          </p:cNvSpPr>
          <p:nvPr>
            <p:ph type="subTitle" idx="1"/>
          </p:nvPr>
        </p:nvSpPr>
        <p:spPr>
          <a:xfrm>
            <a:off x="6735164" y="3119072"/>
            <a:ext cx="5195248" cy="1655762"/>
          </a:xfrm>
        </p:spPr>
        <p:txBody>
          <a:bodyPr>
            <a:normAutofit/>
          </a:bodyPr>
          <a:lstStyle>
            <a:lvl1pPr marL="0" indent="0" algn="l">
              <a:buNone/>
              <a:defRPr sz="3200" b="1">
                <a:solidFill>
                  <a:schemeClr val="bg1"/>
                </a:solidFill>
                <a:latin typeface="+mj-lt"/>
              </a:defRPr>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CFF8188-9B68-4028-FF1A-BFC49F6F5B31}"/>
              </a:ext>
              <a:ext uri="{C183D7F6-B498-43B3-948B-1728B52AA6E4}">
                <adec:decorative xmlns:adec="http://schemas.microsoft.com/office/drawing/2017/decorative" val="1"/>
              </a:ext>
            </a:extLst>
          </p:cNvPr>
          <p:cNvCxnSpPr>
            <a:cxnSpLocks/>
          </p:cNvCxnSpPr>
          <p:nvPr userDrawn="1"/>
        </p:nvCxnSpPr>
        <p:spPr>
          <a:xfrm>
            <a:off x="6735163" y="2863559"/>
            <a:ext cx="4959659" cy="0"/>
          </a:xfrm>
          <a:prstGeom prst="line">
            <a:avLst/>
          </a:prstGeom>
          <a:ln>
            <a:solidFill>
              <a:srgbClr val="7DBD42"/>
            </a:solidFill>
          </a:ln>
        </p:spPr>
        <p:style>
          <a:lnRef idx="2">
            <a:schemeClr val="accent1"/>
          </a:lnRef>
          <a:fillRef idx="0">
            <a:schemeClr val="accent1"/>
          </a:fillRef>
          <a:effectRef idx="1">
            <a:schemeClr val="accent1"/>
          </a:effectRef>
          <a:fontRef idx="minor">
            <a:schemeClr val="tx1"/>
          </a:fontRef>
        </p:style>
      </p:cxnSp>
      <p:pic>
        <p:nvPicPr>
          <p:cNvPr id="11" name="Picture 10" descr="Health Care Payment Learning &amp; Action Network Logo">
            <a:extLst>
              <a:ext uri="{FF2B5EF4-FFF2-40B4-BE49-F238E27FC236}">
                <a16:creationId xmlns:a16="http://schemas.microsoft.com/office/drawing/2014/main" id="{F1AB990C-A808-7399-3CEB-FEBA1D68FC89}"/>
              </a:ext>
            </a:extLst>
          </p:cNvPr>
          <p:cNvPicPr>
            <a:picLocks noChangeAspect="1"/>
          </p:cNvPicPr>
          <p:nvPr userDrawn="1"/>
        </p:nvPicPr>
        <p:blipFill>
          <a:blip r:embed="rId3"/>
          <a:stretch>
            <a:fillRect/>
          </a:stretch>
        </p:blipFill>
        <p:spPr>
          <a:xfrm>
            <a:off x="8659350" y="5590316"/>
            <a:ext cx="3180053" cy="954016"/>
          </a:xfrm>
          <a:prstGeom prst="rect">
            <a:avLst/>
          </a:prstGeom>
        </p:spPr>
      </p:pic>
      <p:pic>
        <p:nvPicPr>
          <p:cNvPr id="5" name="Picture 4">
            <a:extLst>
              <a:ext uri="{FF2B5EF4-FFF2-40B4-BE49-F238E27FC236}">
                <a16:creationId xmlns:a16="http://schemas.microsoft.com/office/drawing/2014/main" id="{78DD3F3F-0D5D-EFC1-AF94-9E11D0014540}"/>
              </a:ext>
              <a:ext uri="{C183D7F6-B498-43B3-948B-1728B52AA6E4}">
                <adec:decorative xmlns:adec="http://schemas.microsoft.com/office/drawing/2017/decorative" val="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1316" t="24991" r="25423" b="7793"/>
          <a:stretch/>
        </p:blipFill>
        <p:spPr>
          <a:xfrm>
            <a:off x="-8875" y="0"/>
            <a:ext cx="6104876" cy="5136330"/>
          </a:xfrm>
          <a:prstGeom prst="rect">
            <a:avLst/>
          </a:prstGeom>
        </p:spPr>
      </p:pic>
      <p:sp>
        <p:nvSpPr>
          <p:cNvPr id="6" name="Rectangle 5">
            <a:extLst>
              <a:ext uri="{FF2B5EF4-FFF2-40B4-BE49-F238E27FC236}">
                <a16:creationId xmlns:a16="http://schemas.microsoft.com/office/drawing/2014/main" id="{029D3F27-8230-C8A3-039C-ACAC71A67B0A}"/>
              </a:ext>
              <a:ext uri="{C183D7F6-B498-43B3-948B-1728B52AA6E4}">
                <adec:decorative xmlns:adec="http://schemas.microsoft.com/office/drawing/2017/decorative" val="1"/>
              </a:ext>
            </a:extLst>
          </p:cNvPr>
          <p:cNvSpPr/>
          <p:nvPr userDrawn="1"/>
        </p:nvSpPr>
        <p:spPr>
          <a:xfrm>
            <a:off x="3915826" y="-1"/>
            <a:ext cx="2197291" cy="5136325"/>
          </a:xfrm>
          <a:prstGeom prst="rect">
            <a:avLst/>
          </a:prstGeom>
          <a:gradFill>
            <a:gsLst>
              <a:gs pos="0">
                <a:srgbClr val="022B5B"/>
              </a:gs>
              <a:gs pos="100000">
                <a:srgbClr val="023462">
                  <a:alpha val="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13261722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Title_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DFD2E-F102-FC4C-145C-84AEF34830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22739" t="35228" r="30008" b="11102"/>
          <a:stretch/>
        </p:blipFill>
        <p:spPr>
          <a:xfrm>
            <a:off x="-8877" y="1875821"/>
            <a:ext cx="12212357" cy="3106361"/>
          </a:xfrm>
          <a:prstGeom prst="rect">
            <a:avLst/>
          </a:prstGeom>
        </p:spPr>
      </p:pic>
      <p:sp>
        <p:nvSpPr>
          <p:cNvPr id="2" name="Title 1">
            <a:extLst>
              <a:ext uri="{FF2B5EF4-FFF2-40B4-BE49-F238E27FC236}">
                <a16:creationId xmlns:a16="http://schemas.microsoft.com/office/drawing/2014/main" id="{A2A98135-95FB-8C0F-D3BC-772A302D4116}"/>
              </a:ext>
              <a:ext uri="{C183D7F6-B498-43B3-948B-1728B52AA6E4}">
                <adec:decorative xmlns:adec="http://schemas.microsoft.com/office/drawing/2017/decorative" val="0"/>
              </a:ext>
            </a:extLst>
          </p:cNvPr>
          <p:cNvSpPr>
            <a:spLocks noGrp="1"/>
          </p:cNvSpPr>
          <p:nvPr>
            <p:ph type="ctrTitle" hasCustomPrompt="1"/>
          </p:nvPr>
        </p:nvSpPr>
        <p:spPr>
          <a:xfrm>
            <a:off x="1524000" y="2645216"/>
            <a:ext cx="9144000" cy="1567571"/>
          </a:xfrm>
        </p:spPr>
        <p:txBody>
          <a:bodyPr anchor="ctr">
            <a:normAutofit/>
          </a:bodyPr>
          <a:lstStyle>
            <a:lvl1pPr algn="ctr">
              <a:defRPr sz="4800">
                <a:solidFill>
                  <a:schemeClr val="bg1"/>
                </a:solidFill>
                <a:latin typeface="+mj-lt"/>
                <a:cs typeface="Arial" panose="020B0604020202020204" pitchFamily="34" charset="0"/>
              </a:defRPr>
            </a:lvl1pPr>
          </a:lstStyle>
          <a:p>
            <a:r>
              <a:rPr lang="en-US"/>
              <a:t>Click to edit section title</a:t>
            </a:r>
          </a:p>
        </p:txBody>
      </p:sp>
    </p:spTree>
    <p:extLst>
      <p:ext uri="{BB962C8B-B14F-4D97-AF65-F5344CB8AC3E}">
        <p14:creationId xmlns:p14="http://schemas.microsoft.com/office/powerpoint/2010/main" val="3756390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FAEE6C8-5C7D-3C24-AE6D-EC71AF6595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6" y="-9933"/>
            <a:ext cx="12191998" cy="1394303"/>
          </a:xfrm>
          <a:prstGeom prst="rect">
            <a:avLst/>
          </a:prstGeom>
        </p:spPr>
      </p:pic>
      <p:cxnSp>
        <p:nvCxnSpPr>
          <p:cNvPr id="9" name="Straight Connector 8">
            <a:extLst>
              <a:ext uri="{FF2B5EF4-FFF2-40B4-BE49-F238E27FC236}">
                <a16:creationId xmlns:a16="http://schemas.microsoft.com/office/drawing/2014/main" id="{A1B34A6B-B54D-3F34-C724-8FD55A65227F}"/>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138C3C-15DF-3DCC-7787-BC7D00D1A1C9}"/>
              </a:ext>
            </a:extLst>
          </p:cNvPr>
          <p:cNvSpPr>
            <a:spLocks noGrp="1"/>
          </p:cNvSpPr>
          <p:nvPr>
            <p:ph type="title"/>
          </p:nvPr>
        </p:nvSpPr>
        <p:spPr>
          <a:xfrm>
            <a:off x="838202" y="49079"/>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9E5D44B-F005-1C99-B36E-033E8870F38A}"/>
              </a:ext>
            </a:extLst>
          </p:cNvPr>
          <p:cNvSpPr>
            <a:spLocks noGrp="1"/>
          </p:cNvSpPr>
          <p:nvPr>
            <p:ph idx="1"/>
          </p:nvPr>
        </p:nvSpPr>
        <p:spPr>
          <a:xfrm>
            <a:off x="838202" y="1634877"/>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A6BF76BD-16AA-45EB-73BE-FFFABF2F0F3A}"/>
              </a:ext>
              <a:ext uri="{C183D7F6-B498-43B3-948B-1728B52AA6E4}">
                <adec:decorative xmlns:adec="http://schemas.microsoft.com/office/drawing/2017/decorative" val="1"/>
              </a:ext>
            </a:extLst>
          </p:cNvPr>
          <p:cNvCxnSpPr>
            <a:cxnSpLocks/>
          </p:cNvCxnSpPr>
          <p:nvPr userDrawn="1"/>
        </p:nvCxnSpPr>
        <p:spPr>
          <a:xfrm>
            <a:off x="238760" y="6236723"/>
            <a:ext cx="1169924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2C6BB598-925C-FBDE-ECF3-981F972DA817}"/>
              </a:ext>
              <a:ext uri="{C183D7F6-B498-43B3-948B-1728B52AA6E4}">
                <adec:decorative xmlns:adec="http://schemas.microsoft.com/office/drawing/2017/decorative" val="1"/>
              </a:ext>
            </a:extLst>
          </p:cNvPr>
          <p:cNvSpPr>
            <a:spLocks noGrp="1"/>
          </p:cNvSpPr>
          <p:nvPr>
            <p:ph type="sldNum" sz="quarter" idx="12"/>
          </p:nvPr>
        </p:nvSpPr>
        <p:spPr>
          <a:xfrm>
            <a:off x="346841" y="6356351"/>
            <a:ext cx="2743200" cy="365125"/>
          </a:xfrm>
          <a:prstGeom prst="rect">
            <a:avLst/>
          </a:prstGeom>
        </p:spPr>
        <p:txBody>
          <a:bodyPr/>
          <a:lstStyle/>
          <a:p>
            <a:fld id="{16985025-2193-4D20-8010-DE0BC70DF1E5}" type="slidenum">
              <a:rPr lang="en-US" smtClean="0"/>
              <a:t>‹#›</a:t>
            </a:fld>
            <a:endParaRPr lang="en-US"/>
          </a:p>
        </p:txBody>
      </p:sp>
      <p:pic>
        <p:nvPicPr>
          <p:cNvPr id="10" name="Picture 9">
            <a:extLst>
              <a:ext uri="{FF2B5EF4-FFF2-40B4-BE49-F238E27FC236}">
                <a16:creationId xmlns:a16="http://schemas.microsoft.com/office/drawing/2014/main" id="{DB0F8331-D236-2922-6C99-3CB12DA2376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9" y="6292995"/>
            <a:ext cx="1610437" cy="483132"/>
          </a:xfrm>
          <a:prstGeom prst="rect">
            <a:avLst/>
          </a:prstGeom>
        </p:spPr>
      </p:pic>
    </p:spTree>
    <p:extLst>
      <p:ext uri="{BB962C8B-B14F-4D97-AF65-F5344CB8AC3E}">
        <p14:creationId xmlns:p14="http://schemas.microsoft.com/office/powerpoint/2010/main" val="1262251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630778-729B-93AB-236A-D7198E4FED8C}"/>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6" y="-9933"/>
            <a:ext cx="12191998" cy="1394303"/>
          </a:xfrm>
          <a:prstGeom prst="rect">
            <a:avLst/>
          </a:prstGeom>
        </p:spPr>
      </p:pic>
      <p:cxnSp>
        <p:nvCxnSpPr>
          <p:cNvPr id="9" name="Straight Connector 8">
            <a:extLst>
              <a:ext uri="{FF2B5EF4-FFF2-40B4-BE49-F238E27FC236}">
                <a16:creationId xmlns:a16="http://schemas.microsoft.com/office/drawing/2014/main" id="{4DADF400-A654-A728-4363-609DEDE3B219}"/>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0540A02-1556-3058-AE0E-3538E912C5DE}"/>
              </a:ext>
            </a:extLst>
          </p:cNvPr>
          <p:cNvSpPr>
            <a:spLocks noGrp="1"/>
          </p:cNvSpPr>
          <p:nvPr>
            <p:ph type="title"/>
          </p:nvPr>
        </p:nvSpPr>
        <p:spPr>
          <a:xfrm>
            <a:off x="838202" y="49079"/>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4E9494C-4F58-F05B-6177-E11509FD78B0}"/>
              </a:ext>
            </a:extLst>
          </p:cNvPr>
          <p:cNvSpPr>
            <a:spLocks noGrp="1"/>
          </p:cNvSpPr>
          <p:nvPr>
            <p:ph sz="half" idx="1"/>
          </p:nvPr>
        </p:nvSpPr>
        <p:spPr>
          <a:xfrm>
            <a:off x="838201" y="163487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ABA241-2D02-B21F-0651-88FB662CA9B7}"/>
              </a:ext>
            </a:extLst>
          </p:cNvPr>
          <p:cNvSpPr>
            <a:spLocks noGrp="1"/>
          </p:cNvSpPr>
          <p:nvPr>
            <p:ph sz="half" idx="2"/>
          </p:nvPr>
        </p:nvSpPr>
        <p:spPr>
          <a:xfrm>
            <a:off x="6172201" y="163487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F86497BD-D2E7-F803-F9D1-B8DD39605E8F}"/>
              </a:ext>
              <a:ext uri="{C183D7F6-B498-43B3-948B-1728B52AA6E4}">
                <adec:decorative xmlns:adec="http://schemas.microsoft.com/office/drawing/2017/decorative" val="1"/>
              </a:ext>
            </a:extLst>
          </p:cNvPr>
          <p:cNvCxnSpPr>
            <a:cxnSpLocks/>
          </p:cNvCxnSpPr>
          <p:nvPr userDrawn="1"/>
        </p:nvCxnSpPr>
        <p:spPr>
          <a:xfrm>
            <a:off x="238760" y="6236723"/>
            <a:ext cx="1169924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F70DB4A8-7E5B-EA41-2CA8-62EDC291B7EF}"/>
              </a:ext>
              <a:ext uri="{C183D7F6-B498-43B3-948B-1728B52AA6E4}">
                <adec:decorative xmlns:adec="http://schemas.microsoft.com/office/drawing/2017/decorative" val="1"/>
              </a:ext>
            </a:extLst>
          </p:cNvPr>
          <p:cNvSpPr>
            <a:spLocks noGrp="1"/>
          </p:cNvSpPr>
          <p:nvPr>
            <p:ph type="sldNum" sz="quarter" idx="12"/>
          </p:nvPr>
        </p:nvSpPr>
        <p:spPr>
          <a:xfrm>
            <a:off x="346841" y="6366079"/>
            <a:ext cx="2743200" cy="365125"/>
          </a:xfrm>
          <a:prstGeom prst="rect">
            <a:avLst/>
          </a:prstGeom>
        </p:spPr>
        <p:txBody>
          <a:bodyPr/>
          <a:lstStyle/>
          <a:p>
            <a:fld id="{16985025-2193-4D20-8010-DE0BC70DF1E5}" type="slidenum">
              <a:rPr lang="en-US" smtClean="0"/>
              <a:t>‹#›</a:t>
            </a:fld>
            <a:endParaRPr lang="en-US"/>
          </a:p>
        </p:txBody>
      </p:sp>
      <p:pic>
        <p:nvPicPr>
          <p:cNvPr id="10" name="Picture 9">
            <a:extLst>
              <a:ext uri="{FF2B5EF4-FFF2-40B4-BE49-F238E27FC236}">
                <a16:creationId xmlns:a16="http://schemas.microsoft.com/office/drawing/2014/main" id="{CECE8B38-CF32-EC47-E56E-F225964B4C0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9" y="6292995"/>
            <a:ext cx="1610437" cy="483132"/>
          </a:xfrm>
          <a:prstGeom prst="rect">
            <a:avLst/>
          </a:prstGeom>
        </p:spPr>
      </p:pic>
    </p:spTree>
    <p:extLst>
      <p:ext uri="{BB962C8B-B14F-4D97-AF65-F5344CB8AC3E}">
        <p14:creationId xmlns:p14="http://schemas.microsoft.com/office/powerpoint/2010/main" val="2759384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5D12A8-78B1-ACA9-E63C-85E6E0A50CE6}"/>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6" y="-9933"/>
            <a:ext cx="12191998" cy="1394303"/>
          </a:xfrm>
          <a:prstGeom prst="rect">
            <a:avLst/>
          </a:prstGeom>
        </p:spPr>
      </p:pic>
      <p:cxnSp>
        <p:nvCxnSpPr>
          <p:cNvPr id="11" name="Straight Connector 10">
            <a:extLst>
              <a:ext uri="{FF2B5EF4-FFF2-40B4-BE49-F238E27FC236}">
                <a16:creationId xmlns:a16="http://schemas.microsoft.com/office/drawing/2014/main" id="{50B64489-138C-47BC-BCDE-FFA972613E5C}"/>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60A089D-48CA-8452-5D67-515DA52610E3}"/>
              </a:ext>
            </a:extLst>
          </p:cNvPr>
          <p:cNvSpPr>
            <a:spLocks noGrp="1"/>
          </p:cNvSpPr>
          <p:nvPr>
            <p:ph type="title"/>
          </p:nvPr>
        </p:nvSpPr>
        <p:spPr>
          <a:xfrm>
            <a:off x="839789" y="39351"/>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D12E24-32DC-5139-F033-6A7EC9374752}"/>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2DB097-2D5D-6858-F5D7-7674A307B040}"/>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557F43-B420-5015-6BEE-B647D01E190C}"/>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8667C2-F415-9F74-5F80-14BE1A8484BF}"/>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8726D6EA-ACE9-E3DE-8358-026EB15D099F}"/>
              </a:ext>
              <a:ext uri="{C183D7F6-B498-43B3-948B-1728B52AA6E4}">
                <adec:decorative xmlns:adec="http://schemas.microsoft.com/office/drawing/2017/decorative" val="1"/>
              </a:ext>
            </a:extLst>
          </p:cNvPr>
          <p:cNvCxnSpPr>
            <a:cxnSpLocks/>
          </p:cNvCxnSpPr>
          <p:nvPr userDrawn="1"/>
        </p:nvCxnSpPr>
        <p:spPr>
          <a:xfrm>
            <a:off x="238760" y="6236723"/>
            <a:ext cx="1169924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A43AFD03-952F-3902-0E4E-F2A25CC3E7A7}"/>
              </a:ext>
              <a:ext uri="{C183D7F6-B498-43B3-948B-1728B52AA6E4}">
                <adec:decorative xmlns:adec="http://schemas.microsoft.com/office/drawing/2017/decorative" val="1"/>
              </a:ext>
            </a:extLst>
          </p:cNvPr>
          <p:cNvSpPr>
            <a:spLocks noGrp="1"/>
          </p:cNvSpPr>
          <p:nvPr>
            <p:ph type="sldNum" sz="quarter" idx="12"/>
          </p:nvPr>
        </p:nvSpPr>
        <p:spPr>
          <a:xfrm>
            <a:off x="346841" y="6356351"/>
            <a:ext cx="2743200" cy="365125"/>
          </a:xfrm>
          <a:prstGeom prst="rect">
            <a:avLst/>
          </a:prstGeom>
        </p:spPr>
        <p:txBody>
          <a:bodyPr/>
          <a:lstStyle/>
          <a:p>
            <a:fld id="{16985025-2193-4D20-8010-DE0BC70DF1E5}" type="slidenum">
              <a:rPr lang="en-US" smtClean="0"/>
              <a:t>‹#›</a:t>
            </a:fld>
            <a:endParaRPr lang="en-US"/>
          </a:p>
        </p:txBody>
      </p:sp>
      <p:pic>
        <p:nvPicPr>
          <p:cNvPr id="12" name="Picture 11">
            <a:extLst>
              <a:ext uri="{FF2B5EF4-FFF2-40B4-BE49-F238E27FC236}">
                <a16:creationId xmlns:a16="http://schemas.microsoft.com/office/drawing/2014/main" id="{42982A22-7AA0-2350-B267-33EE798FF2C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9" y="6292995"/>
            <a:ext cx="1610437" cy="483132"/>
          </a:xfrm>
          <a:prstGeom prst="rect">
            <a:avLst/>
          </a:prstGeom>
        </p:spPr>
      </p:pic>
    </p:spTree>
    <p:extLst>
      <p:ext uri="{BB962C8B-B14F-4D97-AF65-F5344CB8AC3E}">
        <p14:creationId xmlns:p14="http://schemas.microsoft.com/office/powerpoint/2010/main" val="3916117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768CF3-45DF-B025-676C-E360604157C6}"/>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6" y="-205"/>
            <a:ext cx="12191998" cy="1394303"/>
          </a:xfrm>
          <a:prstGeom prst="rect">
            <a:avLst/>
          </a:prstGeom>
        </p:spPr>
      </p:pic>
      <p:cxnSp>
        <p:nvCxnSpPr>
          <p:cNvPr id="7" name="Straight Connector 6">
            <a:extLst>
              <a:ext uri="{FF2B5EF4-FFF2-40B4-BE49-F238E27FC236}">
                <a16:creationId xmlns:a16="http://schemas.microsoft.com/office/drawing/2014/main" id="{E4852DB9-ECBB-28DC-7D5B-207784579DE5}"/>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FB7B734-E450-5A48-A801-4A800D394CCF}"/>
              </a:ext>
            </a:extLst>
          </p:cNvPr>
          <p:cNvSpPr>
            <a:spLocks noGrp="1"/>
          </p:cNvSpPr>
          <p:nvPr>
            <p:ph type="title"/>
          </p:nvPr>
        </p:nvSpPr>
        <p:spPr>
          <a:xfrm>
            <a:off x="838202" y="36668"/>
            <a:ext cx="10515600" cy="1325563"/>
          </a:xfrm>
        </p:spPr>
        <p:txBody>
          <a:bodyPr/>
          <a:lstStyle/>
          <a:p>
            <a:r>
              <a:rPr lang="en-US"/>
              <a:t>Click to edit Master title style</a:t>
            </a:r>
          </a:p>
        </p:txBody>
      </p:sp>
      <p:cxnSp>
        <p:nvCxnSpPr>
          <p:cNvPr id="9" name="Straight Connector 8">
            <a:extLst>
              <a:ext uri="{FF2B5EF4-FFF2-40B4-BE49-F238E27FC236}">
                <a16:creationId xmlns:a16="http://schemas.microsoft.com/office/drawing/2014/main" id="{21DC045F-9BD9-E7DD-BD89-27EF61010E03}"/>
              </a:ext>
              <a:ext uri="{C183D7F6-B498-43B3-948B-1728B52AA6E4}">
                <adec:decorative xmlns:adec="http://schemas.microsoft.com/office/drawing/2017/decorative" val="1"/>
              </a:ext>
            </a:extLst>
          </p:cNvPr>
          <p:cNvCxnSpPr>
            <a:cxnSpLocks/>
          </p:cNvCxnSpPr>
          <p:nvPr userDrawn="1"/>
        </p:nvCxnSpPr>
        <p:spPr>
          <a:xfrm>
            <a:off x="238760" y="6236723"/>
            <a:ext cx="1169924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391DF905-81D4-2793-3188-6E816D3883CA}"/>
              </a:ext>
              <a:ext uri="{C183D7F6-B498-43B3-948B-1728B52AA6E4}">
                <adec:decorative xmlns:adec="http://schemas.microsoft.com/office/drawing/2017/decorative" val="1"/>
              </a:ext>
            </a:extLst>
          </p:cNvPr>
          <p:cNvSpPr>
            <a:spLocks noGrp="1"/>
          </p:cNvSpPr>
          <p:nvPr>
            <p:ph type="sldNum" sz="quarter" idx="12"/>
          </p:nvPr>
        </p:nvSpPr>
        <p:spPr>
          <a:xfrm>
            <a:off x="346841" y="6356351"/>
            <a:ext cx="2743200" cy="365125"/>
          </a:xfrm>
          <a:prstGeom prst="rect">
            <a:avLst/>
          </a:prstGeom>
        </p:spPr>
        <p:txBody>
          <a:bodyPr/>
          <a:lstStyle/>
          <a:p>
            <a:fld id="{16985025-2193-4D20-8010-DE0BC70DF1E5}" type="slidenum">
              <a:rPr lang="en-US" smtClean="0"/>
              <a:t>‹#›</a:t>
            </a:fld>
            <a:endParaRPr lang="en-US"/>
          </a:p>
        </p:txBody>
      </p:sp>
      <p:pic>
        <p:nvPicPr>
          <p:cNvPr id="8" name="Picture 7">
            <a:extLst>
              <a:ext uri="{FF2B5EF4-FFF2-40B4-BE49-F238E27FC236}">
                <a16:creationId xmlns:a16="http://schemas.microsoft.com/office/drawing/2014/main" id="{7C14ADE4-81E0-EA16-94CF-F27B46AA524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9" y="6292995"/>
            <a:ext cx="1610437" cy="483132"/>
          </a:xfrm>
          <a:prstGeom prst="rect">
            <a:avLst/>
          </a:prstGeom>
        </p:spPr>
      </p:pic>
    </p:spTree>
    <p:extLst>
      <p:ext uri="{BB962C8B-B14F-4D97-AF65-F5344CB8AC3E}">
        <p14:creationId xmlns:p14="http://schemas.microsoft.com/office/powerpoint/2010/main" val="436058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A838-E826-B470-0C73-999D756D11B0}"/>
              </a:ext>
            </a:extLst>
          </p:cNvPr>
          <p:cNvSpPr>
            <a:spLocks noGrp="1"/>
          </p:cNvSpPr>
          <p:nvPr>
            <p:ph type="title"/>
          </p:nvPr>
        </p:nvSpPr>
        <p:spPr>
          <a:xfrm>
            <a:off x="537686" y="-1455361"/>
            <a:ext cx="10515600" cy="1325563"/>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F704948F-7C88-5347-7B4E-A7F9954A8CE0}"/>
              </a:ext>
            </a:extLst>
          </p:cNvPr>
          <p:cNvSpPr>
            <a:spLocks noGrp="1"/>
          </p:cNvSpPr>
          <p:nvPr>
            <p:ph idx="1"/>
          </p:nvPr>
        </p:nvSpPr>
        <p:spPr>
          <a:xfrm>
            <a:off x="537688" y="389113"/>
            <a:ext cx="11116628" cy="55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9A684DD9-5B86-09C8-CC06-BB73C1753DEB}"/>
              </a:ext>
              <a:ext uri="{C183D7F6-B498-43B3-948B-1728B52AA6E4}">
                <adec:decorative xmlns:adec="http://schemas.microsoft.com/office/drawing/2017/decorative" val="1"/>
              </a:ext>
            </a:extLst>
          </p:cNvPr>
          <p:cNvSpPr>
            <a:spLocks noGrp="1"/>
          </p:cNvSpPr>
          <p:nvPr>
            <p:ph type="sldNum" sz="quarter" idx="12"/>
          </p:nvPr>
        </p:nvSpPr>
        <p:spPr>
          <a:xfrm>
            <a:off x="238761" y="6366079"/>
            <a:ext cx="2743200" cy="365125"/>
          </a:xfrm>
          <a:prstGeom prst="rect">
            <a:avLst/>
          </a:prstGeom>
        </p:spPr>
        <p:txBody>
          <a:bodyPr/>
          <a:lstStyle/>
          <a:p>
            <a:fld id="{16985025-2193-4D20-8010-DE0BC70DF1E5}" type="slidenum">
              <a:rPr lang="en-US" smtClean="0"/>
              <a:t>‹#›</a:t>
            </a:fld>
            <a:endParaRPr lang="en-US"/>
          </a:p>
        </p:txBody>
      </p:sp>
      <p:pic>
        <p:nvPicPr>
          <p:cNvPr id="7" name="Picture 6">
            <a:extLst>
              <a:ext uri="{FF2B5EF4-FFF2-40B4-BE49-F238E27FC236}">
                <a16:creationId xmlns:a16="http://schemas.microsoft.com/office/drawing/2014/main" id="{CAC81249-F3BA-A57F-B360-0D8ABD86F3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80019" y="6292995"/>
            <a:ext cx="1610437" cy="483132"/>
          </a:xfrm>
          <a:prstGeom prst="rect">
            <a:avLst/>
          </a:prstGeom>
        </p:spPr>
      </p:pic>
      <p:cxnSp>
        <p:nvCxnSpPr>
          <p:cNvPr id="8" name="Straight Connector 7">
            <a:extLst>
              <a:ext uri="{FF2B5EF4-FFF2-40B4-BE49-F238E27FC236}">
                <a16:creationId xmlns:a16="http://schemas.microsoft.com/office/drawing/2014/main" id="{1BC18DCC-E07B-D4E1-0935-11911CB99CA7}"/>
              </a:ext>
              <a:ext uri="{C183D7F6-B498-43B3-948B-1728B52AA6E4}">
                <adec:decorative xmlns:adec="http://schemas.microsoft.com/office/drawing/2017/decorative" val="1"/>
              </a:ext>
            </a:extLst>
          </p:cNvPr>
          <p:cNvCxnSpPr>
            <a:cxnSpLocks/>
          </p:cNvCxnSpPr>
          <p:nvPr userDrawn="1"/>
        </p:nvCxnSpPr>
        <p:spPr>
          <a:xfrm>
            <a:off x="238760" y="6236723"/>
            <a:ext cx="1169924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54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F0D3784-2A7A-F57E-F446-279C288704C4}"/>
              </a:ext>
              <a:ext uri="{C183D7F6-B498-43B3-948B-1728B52AA6E4}">
                <adec:decorative xmlns:adec="http://schemas.microsoft.com/office/drawing/2017/decorative" val="1"/>
              </a:ext>
            </a:extLst>
          </p:cNvPr>
          <p:cNvCxnSpPr>
            <a:cxnSpLocks/>
          </p:cNvCxnSpPr>
          <p:nvPr userDrawn="1"/>
        </p:nvCxnSpPr>
        <p:spPr>
          <a:xfrm>
            <a:off x="238760" y="6236723"/>
            <a:ext cx="1169924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72126F06-1FAF-E717-B1DD-1D70B07BAC08}"/>
              </a:ext>
              <a:ext uri="{C183D7F6-B498-43B3-948B-1728B52AA6E4}">
                <adec:decorative xmlns:adec="http://schemas.microsoft.com/office/drawing/2017/decorative" val="1"/>
              </a:ext>
            </a:extLst>
          </p:cNvPr>
          <p:cNvSpPr>
            <a:spLocks noGrp="1"/>
          </p:cNvSpPr>
          <p:nvPr>
            <p:ph type="sldNum" sz="quarter" idx="12"/>
          </p:nvPr>
        </p:nvSpPr>
        <p:spPr>
          <a:xfrm>
            <a:off x="238761" y="6356351"/>
            <a:ext cx="2743200" cy="365125"/>
          </a:xfrm>
          <a:prstGeom prst="rect">
            <a:avLst/>
          </a:prstGeom>
        </p:spPr>
        <p:txBody>
          <a:bodyPr/>
          <a:lstStyle/>
          <a:p>
            <a:fld id="{16985025-2193-4D20-8010-DE0BC70DF1E5}" type="slidenum">
              <a:rPr lang="en-US" smtClean="0"/>
              <a:t>‹#›</a:t>
            </a:fld>
            <a:endParaRPr lang="en-US"/>
          </a:p>
        </p:txBody>
      </p:sp>
      <p:pic>
        <p:nvPicPr>
          <p:cNvPr id="10" name="Picture 9">
            <a:extLst>
              <a:ext uri="{FF2B5EF4-FFF2-40B4-BE49-F238E27FC236}">
                <a16:creationId xmlns:a16="http://schemas.microsoft.com/office/drawing/2014/main" id="{AA25881B-0111-2384-A805-56845AAC24D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80019" y="6292995"/>
            <a:ext cx="1610437" cy="483132"/>
          </a:xfrm>
          <a:prstGeom prst="rect">
            <a:avLst/>
          </a:prstGeom>
        </p:spPr>
      </p:pic>
      <p:pic>
        <p:nvPicPr>
          <p:cNvPr id="5" name="Picture 4">
            <a:extLst>
              <a:ext uri="{FF2B5EF4-FFF2-40B4-BE49-F238E27FC236}">
                <a16:creationId xmlns:a16="http://schemas.microsoft.com/office/drawing/2014/main" id="{390C6415-C011-A974-7C72-C479B5A80D87}"/>
              </a:ext>
              <a:ext uri="{C183D7F6-B498-43B3-948B-1728B52AA6E4}">
                <adec:decorative xmlns:adec="http://schemas.microsoft.com/office/drawing/2017/decorative" val="1"/>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0534" r="48362" b="59571"/>
          <a:stretch/>
        </p:blipFill>
        <p:spPr>
          <a:xfrm>
            <a:off x="-134" y="9524"/>
            <a:ext cx="4772162" cy="1880826"/>
          </a:xfrm>
          <a:prstGeom prst="rect">
            <a:avLst/>
          </a:prstGeom>
        </p:spPr>
      </p:pic>
      <p:cxnSp>
        <p:nvCxnSpPr>
          <p:cNvPr id="6" name="Straight Connector 5">
            <a:extLst>
              <a:ext uri="{FF2B5EF4-FFF2-40B4-BE49-F238E27FC236}">
                <a16:creationId xmlns:a16="http://schemas.microsoft.com/office/drawing/2014/main" id="{C61C1FFE-230D-1524-C859-6CA5E1D05133}"/>
              </a:ext>
              <a:ext uri="{C183D7F6-B498-43B3-948B-1728B52AA6E4}">
                <adec:decorative xmlns:adec="http://schemas.microsoft.com/office/drawing/2017/decorative" val="1"/>
              </a:ext>
            </a:extLst>
          </p:cNvPr>
          <p:cNvCxnSpPr>
            <a:cxnSpLocks/>
          </p:cNvCxnSpPr>
          <p:nvPr userDrawn="1"/>
        </p:nvCxnSpPr>
        <p:spPr>
          <a:xfrm>
            <a:off x="346841" y="385399"/>
            <a:ext cx="0" cy="1205276"/>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142E73F-C192-78FC-B3A8-A38AC6264584}"/>
              </a:ext>
            </a:extLst>
          </p:cNvPr>
          <p:cNvSpPr>
            <a:spLocks noGrp="1"/>
          </p:cNvSpPr>
          <p:nvPr>
            <p:ph type="title"/>
          </p:nvPr>
        </p:nvSpPr>
        <p:spPr>
          <a:xfrm>
            <a:off x="839790" y="290149"/>
            <a:ext cx="3932236" cy="1600200"/>
          </a:xfrm>
        </p:spPr>
        <p:txBody>
          <a:bodyPr anchor="ct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704BF33F-48EA-732D-9EFC-78A2CCCD9ADA}"/>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3" name="Content Placeholder 2">
            <a:extLst>
              <a:ext uri="{FF2B5EF4-FFF2-40B4-BE49-F238E27FC236}">
                <a16:creationId xmlns:a16="http://schemas.microsoft.com/office/drawing/2014/main" id="{97CEC390-560E-1A2D-826F-95CBDC74A52F}"/>
              </a:ext>
            </a:extLst>
          </p:cNvPr>
          <p:cNvSpPr>
            <a:spLocks noGrp="1"/>
          </p:cNvSpPr>
          <p:nvPr>
            <p:ph idx="1"/>
          </p:nvPr>
        </p:nvSpPr>
        <p:spPr>
          <a:xfrm>
            <a:off x="5183188" y="272377"/>
            <a:ext cx="6754812" cy="55886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9253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78B3BF-6370-F453-2885-A33491C882DC}"/>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r="48362" b="59571"/>
          <a:stretch/>
        </p:blipFill>
        <p:spPr>
          <a:xfrm>
            <a:off x="-134" y="9524"/>
            <a:ext cx="4772162" cy="1880826"/>
          </a:xfrm>
          <a:prstGeom prst="rect">
            <a:avLst/>
          </a:prstGeom>
        </p:spPr>
      </p:pic>
      <p:cxnSp>
        <p:nvCxnSpPr>
          <p:cNvPr id="9" name="Straight Connector 8">
            <a:extLst>
              <a:ext uri="{FF2B5EF4-FFF2-40B4-BE49-F238E27FC236}">
                <a16:creationId xmlns:a16="http://schemas.microsoft.com/office/drawing/2014/main" id="{080DBD43-6D27-8325-F369-86D0BC13C9B0}"/>
              </a:ext>
              <a:ext uri="{C183D7F6-B498-43B3-948B-1728B52AA6E4}">
                <adec:decorative xmlns:adec="http://schemas.microsoft.com/office/drawing/2017/decorative" val="1"/>
              </a:ext>
            </a:extLst>
          </p:cNvPr>
          <p:cNvCxnSpPr>
            <a:cxnSpLocks/>
          </p:cNvCxnSpPr>
          <p:nvPr userDrawn="1"/>
        </p:nvCxnSpPr>
        <p:spPr>
          <a:xfrm>
            <a:off x="346841" y="385399"/>
            <a:ext cx="0" cy="1205276"/>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E95EBDA-464F-8511-F83C-2658A517170C}"/>
              </a:ext>
            </a:extLst>
          </p:cNvPr>
          <p:cNvSpPr>
            <a:spLocks noGrp="1"/>
          </p:cNvSpPr>
          <p:nvPr>
            <p:ph type="title"/>
          </p:nvPr>
        </p:nvSpPr>
        <p:spPr>
          <a:xfrm>
            <a:off x="839790" y="290149"/>
            <a:ext cx="3932236" cy="1600200"/>
          </a:xfrm>
        </p:spPr>
        <p:txBody>
          <a:bodyPr anchor="ct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1EA39266-D663-CDAB-D8A4-10F726708E96}"/>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3" name="Picture Placeholder 2">
            <a:extLst>
              <a:ext uri="{FF2B5EF4-FFF2-40B4-BE49-F238E27FC236}">
                <a16:creationId xmlns:a16="http://schemas.microsoft.com/office/drawing/2014/main" id="{6CA994A7-6888-E016-499D-A59CC6FBF2FB}"/>
              </a:ext>
            </a:extLst>
          </p:cNvPr>
          <p:cNvSpPr>
            <a:spLocks noGrp="1"/>
          </p:cNvSpPr>
          <p:nvPr>
            <p:ph type="pic" idx="1"/>
          </p:nvPr>
        </p:nvSpPr>
        <p:spPr>
          <a:xfrm>
            <a:off x="5183189" y="1"/>
            <a:ext cx="7008812" cy="5861050"/>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US"/>
          </a:p>
        </p:txBody>
      </p:sp>
      <p:sp>
        <p:nvSpPr>
          <p:cNvPr id="7" name="Slide Number Placeholder 6">
            <a:extLst>
              <a:ext uri="{FF2B5EF4-FFF2-40B4-BE49-F238E27FC236}">
                <a16:creationId xmlns:a16="http://schemas.microsoft.com/office/drawing/2014/main" id="{B74B5B57-F615-F2C6-F932-15FE547A10DD}"/>
              </a:ext>
              <a:ext uri="{C183D7F6-B498-43B3-948B-1728B52AA6E4}">
                <adec:decorative xmlns:adec="http://schemas.microsoft.com/office/drawing/2017/decorative" val="1"/>
              </a:ext>
            </a:extLst>
          </p:cNvPr>
          <p:cNvSpPr>
            <a:spLocks noGrp="1"/>
          </p:cNvSpPr>
          <p:nvPr>
            <p:ph type="sldNum" sz="quarter" idx="12"/>
          </p:nvPr>
        </p:nvSpPr>
        <p:spPr>
          <a:xfrm>
            <a:off x="238761" y="6356351"/>
            <a:ext cx="2743200" cy="365125"/>
          </a:xfrm>
          <a:prstGeom prst="rect">
            <a:avLst/>
          </a:prstGeom>
        </p:spPr>
        <p:txBody>
          <a:bodyPr/>
          <a:lstStyle/>
          <a:p>
            <a:fld id="{16985025-2193-4D20-8010-DE0BC70DF1E5}" type="slidenum">
              <a:rPr lang="en-US" smtClean="0"/>
              <a:t>‹#›</a:t>
            </a:fld>
            <a:endParaRPr lang="en-US"/>
          </a:p>
        </p:txBody>
      </p:sp>
      <p:cxnSp>
        <p:nvCxnSpPr>
          <p:cNvPr id="11" name="Straight Connector 10">
            <a:extLst>
              <a:ext uri="{FF2B5EF4-FFF2-40B4-BE49-F238E27FC236}">
                <a16:creationId xmlns:a16="http://schemas.microsoft.com/office/drawing/2014/main" id="{7F747E8F-8516-7681-C931-3DDB9107087D}"/>
              </a:ext>
              <a:ext uri="{C183D7F6-B498-43B3-948B-1728B52AA6E4}">
                <adec:decorative xmlns:adec="http://schemas.microsoft.com/office/drawing/2017/decorative" val="1"/>
              </a:ext>
            </a:extLst>
          </p:cNvPr>
          <p:cNvCxnSpPr>
            <a:cxnSpLocks/>
          </p:cNvCxnSpPr>
          <p:nvPr userDrawn="1"/>
        </p:nvCxnSpPr>
        <p:spPr>
          <a:xfrm>
            <a:off x="238760" y="6236723"/>
            <a:ext cx="1169924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725888A-EC1F-815A-2447-67492C09E125}"/>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9" y="6292995"/>
            <a:ext cx="1610437" cy="483132"/>
          </a:xfrm>
          <a:prstGeom prst="rect">
            <a:avLst/>
          </a:prstGeom>
        </p:spPr>
      </p:pic>
    </p:spTree>
    <p:extLst>
      <p:ext uri="{BB962C8B-B14F-4D97-AF65-F5344CB8AC3E}">
        <p14:creationId xmlns:p14="http://schemas.microsoft.com/office/powerpoint/2010/main" val="1909680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_U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B6D3AA-7682-F027-3726-7976B9BB71A6}"/>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6" y="-205"/>
            <a:ext cx="12191998" cy="1394303"/>
          </a:xfrm>
          <a:prstGeom prst="rect">
            <a:avLst/>
          </a:prstGeom>
        </p:spPr>
      </p:pic>
      <p:cxnSp>
        <p:nvCxnSpPr>
          <p:cNvPr id="9" name="Straight Connector 8">
            <a:extLst>
              <a:ext uri="{FF2B5EF4-FFF2-40B4-BE49-F238E27FC236}">
                <a16:creationId xmlns:a16="http://schemas.microsoft.com/office/drawing/2014/main" id="{84AFE2D4-E242-EC36-BE87-E1256997403A}"/>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3A2FAA79-6523-4F14-4D26-CDBD17002FCE}"/>
              </a:ext>
            </a:extLst>
          </p:cNvPr>
          <p:cNvSpPr txBox="1">
            <a:spLocks/>
          </p:cNvSpPr>
          <p:nvPr userDrawn="1"/>
        </p:nvSpPr>
        <p:spPr>
          <a:xfrm>
            <a:off x="838202" y="36668"/>
            <a:ext cx="10515600" cy="1325563"/>
          </a:xfrm>
          <a:prstGeom prst="rect">
            <a:avLst/>
          </a:prstGeom>
        </p:spPr>
        <p:txBody>
          <a:bodyPr vert="horz" lIns="91440" tIns="45721" rIns="91440" bIns="45721"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Arial" panose="020B0604020202020204" pitchFamily="34" charset="0"/>
              </a:defRPr>
            </a:lvl1pPr>
          </a:lstStyle>
          <a:p>
            <a:r>
              <a:rPr lang="en-US" sz="4400"/>
              <a:t>Contact the HCPLAN</a:t>
            </a:r>
          </a:p>
        </p:txBody>
      </p:sp>
      <p:pic>
        <p:nvPicPr>
          <p:cNvPr id="28" name="Picture 27" descr="Website">
            <a:extLst>
              <a:ext uri="{FF2B5EF4-FFF2-40B4-BE49-F238E27FC236}">
                <a16:creationId xmlns:a16="http://schemas.microsoft.com/office/drawing/2014/main" id="{8AB4836A-E9E3-C565-B711-48B0E749BDB6}"/>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440746" y="2163878"/>
            <a:ext cx="467483" cy="467483"/>
          </a:xfrm>
          <a:prstGeom prst="rect">
            <a:avLst/>
          </a:prstGeom>
        </p:spPr>
      </p:pic>
      <p:sp>
        <p:nvSpPr>
          <p:cNvPr id="29" name="TextBox 28">
            <a:extLst>
              <a:ext uri="{FF2B5EF4-FFF2-40B4-BE49-F238E27FC236}">
                <a16:creationId xmlns:a16="http://schemas.microsoft.com/office/drawing/2014/main" id="{BCAB5F0D-5924-83B6-0C99-0D6382150A17}"/>
              </a:ext>
            </a:extLst>
          </p:cNvPr>
          <p:cNvSpPr txBox="1"/>
          <p:nvPr userDrawn="1"/>
        </p:nvSpPr>
        <p:spPr>
          <a:xfrm>
            <a:off x="2152171" y="2207194"/>
            <a:ext cx="5885895" cy="369460"/>
          </a:xfrm>
          <a:prstGeom prst="rect">
            <a:avLst/>
          </a:prstGeom>
          <a:noFill/>
        </p:spPr>
        <p:txBody>
          <a:bodyPr wrap="square" rtlCol="0">
            <a:spAutoFit/>
          </a:bodyPr>
          <a:lstStyle/>
          <a:p>
            <a:r>
              <a:rPr lang="en-US" sz="1801">
                <a:hlinkClick r:id="rId4"/>
              </a:rPr>
              <a:t>www.hcplan.org</a:t>
            </a:r>
            <a:endParaRPr lang="en-US" sz="1801"/>
          </a:p>
        </p:txBody>
      </p:sp>
      <p:pic>
        <p:nvPicPr>
          <p:cNvPr id="20" name="Picture 19" descr="Email">
            <a:extLst>
              <a:ext uri="{FF2B5EF4-FFF2-40B4-BE49-F238E27FC236}">
                <a16:creationId xmlns:a16="http://schemas.microsoft.com/office/drawing/2014/main" id="{C068CD76-CCF2-F8F8-83D8-2CFDEDB0927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40746" y="2851116"/>
            <a:ext cx="467483" cy="467483"/>
          </a:xfrm>
          <a:prstGeom prst="rect">
            <a:avLst/>
          </a:prstGeom>
        </p:spPr>
      </p:pic>
      <p:sp>
        <p:nvSpPr>
          <p:cNvPr id="23" name="TextBox 22">
            <a:extLst>
              <a:ext uri="{FF2B5EF4-FFF2-40B4-BE49-F238E27FC236}">
                <a16:creationId xmlns:a16="http://schemas.microsoft.com/office/drawing/2014/main" id="{4AB080D0-1F12-C7EC-0614-881AC1E56053}"/>
              </a:ext>
            </a:extLst>
          </p:cNvPr>
          <p:cNvSpPr txBox="1"/>
          <p:nvPr userDrawn="1"/>
        </p:nvSpPr>
        <p:spPr>
          <a:xfrm>
            <a:off x="2152169" y="2905080"/>
            <a:ext cx="5885895" cy="369460"/>
          </a:xfrm>
          <a:prstGeom prst="rect">
            <a:avLst/>
          </a:prstGeom>
          <a:noFill/>
        </p:spPr>
        <p:txBody>
          <a:bodyPr wrap="square" rtlCol="0">
            <a:spAutoFit/>
          </a:bodyPr>
          <a:lstStyle/>
          <a:p>
            <a:r>
              <a:rPr lang="en-US" sz="1801">
                <a:hlinkClick r:id="rId6"/>
              </a:rPr>
              <a:t>HCPLAN@rippleeffect.com</a:t>
            </a:r>
            <a:endParaRPr lang="en-US" sz="1801"/>
          </a:p>
        </p:txBody>
      </p:sp>
      <p:pic>
        <p:nvPicPr>
          <p:cNvPr id="22" name="Picture 21" descr="LinkedIn">
            <a:extLst>
              <a:ext uri="{FF2B5EF4-FFF2-40B4-BE49-F238E27FC236}">
                <a16:creationId xmlns:a16="http://schemas.microsoft.com/office/drawing/2014/main" id="{E6747347-089E-407F-077A-B9B69A11A7B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40745" y="3534102"/>
            <a:ext cx="471733" cy="471733"/>
          </a:xfrm>
          <a:prstGeom prst="rect">
            <a:avLst/>
          </a:prstGeom>
        </p:spPr>
      </p:pic>
      <p:sp>
        <p:nvSpPr>
          <p:cNvPr id="24" name="TextBox 23">
            <a:extLst>
              <a:ext uri="{FF2B5EF4-FFF2-40B4-BE49-F238E27FC236}">
                <a16:creationId xmlns:a16="http://schemas.microsoft.com/office/drawing/2014/main" id="{A5B5F7A8-9007-5862-8055-79CB14631BC5}"/>
              </a:ext>
            </a:extLst>
          </p:cNvPr>
          <p:cNvSpPr txBox="1"/>
          <p:nvPr userDrawn="1"/>
        </p:nvSpPr>
        <p:spPr>
          <a:xfrm>
            <a:off x="2152174" y="3582209"/>
            <a:ext cx="5885895" cy="369460"/>
          </a:xfrm>
          <a:prstGeom prst="rect">
            <a:avLst/>
          </a:prstGeom>
          <a:noFill/>
        </p:spPr>
        <p:txBody>
          <a:bodyPr wrap="square" rtlCol="0">
            <a:spAutoFit/>
          </a:bodyPr>
          <a:lstStyle/>
          <a:p>
            <a:r>
              <a:rPr lang="en-US" sz="1801">
                <a:hlinkClick r:id="rId8"/>
              </a:rPr>
              <a:t>HCPLAN</a:t>
            </a:r>
            <a:endParaRPr lang="en-US" sz="1801"/>
          </a:p>
        </p:txBody>
      </p:sp>
      <p:pic>
        <p:nvPicPr>
          <p:cNvPr id="16" name="Picture 15" descr="YouTube">
            <a:extLst>
              <a:ext uri="{FF2B5EF4-FFF2-40B4-BE49-F238E27FC236}">
                <a16:creationId xmlns:a16="http://schemas.microsoft.com/office/drawing/2014/main" id="{91AAE786-EBE4-3BE9-4A44-C52EC44F5C4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40746" y="4221340"/>
            <a:ext cx="467483" cy="471733"/>
          </a:xfrm>
          <a:prstGeom prst="rect">
            <a:avLst/>
          </a:prstGeom>
        </p:spPr>
      </p:pic>
      <p:sp>
        <p:nvSpPr>
          <p:cNvPr id="25" name="TextBox 24">
            <a:extLst>
              <a:ext uri="{FF2B5EF4-FFF2-40B4-BE49-F238E27FC236}">
                <a16:creationId xmlns:a16="http://schemas.microsoft.com/office/drawing/2014/main" id="{CD7F32F0-4277-56F6-264D-072452A55F61}"/>
              </a:ext>
            </a:extLst>
          </p:cNvPr>
          <p:cNvSpPr txBox="1"/>
          <p:nvPr userDrawn="1"/>
        </p:nvSpPr>
        <p:spPr>
          <a:xfrm>
            <a:off x="2152173" y="4267140"/>
            <a:ext cx="5885895" cy="369460"/>
          </a:xfrm>
          <a:prstGeom prst="rect">
            <a:avLst/>
          </a:prstGeom>
          <a:noFill/>
        </p:spPr>
        <p:txBody>
          <a:bodyPr wrap="square" rtlCol="0">
            <a:spAutoFit/>
          </a:bodyPr>
          <a:lstStyle/>
          <a:p>
            <a:r>
              <a:rPr lang="en-US" sz="1801">
                <a:hlinkClick r:id="rId10"/>
              </a:rPr>
              <a:t>HCPLAN YouTube</a:t>
            </a:r>
            <a:endParaRPr lang="en-US" sz="1801"/>
          </a:p>
        </p:txBody>
      </p:sp>
      <p:pic>
        <p:nvPicPr>
          <p:cNvPr id="18" name="Picture 17" descr="X">
            <a:extLst>
              <a:ext uri="{FF2B5EF4-FFF2-40B4-BE49-F238E27FC236}">
                <a16:creationId xmlns:a16="http://schemas.microsoft.com/office/drawing/2014/main" id="{92171FD4-3E11-8CE1-609A-25D1E9B2AF47}"/>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440745" y="4908577"/>
            <a:ext cx="471733" cy="471733"/>
          </a:xfrm>
          <a:prstGeom prst="rect">
            <a:avLst/>
          </a:prstGeom>
        </p:spPr>
      </p:pic>
      <p:sp>
        <p:nvSpPr>
          <p:cNvPr id="26" name="TextBox 25">
            <a:extLst>
              <a:ext uri="{FF2B5EF4-FFF2-40B4-BE49-F238E27FC236}">
                <a16:creationId xmlns:a16="http://schemas.microsoft.com/office/drawing/2014/main" id="{1D4028CD-20FA-F261-6A7C-E95BFC49A9AD}"/>
              </a:ext>
            </a:extLst>
          </p:cNvPr>
          <p:cNvSpPr txBox="1"/>
          <p:nvPr userDrawn="1"/>
        </p:nvSpPr>
        <p:spPr>
          <a:xfrm>
            <a:off x="2152171" y="4959778"/>
            <a:ext cx="5885895" cy="369460"/>
          </a:xfrm>
          <a:prstGeom prst="rect">
            <a:avLst/>
          </a:prstGeom>
          <a:noFill/>
        </p:spPr>
        <p:txBody>
          <a:bodyPr wrap="square" rtlCol="0">
            <a:spAutoFit/>
          </a:bodyPr>
          <a:lstStyle/>
          <a:p>
            <a:r>
              <a:rPr lang="en-US" sz="1801">
                <a:hlinkClick r:id="rId12"/>
              </a:rPr>
              <a:t>@Payment_Network</a:t>
            </a:r>
            <a:endParaRPr lang="en-US" sz="1801"/>
          </a:p>
        </p:txBody>
      </p:sp>
      <p:cxnSp>
        <p:nvCxnSpPr>
          <p:cNvPr id="13" name="Straight Connector 12">
            <a:extLst>
              <a:ext uri="{FF2B5EF4-FFF2-40B4-BE49-F238E27FC236}">
                <a16:creationId xmlns:a16="http://schemas.microsoft.com/office/drawing/2014/main" id="{1AA91DF0-01BC-3B6A-70A1-4A238045EAC8}"/>
              </a:ext>
              <a:ext uri="{C183D7F6-B498-43B3-948B-1728B52AA6E4}">
                <adec:decorative xmlns:adec="http://schemas.microsoft.com/office/drawing/2017/decorative" val="1"/>
              </a:ext>
            </a:extLst>
          </p:cNvPr>
          <p:cNvCxnSpPr>
            <a:cxnSpLocks/>
          </p:cNvCxnSpPr>
          <p:nvPr userDrawn="1"/>
        </p:nvCxnSpPr>
        <p:spPr>
          <a:xfrm>
            <a:off x="238760" y="6236723"/>
            <a:ext cx="1169924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Slide Number Placeholder 6">
            <a:extLst>
              <a:ext uri="{FF2B5EF4-FFF2-40B4-BE49-F238E27FC236}">
                <a16:creationId xmlns:a16="http://schemas.microsoft.com/office/drawing/2014/main" id="{18936656-41D3-C502-F4B7-D11848AC8EB0}"/>
              </a:ext>
              <a:ext uri="{C183D7F6-B498-43B3-948B-1728B52AA6E4}">
                <adec:decorative xmlns:adec="http://schemas.microsoft.com/office/drawing/2017/decorative" val="1"/>
              </a:ext>
            </a:extLst>
          </p:cNvPr>
          <p:cNvSpPr>
            <a:spLocks noGrp="1"/>
          </p:cNvSpPr>
          <p:nvPr userDrawn="1">
            <p:ph type="sldNum" sz="quarter" idx="12"/>
          </p:nvPr>
        </p:nvSpPr>
        <p:spPr>
          <a:xfrm>
            <a:off x="238761" y="6356351"/>
            <a:ext cx="2743200" cy="365125"/>
          </a:xfrm>
          <a:prstGeom prst="rect">
            <a:avLst/>
          </a:prstGeom>
        </p:spPr>
        <p:txBody>
          <a:bodyPr/>
          <a:lstStyle/>
          <a:p>
            <a:fld id="{16985025-2193-4D20-8010-DE0BC70DF1E5}" type="slidenum">
              <a:rPr lang="en-US" smtClean="0"/>
              <a:t>‹#›</a:t>
            </a:fld>
            <a:endParaRPr lang="en-US"/>
          </a:p>
        </p:txBody>
      </p:sp>
      <p:pic>
        <p:nvPicPr>
          <p:cNvPr id="14" name="Picture 13">
            <a:extLst>
              <a:ext uri="{FF2B5EF4-FFF2-40B4-BE49-F238E27FC236}">
                <a16:creationId xmlns:a16="http://schemas.microsoft.com/office/drawing/2014/main" id="{348B01BF-C685-3DE2-12A4-7A4F06B9EA57}"/>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10380019" y="6292995"/>
            <a:ext cx="1610437" cy="483132"/>
          </a:xfrm>
          <a:prstGeom prst="rect">
            <a:avLst/>
          </a:prstGeom>
        </p:spPr>
      </p:pic>
    </p:spTree>
    <p:extLst>
      <p:ext uri="{BB962C8B-B14F-4D97-AF65-F5344CB8AC3E}">
        <p14:creationId xmlns:p14="http://schemas.microsoft.com/office/powerpoint/2010/main" val="2149884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6127EC-89AE-03CA-3BCC-180DE8BFCC84}"/>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852350-001F-C6E1-B503-DB4DE09CAD6A}"/>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C3AA0DC-1050-909A-66DC-97AA96CB19A9}"/>
              </a:ext>
              <a:ext uri="{C183D7F6-B498-43B3-948B-1728B52AA6E4}">
                <adec:decorative xmlns:adec="http://schemas.microsoft.com/office/drawing/2017/decorative" val="1"/>
              </a:ext>
            </a:extLst>
          </p:cNvPr>
          <p:cNvSpPr>
            <a:spLocks noGrp="1"/>
          </p:cNvSpPr>
          <p:nvPr>
            <p:ph type="sldNum" sz="quarter" idx="4"/>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985025-2193-4D20-8010-DE0BC70DF1E5}" type="slidenum">
              <a:rPr lang="en-US" smtClean="0"/>
              <a:pPr/>
              <a:t>‹#›</a:t>
            </a:fld>
            <a:endParaRPr lang="en-US"/>
          </a:p>
        </p:txBody>
      </p:sp>
      <p:graphicFrame>
        <p:nvGraphicFramePr>
          <p:cNvPr id="4" name="Draft Stamp">
            <a:extLst>
              <a:ext uri="{FF2B5EF4-FFF2-40B4-BE49-F238E27FC236}">
                <a16:creationId xmlns:a16="http://schemas.microsoft.com/office/drawing/2014/main" id="{E4D33357-613C-DB5F-BB2C-AB58902ED2E2}"/>
              </a:ext>
            </a:extLst>
          </p:cNvPr>
          <p:cNvGraphicFramePr>
            <a:graphicFrameLocks noGrp="1"/>
          </p:cNvGraphicFramePr>
          <p:nvPr userDrawn="1">
            <p:extLst>
              <p:ext uri="{D42A27DB-BD31-4B8C-83A1-F6EECF244321}">
                <p14:modId xmlns:p14="http://schemas.microsoft.com/office/powerpoint/2010/main" val="2062118408"/>
              </p:ext>
            </p:extLst>
          </p:nvPr>
        </p:nvGraphicFramePr>
        <p:xfrm>
          <a:off x="10922000" y="0"/>
          <a:ext cx="1270000" cy="381000"/>
        </p:xfrm>
        <a:graphic>
          <a:graphicData uri="http://schemas.openxmlformats.org/drawingml/2006/table">
            <a:tbl>
              <a:tblPr firstRow="1" bandRow="1">
                <a:tableStyleId>{5C22544A-7EE6-4342-B048-85BDC9FD1C3A}</a:tableStyleId>
              </a:tblPr>
              <a:tblGrid>
                <a:gridCol w="1270000">
                  <a:extLst>
                    <a:ext uri="{9D8B030D-6E8A-4147-A177-3AD203B41FA5}">
                      <a16:colId xmlns:a16="http://schemas.microsoft.com/office/drawing/2014/main" val="3914319695"/>
                    </a:ext>
                  </a:extLst>
                </a:gridCol>
              </a:tblGrid>
              <a:tr h="381000">
                <a:tc>
                  <a:txBody>
                    <a:bodyPr/>
                    <a:lstStyle/>
                    <a:p>
                      <a:r>
                        <a:rPr lang="en-US" sz="2400" b="1">
                          <a:solidFill>
                            <a:srgbClr val="CC3300"/>
                          </a:solidFill>
                          <a:latin typeface="Calibri" panose="020F0502020204030204" pitchFamily="34" charset="0"/>
                        </a:rPr>
                        <a:t>DRAFT</a:t>
                      </a:r>
                    </a:p>
                  </a:txBody>
                  <a:tcPr marT="0" marB="0" anchorCtr="1">
                    <a:lnT w="12700" cmpd="sng">
                      <a:solidFill>
                        <a:srgbClr val="CC3300"/>
                      </a:solidFill>
                    </a:lnT>
                    <a:lnB w="38100" cmpd="sng">
                      <a:solidFill>
                        <a:srgbClr val="CC3300"/>
                      </a:solidFill>
                    </a:lnB>
                    <a:solidFill>
                      <a:srgbClr val="FFFFFF"/>
                    </a:solidFill>
                  </a:tcPr>
                </a:tc>
                <a:extLst>
                  <a:ext uri="{0D108BD9-81ED-4DB2-BD59-A6C34878D82A}">
                    <a16:rowId xmlns:a16="http://schemas.microsoft.com/office/drawing/2014/main" val="3023093110"/>
                  </a:ext>
                </a:extLst>
              </a:tr>
            </a:tbl>
          </a:graphicData>
        </a:graphic>
      </p:graphicFrame>
    </p:spTree>
    <p:extLst>
      <p:ext uri="{BB962C8B-B14F-4D97-AF65-F5344CB8AC3E}">
        <p14:creationId xmlns:p14="http://schemas.microsoft.com/office/powerpoint/2010/main" val="307062317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8" r:id="rId4"/>
    <p:sldLayoutId id="2147483650" r:id="rId5"/>
    <p:sldLayoutId id="2147483652" r:id="rId6"/>
    <p:sldLayoutId id="2147483653" r:id="rId7"/>
    <p:sldLayoutId id="2147483654" r:id="rId8"/>
    <p:sldLayoutId id="2147483655" r:id="rId9"/>
    <p:sldLayoutId id="2147483656" r:id="rId10"/>
    <p:sldLayoutId id="2147483657" r:id="rId11"/>
    <p:sldLayoutId id="2147483659" r:id="rId12"/>
  </p:sldLayoutIdLst>
  <p:hf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Arial" panose="020B0604020202020204" pitchFamily="34" charset="0"/>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Arial" panose="020B0604020202020204" pitchFamily="34" charset="0"/>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Arial" panose="020B0604020202020204" pitchFamily="34" charset="0"/>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Arial" panose="020B0604020202020204" pitchFamily="34" charset="0"/>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Arial" panose="020B0604020202020204" pitchFamily="34" charset="0"/>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Arial" panose="020B0604020202020204" pitchFamily="34" charset="0"/>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4.svg"/><Relationship Id="rId5" Type="http://schemas.openxmlformats.org/officeDocument/2006/relationships/image" Target="../media/image13.sv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sv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3.sv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6.xml"/><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hyperlink" Target="https://www.storydoc.com/marketing" TargetMode="External"/><Relationship Id="rId1" Type="http://schemas.openxmlformats.org/officeDocument/2006/relationships/slideLayout" Target="../slideLayouts/slideLayout6.xml"/><Relationship Id="rId5" Type="http://schemas.openxmlformats.org/officeDocument/2006/relationships/image" Target="../media/image12.sv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svg"/><Relationship Id="rId1" Type="http://schemas.openxmlformats.org/officeDocument/2006/relationships/slideLayout" Target="../slideLayouts/slideLayout8.xml"/><Relationship Id="rId6" Type="http://schemas.openxmlformats.org/officeDocument/2006/relationships/image" Target="../media/image17.svg"/><Relationship Id="rId5" Type="http://schemas.openxmlformats.org/officeDocument/2006/relationships/image" Target="../media/image18.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mailto:HCPLANSupport@rippleffect.com" TargetMode="Externa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8.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6.xml"/><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CBABF7-4400-6EEA-D91F-C166BC1DC612}"/>
              </a:ext>
            </a:extLst>
          </p:cNvPr>
          <p:cNvSpPr>
            <a:spLocks noGrp="1"/>
          </p:cNvSpPr>
          <p:nvPr>
            <p:ph type="ctrTitle"/>
          </p:nvPr>
        </p:nvSpPr>
        <p:spPr/>
        <p:txBody>
          <a:bodyPr>
            <a:normAutofit fontScale="90000"/>
          </a:bodyPr>
          <a:lstStyle/>
          <a:p>
            <a:r>
              <a:rPr lang="en-US"/>
              <a:t>10</a:t>
            </a:r>
            <a:r>
              <a:rPr lang="en-US" baseline="30000"/>
              <a:t>th</a:t>
            </a:r>
            <a:r>
              <a:rPr lang="en-US"/>
              <a:t> Anniversary </a:t>
            </a:r>
            <a:br>
              <a:rPr lang="en-US"/>
            </a:br>
            <a:r>
              <a:rPr lang="en-US"/>
              <a:t>Campaign Ideation</a:t>
            </a:r>
          </a:p>
        </p:txBody>
      </p:sp>
      <p:sp>
        <p:nvSpPr>
          <p:cNvPr id="7" name="Subtitle 6">
            <a:extLst>
              <a:ext uri="{FF2B5EF4-FFF2-40B4-BE49-F238E27FC236}">
                <a16:creationId xmlns:a16="http://schemas.microsoft.com/office/drawing/2014/main" id="{B3637371-B611-1B0B-627E-57C9CD52D31A}"/>
              </a:ext>
            </a:extLst>
          </p:cNvPr>
          <p:cNvSpPr>
            <a:spLocks noGrp="1"/>
          </p:cNvSpPr>
          <p:nvPr>
            <p:ph type="subTitle" idx="1"/>
          </p:nvPr>
        </p:nvSpPr>
        <p:spPr/>
        <p:txBody>
          <a:bodyPr>
            <a:normAutofit/>
          </a:bodyPr>
          <a:lstStyle/>
          <a:p>
            <a:r>
              <a:rPr lang="en-US" sz="2400"/>
              <a:t>Revised Version Submitted 03.07.2025</a:t>
            </a:r>
          </a:p>
        </p:txBody>
      </p:sp>
    </p:spTree>
    <p:extLst>
      <p:ext uri="{BB962C8B-B14F-4D97-AF65-F5344CB8AC3E}">
        <p14:creationId xmlns:p14="http://schemas.microsoft.com/office/powerpoint/2010/main" val="2264882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D7DB5-F7D7-6253-26ED-B86B12BD222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7B66BD2-C965-CB15-ADCE-511A814D5BCD}"/>
              </a:ext>
            </a:extLst>
          </p:cNvPr>
          <p:cNvSpPr>
            <a:spLocks noGrp="1"/>
          </p:cNvSpPr>
          <p:nvPr>
            <p:ph type="title"/>
          </p:nvPr>
        </p:nvSpPr>
        <p:spPr/>
        <p:txBody>
          <a:bodyPr/>
          <a:lstStyle/>
          <a:p>
            <a:r>
              <a:rPr lang="en-US"/>
              <a:t>Overview</a:t>
            </a:r>
          </a:p>
        </p:txBody>
      </p:sp>
      <p:sp>
        <p:nvSpPr>
          <p:cNvPr id="2" name="Slide Number Placeholder 1">
            <a:extLst>
              <a:ext uri="{FF2B5EF4-FFF2-40B4-BE49-F238E27FC236}">
                <a16:creationId xmlns:a16="http://schemas.microsoft.com/office/drawing/2014/main" id="{B01F8ECA-D351-645E-AEA8-B9E74DC5BFFF}"/>
              </a:ext>
            </a:extLst>
          </p:cNvPr>
          <p:cNvSpPr>
            <a:spLocks noGrp="1"/>
          </p:cNvSpPr>
          <p:nvPr>
            <p:ph type="sldNum" sz="quarter" idx="12"/>
          </p:nvPr>
        </p:nvSpPr>
        <p:spPr/>
        <p:txBody>
          <a:bodyPr/>
          <a:lstStyle/>
          <a:p>
            <a:fld id="{16985025-2193-4D20-8010-DE0BC70DF1E5}" type="slidenum">
              <a:rPr lang="en-US" smtClean="0"/>
              <a:t>2</a:t>
            </a:fld>
            <a:endParaRPr lang="en-US"/>
          </a:p>
        </p:txBody>
      </p:sp>
      <p:sp>
        <p:nvSpPr>
          <p:cNvPr id="17" name="object 4">
            <a:extLst>
              <a:ext uri="{FF2B5EF4-FFF2-40B4-BE49-F238E27FC236}">
                <a16:creationId xmlns:a16="http://schemas.microsoft.com/office/drawing/2014/main" id="{BB6096D9-66AE-63A3-AB74-2B07626953C8}"/>
              </a:ext>
            </a:extLst>
          </p:cNvPr>
          <p:cNvSpPr txBox="1"/>
          <p:nvPr/>
        </p:nvSpPr>
        <p:spPr>
          <a:xfrm>
            <a:off x="838202" y="1508169"/>
            <a:ext cx="10665540" cy="553998"/>
          </a:xfrm>
          <a:prstGeom prst="rect">
            <a:avLst/>
          </a:prstGeom>
        </p:spPr>
        <p:txBody>
          <a:bodyPr vert="horz" wrap="square" lIns="0" tIns="0" rIns="91440" bIns="0" rtlCol="0">
            <a:spAutoFit/>
          </a:bodyPr>
          <a:lstStyle/>
          <a:p>
            <a:pPr marR="0" lvl="0" defTabSz="457200" rtl="0" eaLnBrk="1" fontAlgn="auto" latinLnBrk="0" hangingPunct="0">
              <a:spcAft>
                <a:spcPts val="600"/>
              </a:spcAft>
              <a:buClrTx/>
              <a:buSzTx/>
              <a:tabLst/>
              <a:defRPr/>
            </a:pPr>
            <a:r>
              <a:rPr lang="en-US"/>
              <a:t>The HCPLAN is celebrating its 10</a:t>
            </a:r>
            <a:r>
              <a:rPr lang="en-US" baseline="30000"/>
              <a:t>th</a:t>
            </a:r>
            <a:r>
              <a:rPr lang="en-US"/>
              <a:t> anniversary in 2025. The purpose of this document is to explore opportunities to celebrate this milestone and continue advancing the mission of the HCPLAN.</a:t>
            </a:r>
            <a:endParaRPr kumimoji="0" lang="en-US" i="0" u="none" strike="noStrike" kern="1200" cap="none" spc="0" normalizeH="0" baseline="0" noProof="0">
              <a:ln>
                <a:noFill/>
              </a:ln>
              <a:effectLst/>
              <a:uLnTx/>
              <a:uFillTx/>
              <a:latin typeface="+mj-lt"/>
              <a:ea typeface="Open Sans" panose="020B0606030504020204" pitchFamily="34" charset="0"/>
              <a:cs typeface="Open Sans" panose="020B0606030504020204" pitchFamily="34" charset="0"/>
            </a:endParaRPr>
          </a:p>
        </p:txBody>
      </p:sp>
      <p:grpSp>
        <p:nvGrpSpPr>
          <p:cNvPr id="51" name="Group 50">
            <a:extLst>
              <a:ext uri="{FF2B5EF4-FFF2-40B4-BE49-F238E27FC236}">
                <a16:creationId xmlns:a16="http://schemas.microsoft.com/office/drawing/2014/main" id="{64820728-2F5F-4225-0D0C-6E7D8C6F9BD7}"/>
              </a:ext>
            </a:extLst>
          </p:cNvPr>
          <p:cNvGrpSpPr/>
          <p:nvPr/>
        </p:nvGrpSpPr>
        <p:grpSpPr>
          <a:xfrm>
            <a:off x="849672" y="5046180"/>
            <a:ext cx="5148005" cy="830997"/>
            <a:chOff x="849672" y="5046180"/>
            <a:chExt cx="5148005" cy="830997"/>
          </a:xfrm>
        </p:grpSpPr>
        <p:sp>
          <p:nvSpPr>
            <p:cNvPr id="3" name="TextBox 2">
              <a:extLst>
                <a:ext uri="{FF2B5EF4-FFF2-40B4-BE49-F238E27FC236}">
                  <a16:creationId xmlns:a16="http://schemas.microsoft.com/office/drawing/2014/main" id="{DC201399-DB6C-CF82-7DE4-B94DC7F0EFF0}"/>
                </a:ext>
              </a:extLst>
            </p:cNvPr>
            <p:cNvSpPr txBox="1"/>
            <p:nvPr/>
          </p:nvSpPr>
          <p:spPr>
            <a:xfrm>
              <a:off x="1341289" y="5046180"/>
              <a:ext cx="4656388" cy="830997"/>
            </a:xfrm>
            <a:prstGeom prst="rect">
              <a:avLst/>
            </a:prstGeom>
            <a:noFill/>
          </p:spPr>
          <p:txBody>
            <a:bodyPr wrap="square">
              <a:spAutoFit/>
            </a:bodyPr>
            <a:lstStyle/>
            <a:p>
              <a:r>
                <a:rPr lang="en-US" sz="1600" b="1">
                  <a:solidFill>
                    <a:schemeClr val="accent2"/>
                  </a:solidFill>
                </a:rPr>
                <a:t>Elevate HCPLAN’s Leadership </a:t>
              </a:r>
              <a:r>
                <a:rPr lang="en-US" sz="1600"/>
                <a:t>| Elevate the HCPLAN’s position as a leader in health care transformation </a:t>
              </a:r>
              <a:endParaRPr lang="en-US" sz="1600">
                <a:cs typeface="Arial"/>
              </a:endParaRPr>
            </a:p>
          </p:txBody>
        </p:sp>
        <p:pic>
          <p:nvPicPr>
            <p:cNvPr id="7" name="Graphic 6" descr="Badge 3 with solid fill">
              <a:extLst>
                <a:ext uri="{FF2B5EF4-FFF2-40B4-BE49-F238E27FC236}">
                  <a16:creationId xmlns:a16="http://schemas.microsoft.com/office/drawing/2014/main" id="{FDFE6273-9363-A725-1AB8-4B676ABE4B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9672" y="5046180"/>
              <a:ext cx="548640" cy="548640"/>
            </a:xfrm>
            <a:prstGeom prst="rect">
              <a:avLst/>
            </a:prstGeom>
          </p:spPr>
        </p:pic>
      </p:grpSp>
      <p:grpSp>
        <p:nvGrpSpPr>
          <p:cNvPr id="49" name="Group 48">
            <a:extLst>
              <a:ext uri="{FF2B5EF4-FFF2-40B4-BE49-F238E27FC236}">
                <a16:creationId xmlns:a16="http://schemas.microsoft.com/office/drawing/2014/main" id="{B8514D4D-2CD3-34FC-132A-38E6E39F10F0}"/>
              </a:ext>
            </a:extLst>
          </p:cNvPr>
          <p:cNvGrpSpPr/>
          <p:nvPr/>
        </p:nvGrpSpPr>
        <p:grpSpPr>
          <a:xfrm>
            <a:off x="849672" y="2990247"/>
            <a:ext cx="5324986" cy="830997"/>
            <a:chOff x="849672" y="2990247"/>
            <a:chExt cx="5324986" cy="830997"/>
          </a:xfrm>
        </p:grpSpPr>
        <p:sp>
          <p:nvSpPr>
            <p:cNvPr id="5" name="TextBox 4">
              <a:extLst>
                <a:ext uri="{FF2B5EF4-FFF2-40B4-BE49-F238E27FC236}">
                  <a16:creationId xmlns:a16="http://schemas.microsoft.com/office/drawing/2014/main" id="{1EE3AEAB-1558-6604-B2CA-F470DBB47561}"/>
                </a:ext>
              </a:extLst>
            </p:cNvPr>
            <p:cNvSpPr txBox="1"/>
            <p:nvPr/>
          </p:nvSpPr>
          <p:spPr>
            <a:xfrm>
              <a:off x="1341289" y="2990247"/>
              <a:ext cx="4833369" cy="830997"/>
            </a:xfrm>
            <a:prstGeom prst="rect">
              <a:avLst/>
            </a:prstGeom>
            <a:noFill/>
          </p:spPr>
          <p:txBody>
            <a:bodyPr wrap="square">
              <a:spAutoFit/>
            </a:bodyPr>
            <a:lstStyle/>
            <a:p>
              <a:r>
                <a:rPr lang="en-US" sz="1600" b="1">
                  <a:solidFill>
                    <a:schemeClr val="accent3"/>
                  </a:solidFill>
                </a:rPr>
                <a:t>Celebrate</a:t>
              </a:r>
              <a:r>
                <a:rPr lang="en-US" sz="1600" b="1"/>
                <a:t> |</a:t>
              </a:r>
              <a:r>
                <a:rPr lang="en-US" sz="1600"/>
                <a:t> Celebrate the milestone of </a:t>
              </a:r>
              <a:br>
                <a:rPr lang="en-US" sz="1600"/>
              </a:br>
              <a:r>
                <a:rPr lang="en-US" sz="1600"/>
                <a:t>HCPLAN’s decade of progress advancing accountable care </a:t>
              </a:r>
            </a:p>
          </p:txBody>
        </p:sp>
        <p:pic>
          <p:nvPicPr>
            <p:cNvPr id="8" name="Graphic 7" descr="Badge 1 with solid fill">
              <a:extLst>
                <a:ext uri="{FF2B5EF4-FFF2-40B4-BE49-F238E27FC236}">
                  <a16:creationId xmlns:a16="http://schemas.microsoft.com/office/drawing/2014/main" id="{F2C972F2-4DB0-7FBB-9B5C-DAF8FFA25C1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9672" y="2990247"/>
              <a:ext cx="548640" cy="548640"/>
            </a:xfrm>
            <a:prstGeom prst="rect">
              <a:avLst/>
            </a:prstGeom>
          </p:spPr>
        </p:pic>
      </p:grpSp>
      <p:grpSp>
        <p:nvGrpSpPr>
          <p:cNvPr id="50" name="Group 49">
            <a:extLst>
              <a:ext uri="{FF2B5EF4-FFF2-40B4-BE49-F238E27FC236}">
                <a16:creationId xmlns:a16="http://schemas.microsoft.com/office/drawing/2014/main" id="{D731017E-FCDF-F289-A8BC-F2FF822E2457}"/>
              </a:ext>
            </a:extLst>
          </p:cNvPr>
          <p:cNvGrpSpPr/>
          <p:nvPr/>
        </p:nvGrpSpPr>
        <p:grpSpPr>
          <a:xfrm>
            <a:off x="849672" y="4018214"/>
            <a:ext cx="5324987" cy="830997"/>
            <a:chOff x="849672" y="3980520"/>
            <a:chExt cx="5324987" cy="830997"/>
          </a:xfrm>
        </p:grpSpPr>
        <p:pic>
          <p:nvPicPr>
            <p:cNvPr id="6" name="Graphic 5" descr="Badge with solid fill">
              <a:extLst>
                <a:ext uri="{FF2B5EF4-FFF2-40B4-BE49-F238E27FC236}">
                  <a16:creationId xmlns:a16="http://schemas.microsoft.com/office/drawing/2014/main" id="{DBADAA3C-5A73-31B3-0AE0-8CEECBCEC5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9672" y="3980520"/>
              <a:ext cx="548640" cy="548640"/>
            </a:xfrm>
            <a:prstGeom prst="rect">
              <a:avLst/>
            </a:prstGeom>
          </p:spPr>
        </p:pic>
        <p:sp>
          <p:nvSpPr>
            <p:cNvPr id="9" name="TextBox 8">
              <a:extLst>
                <a:ext uri="{FF2B5EF4-FFF2-40B4-BE49-F238E27FC236}">
                  <a16:creationId xmlns:a16="http://schemas.microsoft.com/office/drawing/2014/main" id="{9367B03A-D88C-D862-2C7D-DD4DBC5BA9C8}"/>
                </a:ext>
              </a:extLst>
            </p:cNvPr>
            <p:cNvSpPr txBox="1"/>
            <p:nvPr/>
          </p:nvSpPr>
          <p:spPr>
            <a:xfrm>
              <a:off x="1341289" y="3980520"/>
              <a:ext cx="4833370" cy="830997"/>
            </a:xfrm>
            <a:prstGeom prst="rect">
              <a:avLst/>
            </a:prstGeom>
            <a:noFill/>
          </p:spPr>
          <p:txBody>
            <a:bodyPr wrap="square">
              <a:spAutoFit/>
            </a:bodyPr>
            <a:lstStyle/>
            <a:p>
              <a:r>
                <a:rPr lang="en-US" sz="1600" b="1">
                  <a:solidFill>
                    <a:schemeClr val="accent1"/>
                  </a:solidFill>
                </a:rPr>
                <a:t>Deepen Engagement </a:t>
              </a:r>
              <a:r>
                <a:rPr lang="en-US" sz="1600" b="1"/>
                <a:t>| </a:t>
              </a:r>
              <a:r>
                <a:rPr lang="en-US" sz="1600"/>
                <a:t>Deepen key audience engagement in HCPLAN and understanding of payment reform among general audiences</a:t>
              </a:r>
            </a:p>
          </p:txBody>
        </p:sp>
      </p:grpSp>
      <p:grpSp>
        <p:nvGrpSpPr>
          <p:cNvPr id="41" name="Group 40">
            <a:extLst>
              <a:ext uri="{FF2B5EF4-FFF2-40B4-BE49-F238E27FC236}">
                <a16:creationId xmlns:a16="http://schemas.microsoft.com/office/drawing/2014/main" id="{47F20E05-B482-E368-766A-26A968F48E5C}"/>
              </a:ext>
            </a:extLst>
          </p:cNvPr>
          <p:cNvGrpSpPr/>
          <p:nvPr/>
        </p:nvGrpSpPr>
        <p:grpSpPr>
          <a:xfrm>
            <a:off x="8263845" y="3053508"/>
            <a:ext cx="3239897" cy="378607"/>
            <a:chOff x="8263845" y="3053508"/>
            <a:chExt cx="3239897" cy="378607"/>
          </a:xfrm>
        </p:grpSpPr>
        <p:grpSp>
          <p:nvGrpSpPr>
            <p:cNvPr id="16" name="Group 15">
              <a:extLst>
                <a:ext uri="{FF2B5EF4-FFF2-40B4-BE49-F238E27FC236}">
                  <a16:creationId xmlns:a16="http://schemas.microsoft.com/office/drawing/2014/main" id="{61B4E0DA-EDA0-5172-F997-457A433EFA60}"/>
                </a:ext>
              </a:extLst>
            </p:cNvPr>
            <p:cNvGrpSpPr/>
            <p:nvPr/>
          </p:nvGrpSpPr>
          <p:grpSpPr>
            <a:xfrm>
              <a:off x="8263845" y="3053508"/>
              <a:ext cx="365762" cy="366873"/>
              <a:chOff x="673764" y="2357256"/>
              <a:chExt cx="762455" cy="764771"/>
            </a:xfrm>
          </p:grpSpPr>
          <p:sp>
            <p:nvSpPr>
              <p:cNvPr id="18" name="Freeform 13">
                <a:extLst>
                  <a:ext uri="{FF2B5EF4-FFF2-40B4-BE49-F238E27FC236}">
                    <a16:creationId xmlns:a16="http://schemas.microsoft.com/office/drawing/2014/main" id="{2A070999-64A3-30C4-893B-81CF80F1F903}"/>
                  </a:ext>
                </a:extLst>
              </p:cNvPr>
              <p:cNvSpPr>
                <a:spLocks noEditPoints="1"/>
              </p:cNvSpPr>
              <p:nvPr/>
            </p:nvSpPr>
            <p:spPr bwMode="auto">
              <a:xfrm>
                <a:off x="673764" y="2357256"/>
                <a:ext cx="762455" cy="764771"/>
              </a:xfrm>
              <a:custGeom>
                <a:avLst/>
                <a:gdLst>
                  <a:gd name="T0" fmla="*/ 311 w 658"/>
                  <a:gd name="T1" fmla="*/ 658 h 658"/>
                  <a:gd name="T2" fmla="*/ 262 w 658"/>
                  <a:gd name="T3" fmla="*/ 652 h 658"/>
                  <a:gd name="T4" fmla="*/ 201 w 658"/>
                  <a:gd name="T5" fmla="*/ 633 h 658"/>
                  <a:gd name="T6" fmla="*/ 119 w 658"/>
                  <a:gd name="T7" fmla="*/ 583 h 658"/>
                  <a:gd name="T8" fmla="*/ 56 w 658"/>
                  <a:gd name="T9" fmla="*/ 513 h 658"/>
                  <a:gd name="T10" fmla="*/ 14 w 658"/>
                  <a:gd name="T11" fmla="*/ 427 h 658"/>
                  <a:gd name="T12" fmla="*/ 4 w 658"/>
                  <a:gd name="T13" fmla="*/ 379 h 658"/>
                  <a:gd name="T14" fmla="*/ 0 w 658"/>
                  <a:gd name="T15" fmla="*/ 329 h 658"/>
                  <a:gd name="T16" fmla="*/ 1 w 658"/>
                  <a:gd name="T17" fmla="*/ 295 h 658"/>
                  <a:gd name="T18" fmla="*/ 10 w 658"/>
                  <a:gd name="T19" fmla="*/ 247 h 658"/>
                  <a:gd name="T20" fmla="*/ 40 w 658"/>
                  <a:gd name="T21" fmla="*/ 173 h 658"/>
                  <a:gd name="T22" fmla="*/ 96 w 658"/>
                  <a:gd name="T23" fmla="*/ 96 h 658"/>
                  <a:gd name="T24" fmla="*/ 172 w 658"/>
                  <a:gd name="T25" fmla="*/ 40 h 658"/>
                  <a:gd name="T26" fmla="*/ 247 w 658"/>
                  <a:gd name="T27" fmla="*/ 10 h 658"/>
                  <a:gd name="T28" fmla="*/ 295 w 658"/>
                  <a:gd name="T29" fmla="*/ 2 h 658"/>
                  <a:gd name="T30" fmla="*/ 329 w 658"/>
                  <a:gd name="T31" fmla="*/ 0 h 658"/>
                  <a:gd name="T32" fmla="*/ 379 w 658"/>
                  <a:gd name="T33" fmla="*/ 4 h 658"/>
                  <a:gd name="T34" fmla="*/ 426 w 658"/>
                  <a:gd name="T35" fmla="*/ 16 h 658"/>
                  <a:gd name="T36" fmla="*/ 513 w 658"/>
                  <a:gd name="T37" fmla="*/ 56 h 658"/>
                  <a:gd name="T38" fmla="*/ 583 w 658"/>
                  <a:gd name="T39" fmla="*/ 121 h 658"/>
                  <a:gd name="T40" fmla="*/ 631 w 658"/>
                  <a:gd name="T41" fmla="*/ 201 h 658"/>
                  <a:gd name="T42" fmla="*/ 651 w 658"/>
                  <a:gd name="T43" fmla="*/ 263 h 658"/>
                  <a:gd name="T44" fmla="*/ 657 w 658"/>
                  <a:gd name="T45" fmla="*/ 313 h 658"/>
                  <a:gd name="T46" fmla="*/ 657 w 658"/>
                  <a:gd name="T47" fmla="*/ 346 h 658"/>
                  <a:gd name="T48" fmla="*/ 651 w 658"/>
                  <a:gd name="T49" fmla="*/ 396 h 658"/>
                  <a:gd name="T50" fmla="*/ 631 w 658"/>
                  <a:gd name="T51" fmla="*/ 457 h 658"/>
                  <a:gd name="T52" fmla="*/ 583 w 658"/>
                  <a:gd name="T53" fmla="*/ 539 h 658"/>
                  <a:gd name="T54" fmla="*/ 513 w 658"/>
                  <a:gd name="T55" fmla="*/ 602 h 658"/>
                  <a:gd name="T56" fmla="*/ 426 w 658"/>
                  <a:gd name="T57" fmla="*/ 644 h 658"/>
                  <a:gd name="T58" fmla="*/ 379 w 658"/>
                  <a:gd name="T59" fmla="*/ 654 h 658"/>
                  <a:gd name="T60" fmla="*/ 329 w 658"/>
                  <a:gd name="T61" fmla="*/ 658 h 658"/>
                  <a:gd name="T62" fmla="*/ 329 w 658"/>
                  <a:gd name="T63" fmla="*/ 37 h 658"/>
                  <a:gd name="T64" fmla="*/ 241 w 658"/>
                  <a:gd name="T65" fmla="*/ 51 h 658"/>
                  <a:gd name="T66" fmla="*/ 166 w 658"/>
                  <a:gd name="T67" fmla="*/ 88 h 658"/>
                  <a:gd name="T68" fmla="*/ 104 w 658"/>
                  <a:gd name="T69" fmla="*/ 144 h 658"/>
                  <a:gd name="T70" fmla="*/ 60 w 658"/>
                  <a:gd name="T71" fmla="*/ 216 h 658"/>
                  <a:gd name="T72" fmla="*/ 38 w 658"/>
                  <a:gd name="T73" fmla="*/ 299 h 658"/>
                  <a:gd name="T74" fmla="*/ 38 w 658"/>
                  <a:gd name="T75" fmla="*/ 359 h 658"/>
                  <a:gd name="T76" fmla="*/ 60 w 658"/>
                  <a:gd name="T77" fmla="*/ 443 h 658"/>
                  <a:gd name="T78" fmla="*/ 104 w 658"/>
                  <a:gd name="T79" fmla="*/ 514 h 658"/>
                  <a:gd name="T80" fmla="*/ 166 w 658"/>
                  <a:gd name="T81" fmla="*/ 571 h 658"/>
                  <a:gd name="T82" fmla="*/ 241 w 658"/>
                  <a:gd name="T83" fmla="*/ 607 h 658"/>
                  <a:gd name="T84" fmla="*/ 329 w 658"/>
                  <a:gd name="T85" fmla="*/ 621 h 658"/>
                  <a:gd name="T86" fmla="*/ 387 w 658"/>
                  <a:gd name="T87" fmla="*/ 615 h 658"/>
                  <a:gd name="T88" fmla="*/ 467 w 658"/>
                  <a:gd name="T89" fmla="*/ 586 h 658"/>
                  <a:gd name="T90" fmla="*/ 534 w 658"/>
                  <a:gd name="T91" fmla="*/ 535 h 658"/>
                  <a:gd name="T92" fmla="*/ 584 w 658"/>
                  <a:gd name="T93" fmla="*/ 467 h 658"/>
                  <a:gd name="T94" fmla="*/ 614 w 658"/>
                  <a:gd name="T95" fmla="*/ 388 h 658"/>
                  <a:gd name="T96" fmla="*/ 620 w 658"/>
                  <a:gd name="T97" fmla="*/ 329 h 658"/>
                  <a:gd name="T98" fmla="*/ 607 w 658"/>
                  <a:gd name="T99" fmla="*/ 243 h 658"/>
                  <a:gd name="T100" fmla="*/ 569 w 658"/>
                  <a:gd name="T101" fmla="*/ 166 h 658"/>
                  <a:gd name="T102" fmla="*/ 514 w 658"/>
                  <a:gd name="T103" fmla="*/ 105 h 658"/>
                  <a:gd name="T104" fmla="*/ 442 w 658"/>
                  <a:gd name="T105" fmla="*/ 62 h 658"/>
                  <a:gd name="T106" fmla="*/ 358 w 658"/>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658">
                    <a:moveTo>
                      <a:pt x="329" y="658"/>
                    </a:moveTo>
                    <a:lnTo>
                      <a:pt x="329" y="658"/>
                    </a:lnTo>
                    <a:lnTo>
                      <a:pt x="311" y="658"/>
                    </a:lnTo>
                    <a:lnTo>
                      <a:pt x="295" y="657"/>
                    </a:lnTo>
                    <a:lnTo>
                      <a:pt x="279" y="654"/>
                    </a:lnTo>
                    <a:lnTo>
                      <a:pt x="262" y="652"/>
                    </a:lnTo>
                    <a:lnTo>
                      <a:pt x="247" y="648"/>
                    </a:lnTo>
                    <a:lnTo>
                      <a:pt x="231" y="644"/>
                    </a:lnTo>
                    <a:lnTo>
                      <a:pt x="201" y="633"/>
                    </a:lnTo>
                    <a:lnTo>
                      <a:pt x="172" y="618"/>
                    </a:lnTo>
                    <a:lnTo>
                      <a:pt x="145" y="602"/>
                    </a:lnTo>
                    <a:lnTo>
                      <a:pt x="119" y="583"/>
                    </a:lnTo>
                    <a:lnTo>
                      <a:pt x="96" y="562"/>
                    </a:lnTo>
                    <a:lnTo>
                      <a:pt x="75" y="539"/>
                    </a:lnTo>
                    <a:lnTo>
                      <a:pt x="56" y="513"/>
                    </a:lnTo>
                    <a:lnTo>
                      <a:pt x="40" y="486"/>
                    </a:lnTo>
                    <a:lnTo>
                      <a:pt x="25" y="457"/>
                    </a:lnTo>
                    <a:lnTo>
                      <a:pt x="14" y="427"/>
                    </a:lnTo>
                    <a:lnTo>
                      <a:pt x="10" y="411"/>
                    </a:lnTo>
                    <a:lnTo>
                      <a:pt x="6" y="396"/>
                    </a:lnTo>
                    <a:lnTo>
                      <a:pt x="4" y="379"/>
                    </a:lnTo>
                    <a:lnTo>
                      <a:pt x="1" y="363"/>
                    </a:lnTo>
                    <a:lnTo>
                      <a:pt x="0" y="346"/>
                    </a:lnTo>
                    <a:lnTo>
                      <a:pt x="0" y="329"/>
                    </a:lnTo>
                    <a:lnTo>
                      <a:pt x="0" y="329"/>
                    </a:lnTo>
                    <a:lnTo>
                      <a:pt x="0" y="313"/>
                    </a:lnTo>
                    <a:lnTo>
                      <a:pt x="1" y="295"/>
                    </a:lnTo>
                    <a:lnTo>
                      <a:pt x="4" y="279"/>
                    </a:lnTo>
                    <a:lnTo>
                      <a:pt x="6" y="263"/>
                    </a:lnTo>
                    <a:lnTo>
                      <a:pt x="10" y="247"/>
                    </a:lnTo>
                    <a:lnTo>
                      <a:pt x="14" y="232"/>
                    </a:lnTo>
                    <a:lnTo>
                      <a:pt x="25" y="201"/>
                    </a:lnTo>
                    <a:lnTo>
                      <a:pt x="40" y="173"/>
                    </a:lnTo>
                    <a:lnTo>
                      <a:pt x="56" y="145"/>
                    </a:lnTo>
                    <a:lnTo>
                      <a:pt x="75" y="121"/>
                    </a:lnTo>
                    <a:lnTo>
                      <a:pt x="96" y="96"/>
                    </a:lnTo>
                    <a:lnTo>
                      <a:pt x="119" y="75"/>
                    </a:lnTo>
                    <a:lnTo>
                      <a:pt x="145" y="56"/>
                    </a:lnTo>
                    <a:lnTo>
                      <a:pt x="172" y="40"/>
                    </a:lnTo>
                    <a:lnTo>
                      <a:pt x="201" y="27"/>
                    </a:lnTo>
                    <a:lnTo>
                      <a:pt x="231" y="16"/>
                    </a:lnTo>
                    <a:lnTo>
                      <a:pt x="247" y="10"/>
                    </a:lnTo>
                    <a:lnTo>
                      <a:pt x="262" y="6"/>
                    </a:lnTo>
                    <a:lnTo>
                      <a:pt x="279" y="4"/>
                    </a:lnTo>
                    <a:lnTo>
                      <a:pt x="295" y="2"/>
                    </a:lnTo>
                    <a:lnTo>
                      <a:pt x="311" y="1"/>
                    </a:lnTo>
                    <a:lnTo>
                      <a:pt x="329" y="0"/>
                    </a:lnTo>
                    <a:lnTo>
                      <a:pt x="329" y="0"/>
                    </a:lnTo>
                    <a:lnTo>
                      <a:pt x="345" y="1"/>
                    </a:lnTo>
                    <a:lnTo>
                      <a:pt x="362" y="2"/>
                    </a:lnTo>
                    <a:lnTo>
                      <a:pt x="379" y="4"/>
                    </a:lnTo>
                    <a:lnTo>
                      <a:pt x="395" y="6"/>
                    </a:lnTo>
                    <a:lnTo>
                      <a:pt x="411" y="10"/>
                    </a:lnTo>
                    <a:lnTo>
                      <a:pt x="426" y="16"/>
                    </a:lnTo>
                    <a:lnTo>
                      <a:pt x="456" y="27"/>
                    </a:lnTo>
                    <a:lnTo>
                      <a:pt x="485" y="40"/>
                    </a:lnTo>
                    <a:lnTo>
                      <a:pt x="513" y="56"/>
                    </a:lnTo>
                    <a:lnTo>
                      <a:pt x="537" y="75"/>
                    </a:lnTo>
                    <a:lnTo>
                      <a:pt x="561" y="96"/>
                    </a:lnTo>
                    <a:lnTo>
                      <a:pt x="583" y="121"/>
                    </a:lnTo>
                    <a:lnTo>
                      <a:pt x="602" y="145"/>
                    </a:lnTo>
                    <a:lnTo>
                      <a:pt x="618" y="173"/>
                    </a:lnTo>
                    <a:lnTo>
                      <a:pt x="631" y="201"/>
                    </a:lnTo>
                    <a:lnTo>
                      <a:pt x="643" y="232"/>
                    </a:lnTo>
                    <a:lnTo>
                      <a:pt x="647" y="247"/>
                    </a:lnTo>
                    <a:lnTo>
                      <a:pt x="651" y="263"/>
                    </a:lnTo>
                    <a:lnTo>
                      <a:pt x="654" y="279"/>
                    </a:lnTo>
                    <a:lnTo>
                      <a:pt x="655" y="295"/>
                    </a:lnTo>
                    <a:lnTo>
                      <a:pt x="657" y="313"/>
                    </a:lnTo>
                    <a:lnTo>
                      <a:pt x="658" y="329"/>
                    </a:lnTo>
                    <a:lnTo>
                      <a:pt x="658" y="329"/>
                    </a:lnTo>
                    <a:lnTo>
                      <a:pt x="657" y="346"/>
                    </a:lnTo>
                    <a:lnTo>
                      <a:pt x="655" y="363"/>
                    </a:lnTo>
                    <a:lnTo>
                      <a:pt x="654" y="379"/>
                    </a:lnTo>
                    <a:lnTo>
                      <a:pt x="651" y="396"/>
                    </a:lnTo>
                    <a:lnTo>
                      <a:pt x="647" y="411"/>
                    </a:lnTo>
                    <a:lnTo>
                      <a:pt x="643" y="427"/>
                    </a:lnTo>
                    <a:lnTo>
                      <a:pt x="631" y="457"/>
                    </a:lnTo>
                    <a:lnTo>
                      <a:pt x="618" y="486"/>
                    </a:lnTo>
                    <a:lnTo>
                      <a:pt x="602" y="513"/>
                    </a:lnTo>
                    <a:lnTo>
                      <a:pt x="583" y="539"/>
                    </a:lnTo>
                    <a:lnTo>
                      <a:pt x="561" y="562"/>
                    </a:lnTo>
                    <a:lnTo>
                      <a:pt x="537" y="583"/>
                    </a:lnTo>
                    <a:lnTo>
                      <a:pt x="513" y="602"/>
                    </a:lnTo>
                    <a:lnTo>
                      <a:pt x="485" y="618"/>
                    </a:lnTo>
                    <a:lnTo>
                      <a:pt x="456" y="633"/>
                    </a:lnTo>
                    <a:lnTo>
                      <a:pt x="426" y="644"/>
                    </a:lnTo>
                    <a:lnTo>
                      <a:pt x="411" y="648"/>
                    </a:lnTo>
                    <a:lnTo>
                      <a:pt x="395" y="652"/>
                    </a:lnTo>
                    <a:lnTo>
                      <a:pt x="379" y="654"/>
                    </a:lnTo>
                    <a:lnTo>
                      <a:pt x="362" y="657"/>
                    </a:lnTo>
                    <a:lnTo>
                      <a:pt x="345" y="658"/>
                    </a:lnTo>
                    <a:lnTo>
                      <a:pt x="329" y="658"/>
                    </a:lnTo>
                    <a:lnTo>
                      <a:pt x="329" y="658"/>
                    </a:lnTo>
                    <a:close/>
                    <a:moveTo>
                      <a:pt x="329" y="37"/>
                    </a:moveTo>
                    <a:lnTo>
                      <a:pt x="329" y="37"/>
                    </a:lnTo>
                    <a:lnTo>
                      <a:pt x="299" y="40"/>
                    </a:lnTo>
                    <a:lnTo>
                      <a:pt x="270" y="44"/>
                    </a:lnTo>
                    <a:lnTo>
                      <a:pt x="241" y="51"/>
                    </a:lnTo>
                    <a:lnTo>
                      <a:pt x="215" y="62"/>
                    </a:lnTo>
                    <a:lnTo>
                      <a:pt x="190" y="74"/>
                    </a:lnTo>
                    <a:lnTo>
                      <a:pt x="166" y="88"/>
                    </a:lnTo>
                    <a:lnTo>
                      <a:pt x="143" y="105"/>
                    </a:lnTo>
                    <a:lnTo>
                      <a:pt x="123" y="123"/>
                    </a:lnTo>
                    <a:lnTo>
                      <a:pt x="104" y="144"/>
                    </a:lnTo>
                    <a:lnTo>
                      <a:pt x="87" y="166"/>
                    </a:lnTo>
                    <a:lnTo>
                      <a:pt x="72" y="191"/>
                    </a:lnTo>
                    <a:lnTo>
                      <a:pt x="60" y="216"/>
                    </a:lnTo>
                    <a:lnTo>
                      <a:pt x="51" y="243"/>
                    </a:lnTo>
                    <a:lnTo>
                      <a:pt x="43" y="271"/>
                    </a:lnTo>
                    <a:lnTo>
                      <a:pt x="38" y="299"/>
                    </a:lnTo>
                    <a:lnTo>
                      <a:pt x="37" y="329"/>
                    </a:lnTo>
                    <a:lnTo>
                      <a:pt x="37" y="329"/>
                    </a:lnTo>
                    <a:lnTo>
                      <a:pt x="38" y="359"/>
                    </a:lnTo>
                    <a:lnTo>
                      <a:pt x="43" y="388"/>
                    </a:lnTo>
                    <a:lnTo>
                      <a:pt x="51" y="416"/>
                    </a:lnTo>
                    <a:lnTo>
                      <a:pt x="60" y="443"/>
                    </a:lnTo>
                    <a:lnTo>
                      <a:pt x="72" y="467"/>
                    </a:lnTo>
                    <a:lnTo>
                      <a:pt x="87" y="492"/>
                    </a:lnTo>
                    <a:lnTo>
                      <a:pt x="104" y="514"/>
                    </a:lnTo>
                    <a:lnTo>
                      <a:pt x="123" y="535"/>
                    </a:lnTo>
                    <a:lnTo>
                      <a:pt x="143" y="553"/>
                    </a:lnTo>
                    <a:lnTo>
                      <a:pt x="166" y="571"/>
                    </a:lnTo>
                    <a:lnTo>
                      <a:pt x="190" y="586"/>
                    </a:lnTo>
                    <a:lnTo>
                      <a:pt x="215" y="598"/>
                    </a:lnTo>
                    <a:lnTo>
                      <a:pt x="241" y="607"/>
                    </a:lnTo>
                    <a:lnTo>
                      <a:pt x="270" y="615"/>
                    </a:lnTo>
                    <a:lnTo>
                      <a:pt x="299" y="619"/>
                    </a:lnTo>
                    <a:lnTo>
                      <a:pt x="329" y="621"/>
                    </a:lnTo>
                    <a:lnTo>
                      <a:pt x="329" y="621"/>
                    </a:lnTo>
                    <a:lnTo>
                      <a:pt x="358" y="619"/>
                    </a:lnTo>
                    <a:lnTo>
                      <a:pt x="387" y="615"/>
                    </a:lnTo>
                    <a:lnTo>
                      <a:pt x="415" y="607"/>
                    </a:lnTo>
                    <a:lnTo>
                      <a:pt x="442" y="598"/>
                    </a:lnTo>
                    <a:lnTo>
                      <a:pt x="467" y="586"/>
                    </a:lnTo>
                    <a:lnTo>
                      <a:pt x="491" y="571"/>
                    </a:lnTo>
                    <a:lnTo>
                      <a:pt x="514" y="553"/>
                    </a:lnTo>
                    <a:lnTo>
                      <a:pt x="534" y="535"/>
                    </a:lnTo>
                    <a:lnTo>
                      <a:pt x="553" y="514"/>
                    </a:lnTo>
                    <a:lnTo>
                      <a:pt x="569" y="492"/>
                    </a:lnTo>
                    <a:lnTo>
                      <a:pt x="584" y="467"/>
                    </a:lnTo>
                    <a:lnTo>
                      <a:pt x="596" y="443"/>
                    </a:lnTo>
                    <a:lnTo>
                      <a:pt x="607" y="416"/>
                    </a:lnTo>
                    <a:lnTo>
                      <a:pt x="614" y="388"/>
                    </a:lnTo>
                    <a:lnTo>
                      <a:pt x="618" y="359"/>
                    </a:lnTo>
                    <a:lnTo>
                      <a:pt x="620" y="329"/>
                    </a:lnTo>
                    <a:lnTo>
                      <a:pt x="620" y="329"/>
                    </a:lnTo>
                    <a:lnTo>
                      <a:pt x="618" y="299"/>
                    </a:lnTo>
                    <a:lnTo>
                      <a:pt x="614" y="271"/>
                    </a:lnTo>
                    <a:lnTo>
                      <a:pt x="607" y="243"/>
                    </a:lnTo>
                    <a:lnTo>
                      <a:pt x="596" y="216"/>
                    </a:lnTo>
                    <a:lnTo>
                      <a:pt x="584" y="191"/>
                    </a:lnTo>
                    <a:lnTo>
                      <a:pt x="569" y="166"/>
                    </a:lnTo>
                    <a:lnTo>
                      <a:pt x="553" y="144"/>
                    </a:lnTo>
                    <a:lnTo>
                      <a:pt x="534" y="123"/>
                    </a:lnTo>
                    <a:lnTo>
                      <a:pt x="514" y="105"/>
                    </a:lnTo>
                    <a:lnTo>
                      <a:pt x="491" y="88"/>
                    </a:lnTo>
                    <a:lnTo>
                      <a:pt x="467" y="74"/>
                    </a:lnTo>
                    <a:lnTo>
                      <a:pt x="442" y="62"/>
                    </a:lnTo>
                    <a:lnTo>
                      <a:pt x="415" y="51"/>
                    </a:lnTo>
                    <a:lnTo>
                      <a:pt x="387" y="44"/>
                    </a:lnTo>
                    <a:lnTo>
                      <a:pt x="358"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Open Sans"/>
                  <a:ea typeface="+mn-ea"/>
                  <a:cs typeface="+mn-cs"/>
                </a:endParaRPr>
              </a:p>
            </p:txBody>
          </p:sp>
          <p:pic>
            <p:nvPicPr>
              <p:cNvPr id="19" name="Graphic 18" descr="Monitor with solid fill">
                <a:extLst>
                  <a:ext uri="{FF2B5EF4-FFF2-40B4-BE49-F238E27FC236}">
                    <a16:creationId xmlns:a16="http://schemas.microsoft.com/office/drawing/2014/main" id="{EE80DA22-CAD5-9F8F-9BC0-73F1C1D5C5E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0671" y="2488487"/>
                <a:ext cx="548640" cy="548640"/>
              </a:xfrm>
              <a:prstGeom prst="rect">
                <a:avLst/>
              </a:prstGeom>
            </p:spPr>
          </p:pic>
        </p:grpSp>
        <p:sp>
          <p:nvSpPr>
            <p:cNvPr id="32" name="TextBox 31">
              <a:extLst>
                <a:ext uri="{FF2B5EF4-FFF2-40B4-BE49-F238E27FC236}">
                  <a16:creationId xmlns:a16="http://schemas.microsoft.com/office/drawing/2014/main" id="{264B446E-9136-41AC-EF0A-92E9BDA3892B}"/>
                </a:ext>
              </a:extLst>
            </p:cNvPr>
            <p:cNvSpPr txBox="1"/>
            <p:nvPr/>
          </p:nvSpPr>
          <p:spPr>
            <a:xfrm>
              <a:off x="8669102" y="3093561"/>
              <a:ext cx="2834640" cy="338554"/>
            </a:xfrm>
            <a:prstGeom prst="rect">
              <a:avLst/>
            </a:prstGeom>
            <a:noFill/>
          </p:spPr>
          <p:txBody>
            <a:bodyPr wrap="square" rtlCol="0">
              <a:spAutoFit/>
            </a:bodyPr>
            <a:lstStyle/>
            <a:p>
              <a:pPr>
                <a:spcAft>
                  <a:spcPts val="1200"/>
                </a:spcAft>
              </a:pPr>
              <a:r>
                <a:rPr lang="en-US" sz="1600" b="1"/>
                <a:t>Website</a:t>
              </a:r>
              <a:r>
                <a:rPr lang="en-US" sz="1600"/>
                <a:t> </a:t>
              </a:r>
            </a:p>
          </p:txBody>
        </p:sp>
      </p:grpSp>
      <p:grpSp>
        <p:nvGrpSpPr>
          <p:cNvPr id="38" name="Group 37">
            <a:extLst>
              <a:ext uri="{FF2B5EF4-FFF2-40B4-BE49-F238E27FC236}">
                <a16:creationId xmlns:a16="http://schemas.microsoft.com/office/drawing/2014/main" id="{001FCCD9-9F0D-B6F6-4541-DE4B246012BF}"/>
              </a:ext>
            </a:extLst>
          </p:cNvPr>
          <p:cNvGrpSpPr/>
          <p:nvPr/>
        </p:nvGrpSpPr>
        <p:grpSpPr>
          <a:xfrm>
            <a:off x="8247980" y="4735931"/>
            <a:ext cx="3216267" cy="377746"/>
            <a:chOff x="8247980" y="5099404"/>
            <a:chExt cx="3216267" cy="377746"/>
          </a:xfrm>
        </p:grpSpPr>
        <p:grpSp>
          <p:nvGrpSpPr>
            <p:cNvPr id="23" name="Group 22">
              <a:extLst>
                <a:ext uri="{FF2B5EF4-FFF2-40B4-BE49-F238E27FC236}">
                  <a16:creationId xmlns:a16="http://schemas.microsoft.com/office/drawing/2014/main" id="{C06AD50D-F228-A57A-29EB-4AE476F2D5C4}"/>
                </a:ext>
              </a:extLst>
            </p:cNvPr>
            <p:cNvGrpSpPr/>
            <p:nvPr/>
          </p:nvGrpSpPr>
          <p:grpSpPr>
            <a:xfrm>
              <a:off x="8247980" y="5110277"/>
              <a:ext cx="366873" cy="366873"/>
              <a:chOff x="7318514" y="2357256"/>
              <a:chExt cx="764771" cy="764771"/>
            </a:xfrm>
          </p:grpSpPr>
          <p:sp>
            <p:nvSpPr>
              <p:cNvPr id="24" name="Freeform 79">
                <a:extLst>
                  <a:ext uri="{FF2B5EF4-FFF2-40B4-BE49-F238E27FC236}">
                    <a16:creationId xmlns:a16="http://schemas.microsoft.com/office/drawing/2014/main" id="{96C1C7CF-47FC-5A51-D129-A401EF03C46F}"/>
                  </a:ext>
                </a:extLst>
              </p:cNvPr>
              <p:cNvSpPr>
                <a:spLocks noEditPoints="1"/>
              </p:cNvSpPr>
              <p:nvPr/>
            </p:nvSpPr>
            <p:spPr bwMode="auto">
              <a:xfrm>
                <a:off x="7318514" y="2357256"/>
                <a:ext cx="764771" cy="764771"/>
              </a:xfrm>
              <a:custGeom>
                <a:avLst/>
                <a:gdLst>
                  <a:gd name="T0" fmla="*/ 312 w 659"/>
                  <a:gd name="T1" fmla="*/ 658 h 659"/>
                  <a:gd name="T2" fmla="*/ 262 w 659"/>
                  <a:gd name="T3" fmla="*/ 652 h 659"/>
                  <a:gd name="T4" fmla="*/ 202 w 659"/>
                  <a:gd name="T5" fmla="*/ 632 h 659"/>
                  <a:gd name="T6" fmla="*/ 120 w 659"/>
                  <a:gd name="T7" fmla="*/ 584 h 659"/>
                  <a:gd name="T8" fmla="*/ 56 w 659"/>
                  <a:gd name="T9" fmla="*/ 514 h 659"/>
                  <a:gd name="T10" fmla="*/ 15 w 659"/>
                  <a:gd name="T11" fmla="*/ 428 h 659"/>
                  <a:gd name="T12" fmla="*/ 4 w 659"/>
                  <a:gd name="T13" fmla="*/ 379 h 659"/>
                  <a:gd name="T14" fmla="*/ 0 w 659"/>
                  <a:gd name="T15" fmla="*/ 330 h 659"/>
                  <a:gd name="T16" fmla="*/ 1 w 659"/>
                  <a:gd name="T17" fmla="*/ 296 h 659"/>
                  <a:gd name="T18" fmla="*/ 11 w 659"/>
                  <a:gd name="T19" fmla="*/ 248 h 659"/>
                  <a:gd name="T20" fmla="*/ 40 w 659"/>
                  <a:gd name="T21" fmla="*/ 172 h 659"/>
                  <a:gd name="T22" fmla="*/ 97 w 659"/>
                  <a:gd name="T23" fmla="*/ 97 h 659"/>
                  <a:gd name="T24" fmla="*/ 172 w 659"/>
                  <a:gd name="T25" fmla="*/ 41 h 659"/>
                  <a:gd name="T26" fmla="*/ 247 w 659"/>
                  <a:gd name="T27" fmla="*/ 11 h 659"/>
                  <a:gd name="T28" fmla="*/ 296 w 659"/>
                  <a:gd name="T29" fmla="*/ 2 h 659"/>
                  <a:gd name="T30" fmla="*/ 329 w 659"/>
                  <a:gd name="T31" fmla="*/ 0 h 659"/>
                  <a:gd name="T32" fmla="*/ 379 w 659"/>
                  <a:gd name="T33" fmla="*/ 4 h 659"/>
                  <a:gd name="T34" fmla="*/ 426 w 659"/>
                  <a:gd name="T35" fmla="*/ 15 h 659"/>
                  <a:gd name="T36" fmla="*/ 513 w 659"/>
                  <a:gd name="T37" fmla="*/ 57 h 659"/>
                  <a:gd name="T38" fmla="*/ 583 w 659"/>
                  <a:gd name="T39" fmla="*/ 120 h 659"/>
                  <a:gd name="T40" fmla="*/ 632 w 659"/>
                  <a:gd name="T41" fmla="*/ 202 h 659"/>
                  <a:gd name="T42" fmla="*/ 652 w 659"/>
                  <a:gd name="T43" fmla="*/ 264 h 659"/>
                  <a:gd name="T44" fmla="*/ 657 w 659"/>
                  <a:gd name="T45" fmla="*/ 312 h 659"/>
                  <a:gd name="T46" fmla="*/ 657 w 659"/>
                  <a:gd name="T47" fmla="*/ 347 h 659"/>
                  <a:gd name="T48" fmla="*/ 652 w 659"/>
                  <a:gd name="T49" fmla="*/ 396 h 659"/>
                  <a:gd name="T50" fmla="*/ 632 w 659"/>
                  <a:gd name="T51" fmla="*/ 457 h 659"/>
                  <a:gd name="T52" fmla="*/ 583 w 659"/>
                  <a:gd name="T53" fmla="*/ 539 h 659"/>
                  <a:gd name="T54" fmla="*/ 513 w 659"/>
                  <a:gd name="T55" fmla="*/ 603 h 659"/>
                  <a:gd name="T56" fmla="*/ 426 w 659"/>
                  <a:gd name="T57" fmla="*/ 644 h 659"/>
                  <a:gd name="T58" fmla="*/ 379 w 659"/>
                  <a:gd name="T59" fmla="*/ 655 h 659"/>
                  <a:gd name="T60" fmla="*/ 329 w 659"/>
                  <a:gd name="T61" fmla="*/ 659 h 659"/>
                  <a:gd name="T62" fmla="*/ 329 w 659"/>
                  <a:gd name="T63" fmla="*/ 38 h 659"/>
                  <a:gd name="T64" fmla="*/ 242 w 659"/>
                  <a:gd name="T65" fmla="*/ 51 h 659"/>
                  <a:gd name="T66" fmla="*/ 167 w 659"/>
                  <a:gd name="T67" fmla="*/ 88 h 659"/>
                  <a:gd name="T68" fmla="*/ 105 w 659"/>
                  <a:gd name="T69" fmla="*/ 144 h 659"/>
                  <a:gd name="T70" fmla="*/ 60 w 659"/>
                  <a:gd name="T71" fmla="*/ 217 h 659"/>
                  <a:gd name="T72" fmla="*/ 39 w 659"/>
                  <a:gd name="T73" fmla="*/ 300 h 659"/>
                  <a:gd name="T74" fmla="*/ 39 w 659"/>
                  <a:gd name="T75" fmla="*/ 359 h 659"/>
                  <a:gd name="T76" fmla="*/ 60 w 659"/>
                  <a:gd name="T77" fmla="*/ 443 h 659"/>
                  <a:gd name="T78" fmla="*/ 105 w 659"/>
                  <a:gd name="T79" fmla="*/ 515 h 659"/>
                  <a:gd name="T80" fmla="*/ 167 w 659"/>
                  <a:gd name="T81" fmla="*/ 572 h 659"/>
                  <a:gd name="T82" fmla="*/ 242 w 659"/>
                  <a:gd name="T83" fmla="*/ 608 h 659"/>
                  <a:gd name="T84" fmla="*/ 329 w 659"/>
                  <a:gd name="T85" fmla="*/ 621 h 659"/>
                  <a:gd name="T86" fmla="*/ 387 w 659"/>
                  <a:gd name="T87" fmla="*/ 615 h 659"/>
                  <a:gd name="T88" fmla="*/ 468 w 659"/>
                  <a:gd name="T89" fmla="*/ 586 h 659"/>
                  <a:gd name="T90" fmla="*/ 535 w 659"/>
                  <a:gd name="T91" fmla="*/ 535 h 659"/>
                  <a:gd name="T92" fmla="*/ 585 w 659"/>
                  <a:gd name="T93" fmla="*/ 468 h 659"/>
                  <a:gd name="T94" fmla="*/ 614 w 659"/>
                  <a:gd name="T95" fmla="*/ 389 h 659"/>
                  <a:gd name="T96" fmla="*/ 621 w 659"/>
                  <a:gd name="T97" fmla="*/ 330 h 659"/>
                  <a:gd name="T98" fmla="*/ 607 w 659"/>
                  <a:gd name="T99" fmla="*/ 244 h 659"/>
                  <a:gd name="T100" fmla="*/ 570 w 659"/>
                  <a:gd name="T101" fmla="*/ 167 h 659"/>
                  <a:gd name="T102" fmla="*/ 515 w 659"/>
                  <a:gd name="T103" fmla="*/ 105 h 659"/>
                  <a:gd name="T104" fmla="*/ 442 w 659"/>
                  <a:gd name="T105" fmla="*/ 61 h 659"/>
                  <a:gd name="T106" fmla="*/ 359 w 659"/>
                  <a:gd name="T107" fmla="*/ 3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9" h="659">
                    <a:moveTo>
                      <a:pt x="329" y="659"/>
                    </a:moveTo>
                    <a:lnTo>
                      <a:pt x="329" y="659"/>
                    </a:lnTo>
                    <a:lnTo>
                      <a:pt x="312" y="658"/>
                    </a:lnTo>
                    <a:lnTo>
                      <a:pt x="296" y="656"/>
                    </a:lnTo>
                    <a:lnTo>
                      <a:pt x="280" y="655"/>
                    </a:lnTo>
                    <a:lnTo>
                      <a:pt x="262" y="652"/>
                    </a:lnTo>
                    <a:lnTo>
                      <a:pt x="247" y="648"/>
                    </a:lnTo>
                    <a:lnTo>
                      <a:pt x="231" y="644"/>
                    </a:lnTo>
                    <a:lnTo>
                      <a:pt x="202" y="632"/>
                    </a:lnTo>
                    <a:lnTo>
                      <a:pt x="172" y="619"/>
                    </a:lnTo>
                    <a:lnTo>
                      <a:pt x="145" y="603"/>
                    </a:lnTo>
                    <a:lnTo>
                      <a:pt x="120" y="584"/>
                    </a:lnTo>
                    <a:lnTo>
                      <a:pt x="97" y="562"/>
                    </a:lnTo>
                    <a:lnTo>
                      <a:pt x="75" y="539"/>
                    </a:lnTo>
                    <a:lnTo>
                      <a:pt x="56" y="514"/>
                    </a:lnTo>
                    <a:lnTo>
                      <a:pt x="40" y="487"/>
                    </a:lnTo>
                    <a:lnTo>
                      <a:pt x="26" y="457"/>
                    </a:lnTo>
                    <a:lnTo>
                      <a:pt x="15" y="428"/>
                    </a:lnTo>
                    <a:lnTo>
                      <a:pt x="11" y="412"/>
                    </a:lnTo>
                    <a:lnTo>
                      <a:pt x="7" y="396"/>
                    </a:lnTo>
                    <a:lnTo>
                      <a:pt x="4" y="379"/>
                    </a:lnTo>
                    <a:lnTo>
                      <a:pt x="1" y="363"/>
                    </a:lnTo>
                    <a:lnTo>
                      <a:pt x="0" y="347"/>
                    </a:lnTo>
                    <a:lnTo>
                      <a:pt x="0" y="330"/>
                    </a:lnTo>
                    <a:lnTo>
                      <a:pt x="0" y="330"/>
                    </a:lnTo>
                    <a:lnTo>
                      <a:pt x="0" y="312"/>
                    </a:lnTo>
                    <a:lnTo>
                      <a:pt x="1" y="296"/>
                    </a:lnTo>
                    <a:lnTo>
                      <a:pt x="4" y="280"/>
                    </a:lnTo>
                    <a:lnTo>
                      <a:pt x="7" y="264"/>
                    </a:lnTo>
                    <a:lnTo>
                      <a:pt x="11" y="248"/>
                    </a:lnTo>
                    <a:lnTo>
                      <a:pt x="15" y="232"/>
                    </a:lnTo>
                    <a:lnTo>
                      <a:pt x="26" y="202"/>
                    </a:lnTo>
                    <a:lnTo>
                      <a:pt x="40" y="172"/>
                    </a:lnTo>
                    <a:lnTo>
                      <a:pt x="56" y="146"/>
                    </a:lnTo>
                    <a:lnTo>
                      <a:pt x="75" y="120"/>
                    </a:lnTo>
                    <a:lnTo>
                      <a:pt x="97" y="97"/>
                    </a:lnTo>
                    <a:lnTo>
                      <a:pt x="120" y="76"/>
                    </a:lnTo>
                    <a:lnTo>
                      <a:pt x="145" y="57"/>
                    </a:lnTo>
                    <a:lnTo>
                      <a:pt x="172" y="41"/>
                    </a:lnTo>
                    <a:lnTo>
                      <a:pt x="202" y="26"/>
                    </a:lnTo>
                    <a:lnTo>
                      <a:pt x="231" y="15"/>
                    </a:lnTo>
                    <a:lnTo>
                      <a:pt x="247" y="11"/>
                    </a:lnTo>
                    <a:lnTo>
                      <a:pt x="262" y="7"/>
                    </a:lnTo>
                    <a:lnTo>
                      <a:pt x="280" y="4"/>
                    </a:lnTo>
                    <a:lnTo>
                      <a:pt x="296" y="2"/>
                    </a:lnTo>
                    <a:lnTo>
                      <a:pt x="312" y="2"/>
                    </a:lnTo>
                    <a:lnTo>
                      <a:pt x="329" y="0"/>
                    </a:lnTo>
                    <a:lnTo>
                      <a:pt x="329" y="0"/>
                    </a:lnTo>
                    <a:lnTo>
                      <a:pt x="345" y="2"/>
                    </a:lnTo>
                    <a:lnTo>
                      <a:pt x="363" y="2"/>
                    </a:lnTo>
                    <a:lnTo>
                      <a:pt x="379" y="4"/>
                    </a:lnTo>
                    <a:lnTo>
                      <a:pt x="395" y="7"/>
                    </a:lnTo>
                    <a:lnTo>
                      <a:pt x="411" y="11"/>
                    </a:lnTo>
                    <a:lnTo>
                      <a:pt x="426" y="15"/>
                    </a:lnTo>
                    <a:lnTo>
                      <a:pt x="457" y="26"/>
                    </a:lnTo>
                    <a:lnTo>
                      <a:pt x="485" y="41"/>
                    </a:lnTo>
                    <a:lnTo>
                      <a:pt x="513" y="57"/>
                    </a:lnTo>
                    <a:lnTo>
                      <a:pt x="538" y="76"/>
                    </a:lnTo>
                    <a:lnTo>
                      <a:pt x="562" y="97"/>
                    </a:lnTo>
                    <a:lnTo>
                      <a:pt x="583" y="120"/>
                    </a:lnTo>
                    <a:lnTo>
                      <a:pt x="602" y="146"/>
                    </a:lnTo>
                    <a:lnTo>
                      <a:pt x="618" y="172"/>
                    </a:lnTo>
                    <a:lnTo>
                      <a:pt x="632" y="202"/>
                    </a:lnTo>
                    <a:lnTo>
                      <a:pt x="644" y="232"/>
                    </a:lnTo>
                    <a:lnTo>
                      <a:pt x="648" y="248"/>
                    </a:lnTo>
                    <a:lnTo>
                      <a:pt x="652" y="264"/>
                    </a:lnTo>
                    <a:lnTo>
                      <a:pt x="655" y="280"/>
                    </a:lnTo>
                    <a:lnTo>
                      <a:pt x="656" y="296"/>
                    </a:lnTo>
                    <a:lnTo>
                      <a:pt x="657" y="312"/>
                    </a:lnTo>
                    <a:lnTo>
                      <a:pt x="659" y="330"/>
                    </a:lnTo>
                    <a:lnTo>
                      <a:pt x="659" y="330"/>
                    </a:lnTo>
                    <a:lnTo>
                      <a:pt x="657" y="347"/>
                    </a:lnTo>
                    <a:lnTo>
                      <a:pt x="656" y="363"/>
                    </a:lnTo>
                    <a:lnTo>
                      <a:pt x="655" y="379"/>
                    </a:lnTo>
                    <a:lnTo>
                      <a:pt x="652" y="396"/>
                    </a:lnTo>
                    <a:lnTo>
                      <a:pt x="648" y="412"/>
                    </a:lnTo>
                    <a:lnTo>
                      <a:pt x="644" y="428"/>
                    </a:lnTo>
                    <a:lnTo>
                      <a:pt x="632" y="457"/>
                    </a:lnTo>
                    <a:lnTo>
                      <a:pt x="618" y="487"/>
                    </a:lnTo>
                    <a:lnTo>
                      <a:pt x="602" y="514"/>
                    </a:lnTo>
                    <a:lnTo>
                      <a:pt x="583" y="539"/>
                    </a:lnTo>
                    <a:lnTo>
                      <a:pt x="562" y="562"/>
                    </a:lnTo>
                    <a:lnTo>
                      <a:pt x="538" y="584"/>
                    </a:lnTo>
                    <a:lnTo>
                      <a:pt x="513" y="603"/>
                    </a:lnTo>
                    <a:lnTo>
                      <a:pt x="485" y="619"/>
                    </a:lnTo>
                    <a:lnTo>
                      <a:pt x="457" y="632"/>
                    </a:lnTo>
                    <a:lnTo>
                      <a:pt x="426" y="644"/>
                    </a:lnTo>
                    <a:lnTo>
                      <a:pt x="411" y="648"/>
                    </a:lnTo>
                    <a:lnTo>
                      <a:pt x="395" y="652"/>
                    </a:lnTo>
                    <a:lnTo>
                      <a:pt x="379" y="655"/>
                    </a:lnTo>
                    <a:lnTo>
                      <a:pt x="363" y="656"/>
                    </a:lnTo>
                    <a:lnTo>
                      <a:pt x="345" y="658"/>
                    </a:lnTo>
                    <a:lnTo>
                      <a:pt x="329" y="659"/>
                    </a:lnTo>
                    <a:lnTo>
                      <a:pt x="329" y="659"/>
                    </a:lnTo>
                    <a:close/>
                    <a:moveTo>
                      <a:pt x="329" y="38"/>
                    </a:moveTo>
                    <a:lnTo>
                      <a:pt x="329" y="38"/>
                    </a:lnTo>
                    <a:lnTo>
                      <a:pt x="300" y="39"/>
                    </a:lnTo>
                    <a:lnTo>
                      <a:pt x="270" y="45"/>
                    </a:lnTo>
                    <a:lnTo>
                      <a:pt x="242" y="51"/>
                    </a:lnTo>
                    <a:lnTo>
                      <a:pt x="215" y="61"/>
                    </a:lnTo>
                    <a:lnTo>
                      <a:pt x="191" y="73"/>
                    </a:lnTo>
                    <a:lnTo>
                      <a:pt x="167" y="88"/>
                    </a:lnTo>
                    <a:lnTo>
                      <a:pt x="144" y="105"/>
                    </a:lnTo>
                    <a:lnTo>
                      <a:pt x="124" y="124"/>
                    </a:lnTo>
                    <a:lnTo>
                      <a:pt x="105" y="144"/>
                    </a:lnTo>
                    <a:lnTo>
                      <a:pt x="87" y="167"/>
                    </a:lnTo>
                    <a:lnTo>
                      <a:pt x="73" y="191"/>
                    </a:lnTo>
                    <a:lnTo>
                      <a:pt x="60" y="217"/>
                    </a:lnTo>
                    <a:lnTo>
                      <a:pt x="51" y="244"/>
                    </a:lnTo>
                    <a:lnTo>
                      <a:pt x="43" y="271"/>
                    </a:lnTo>
                    <a:lnTo>
                      <a:pt x="39" y="300"/>
                    </a:lnTo>
                    <a:lnTo>
                      <a:pt x="38" y="330"/>
                    </a:lnTo>
                    <a:lnTo>
                      <a:pt x="38" y="330"/>
                    </a:lnTo>
                    <a:lnTo>
                      <a:pt x="39" y="359"/>
                    </a:lnTo>
                    <a:lnTo>
                      <a:pt x="43" y="389"/>
                    </a:lnTo>
                    <a:lnTo>
                      <a:pt x="51" y="416"/>
                    </a:lnTo>
                    <a:lnTo>
                      <a:pt x="60" y="443"/>
                    </a:lnTo>
                    <a:lnTo>
                      <a:pt x="73" y="468"/>
                    </a:lnTo>
                    <a:lnTo>
                      <a:pt x="87" y="492"/>
                    </a:lnTo>
                    <a:lnTo>
                      <a:pt x="105" y="515"/>
                    </a:lnTo>
                    <a:lnTo>
                      <a:pt x="124" y="535"/>
                    </a:lnTo>
                    <a:lnTo>
                      <a:pt x="144" y="554"/>
                    </a:lnTo>
                    <a:lnTo>
                      <a:pt x="167" y="572"/>
                    </a:lnTo>
                    <a:lnTo>
                      <a:pt x="191" y="586"/>
                    </a:lnTo>
                    <a:lnTo>
                      <a:pt x="215" y="598"/>
                    </a:lnTo>
                    <a:lnTo>
                      <a:pt x="242" y="608"/>
                    </a:lnTo>
                    <a:lnTo>
                      <a:pt x="270" y="615"/>
                    </a:lnTo>
                    <a:lnTo>
                      <a:pt x="300" y="620"/>
                    </a:lnTo>
                    <a:lnTo>
                      <a:pt x="329" y="621"/>
                    </a:lnTo>
                    <a:lnTo>
                      <a:pt x="329" y="621"/>
                    </a:lnTo>
                    <a:lnTo>
                      <a:pt x="359" y="620"/>
                    </a:lnTo>
                    <a:lnTo>
                      <a:pt x="387" y="615"/>
                    </a:lnTo>
                    <a:lnTo>
                      <a:pt x="415" y="608"/>
                    </a:lnTo>
                    <a:lnTo>
                      <a:pt x="442" y="598"/>
                    </a:lnTo>
                    <a:lnTo>
                      <a:pt x="468" y="586"/>
                    </a:lnTo>
                    <a:lnTo>
                      <a:pt x="492" y="572"/>
                    </a:lnTo>
                    <a:lnTo>
                      <a:pt x="515" y="554"/>
                    </a:lnTo>
                    <a:lnTo>
                      <a:pt x="535" y="535"/>
                    </a:lnTo>
                    <a:lnTo>
                      <a:pt x="554" y="515"/>
                    </a:lnTo>
                    <a:lnTo>
                      <a:pt x="570" y="492"/>
                    </a:lnTo>
                    <a:lnTo>
                      <a:pt x="585" y="468"/>
                    </a:lnTo>
                    <a:lnTo>
                      <a:pt x="597" y="443"/>
                    </a:lnTo>
                    <a:lnTo>
                      <a:pt x="607" y="416"/>
                    </a:lnTo>
                    <a:lnTo>
                      <a:pt x="614" y="389"/>
                    </a:lnTo>
                    <a:lnTo>
                      <a:pt x="618" y="359"/>
                    </a:lnTo>
                    <a:lnTo>
                      <a:pt x="621" y="330"/>
                    </a:lnTo>
                    <a:lnTo>
                      <a:pt x="621" y="330"/>
                    </a:lnTo>
                    <a:lnTo>
                      <a:pt x="618" y="300"/>
                    </a:lnTo>
                    <a:lnTo>
                      <a:pt x="614" y="271"/>
                    </a:lnTo>
                    <a:lnTo>
                      <a:pt x="607" y="244"/>
                    </a:lnTo>
                    <a:lnTo>
                      <a:pt x="597" y="217"/>
                    </a:lnTo>
                    <a:lnTo>
                      <a:pt x="585" y="191"/>
                    </a:lnTo>
                    <a:lnTo>
                      <a:pt x="570" y="167"/>
                    </a:lnTo>
                    <a:lnTo>
                      <a:pt x="554" y="144"/>
                    </a:lnTo>
                    <a:lnTo>
                      <a:pt x="535" y="124"/>
                    </a:lnTo>
                    <a:lnTo>
                      <a:pt x="515" y="105"/>
                    </a:lnTo>
                    <a:lnTo>
                      <a:pt x="492" y="88"/>
                    </a:lnTo>
                    <a:lnTo>
                      <a:pt x="468" y="73"/>
                    </a:lnTo>
                    <a:lnTo>
                      <a:pt x="442" y="61"/>
                    </a:lnTo>
                    <a:lnTo>
                      <a:pt x="415" y="51"/>
                    </a:lnTo>
                    <a:lnTo>
                      <a:pt x="387" y="45"/>
                    </a:lnTo>
                    <a:lnTo>
                      <a:pt x="359" y="39"/>
                    </a:lnTo>
                    <a:lnTo>
                      <a:pt x="329" y="38"/>
                    </a:lnTo>
                    <a:lnTo>
                      <a:pt x="329"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Open Sans"/>
                  <a:ea typeface="+mn-ea"/>
                  <a:cs typeface="+mn-cs"/>
                </a:endParaRPr>
              </a:p>
            </p:txBody>
          </p:sp>
          <p:pic>
            <p:nvPicPr>
              <p:cNvPr id="25" name="Graphic 24" descr="Newspaper with solid fill">
                <a:extLst>
                  <a:ext uri="{FF2B5EF4-FFF2-40B4-BE49-F238E27FC236}">
                    <a16:creationId xmlns:a16="http://schemas.microsoft.com/office/drawing/2014/main" id="{DF8431D2-C3DA-7925-6D95-9E8B1EE58D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26579" y="2465321"/>
                <a:ext cx="548640" cy="548640"/>
              </a:xfrm>
              <a:prstGeom prst="rect">
                <a:avLst/>
              </a:prstGeom>
            </p:spPr>
          </p:pic>
        </p:grpSp>
        <p:sp>
          <p:nvSpPr>
            <p:cNvPr id="33" name="TextBox 32">
              <a:extLst>
                <a:ext uri="{FF2B5EF4-FFF2-40B4-BE49-F238E27FC236}">
                  <a16:creationId xmlns:a16="http://schemas.microsoft.com/office/drawing/2014/main" id="{4BA9A7A0-8FA7-61B9-4C83-888FC1FFFFED}"/>
                </a:ext>
              </a:extLst>
            </p:cNvPr>
            <p:cNvSpPr txBox="1"/>
            <p:nvPr/>
          </p:nvSpPr>
          <p:spPr>
            <a:xfrm>
              <a:off x="8629607" y="5099404"/>
              <a:ext cx="2834640" cy="338554"/>
            </a:xfrm>
            <a:prstGeom prst="rect">
              <a:avLst/>
            </a:prstGeom>
            <a:noFill/>
          </p:spPr>
          <p:txBody>
            <a:bodyPr wrap="square">
              <a:spAutoFit/>
            </a:bodyPr>
            <a:lstStyle/>
            <a:p>
              <a:pPr>
                <a:spcAft>
                  <a:spcPts val="1200"/>
                </a:spcAft>
              </a:pPr>
              <a:r>
                <a:rPr lang="en-US" sz="1600" b="1"/>
                <a:t>Media and C2C Network</a:t>
              </a:r>
            </a:p>
          </p:txBody>
        </p:sp>
      </p:grpSp>
      <p:grpSp>
        <p:nvGrpSpPr>
          <p:cNvPr id="40" name="Group 39">
            <a:extLst>
              <a:ext uri="{FF2B5EF4-FFF2-40B4-BE49-F238E27FC236}">
                <a16:creationId xmlns:a16="http://schemas.microsoft.com/office/drawing/2014/main" id="{0E9288D0-E84C-EA01-43E9-9AA3662BB7F0}"/>
              </a:ext>
            </a:extLst>
          </p:cNvPr>
          <p:cNvGrpSpPr/>
          <p:nvPr/>
        </p:nvGrpSpPr>
        <p:grpSpPr>
          <a:xfrm>
            <a:off x="8263845" y="3618905"/>
            <a:ext cx="3239897" cy="366873"/>
            <a:chOff x="8263845" y="3755904"/>
            <a:chExt cx="3239897" cy="366873"/>
          </a:xfrm>
        </p:grpSpPr>
        <p:grpSp>
          <p:nvGrpSpPr>
            <p:cNvPr id="20" name="Group 19">
              <a:extLst>
                <a:ext uri="{FF2B5EF4-FFF2-40B4-BE49-F238E27FC236}">
                  <a16:creationId xmlns:a16="http://schemas.microsoft.com/office/drawing/2014/main" id="{04034F79-1F06-FA79-DEA1-5E9CE5279B16}"/>
                </a:ext>
              </a:extLst>
            </p:cNvPr>
            <p:cNvGrpSpPr/>
            <p:nvPr/>
          </p:nvGrpSpPr>
          <p:grpSpPr>
            <a:xfrm>
              <a:off x="8263845" y="3755904"/>
              <a:ext cx="365762" cy="366873"/>
              <a:chOff x="2935549" y="2357256"/>
              <a:chExt cx="762455" cy="764771"/>
            </a:xfrm>
          </p:grpSpPr>
          <p:sp>
            <p:nvSpPr>
              <p:cNvPr id="21" name="Freeform 19">
                <a:extLst>
                  <a:ext uri="{FF2B5EF4-FFF2-40B4-BE49-F238E27FC236}">
                    <a16:creationId xmlns:a16="http://schemas.microsoft.com/office/drawing/2014/main" id="{5FBF4E67-CD43-91BB-C6C9-D51E6C6DB53F}"/>
                  </a:ext>
                </a:extLst>
              </p:cNvPr>
              <p:cNvSpPr>
                <a:spLocks noEditPoints="1"/>
              </p:cNvSpPr>
              <p:nvPr/>
            </p:nvSpPr>
            <p:spPr bwMode="auto">
              <a:xfrm>
                <a:off x="2935549" y="2357256"/>
                <a:ext cx="762455" cy="764771"/>
              </a:xfrm>
              <a:custGeom>
                <a:avLst/>
                <a:gdLst>
                  <a:gd name="T0" fmla="*/ 313 w 659"/>
                  <a:gd name="T1" fmla="*/ 659 h 659"/>
                  <a:gd name="T2" fmla="*/ 264 w 659"/>
                  <a:gd name="T3" fmla="*/ 652 h 659"/>
                  <a:gd name="T4" fmla="*/ 202 w 659"/>
                  <a:gd name="T5" fmla="*/ 634 h 659"/>
                  <a:gd name="T6" fmla="*/ 121 w 659"/>
                  <a:gd name="T7" fmla="*/ 584 h 659"/>
                  <a:gd name="T8" fmla="*/ 57 w 659"/>
                  <a:gd name="T9" fmla="*/ 514 h 659"/>
                  <a:gd name="T10" fmla="*/ 15 w 659"/>
                  <a:gd name="T11" fmla="*/ 428 h 659"/>
                  <a:gd name="T12" fmla="*/ 4 w 659"/>
                  <a:gd name="T13" fmla="*/ 380 h 659"/>
                  <a:gd name="T14" fmla="*/ 0 w 659"/>
                  <a:gd name="T15" fmla="*/ 330 h 659"/>
                  <a:gd name="T16" fmla="*/ 3 w 659"/>
                  <a:gd name="T17" fmla="*/ 296 h 659"/>
                  <a:gd name="T18" fmla="*/ 11 w 659"/>
                  <a:gd name="T19" fmla="*/ 248 h 659"/>
                  <a:gd name="T20" fmla="*/ 41 w 659"/>
                  <a:gd name="T21" fmla="*/ 174 h 659"/>
                  <a:gd name="T22" fmla="*/ 97 w 659"/>
                  <a:gd name="T23" fmla="*/ 97 h 659"/>
                  <a:gd name="T24" fmla="*/ 174 w 659"/>
                  <a:gd name="T25" fmla="*/ 41 h 659"/>
                  <a:gd name="T26" fmla="*/ 248 w 659"/>
                  <a:gd name="T27" fmla="*/ 11 h 659"/>
                  <a:gd name="T28" fmla="*/ 296 w 659"/>
                  <a:gd name="T29" fmla="*/ 3 h 659"/>
                  <a:gd name="T30" fmla="*/ 330 w 659"/>
                  <a:gd name="T31" fmla="*/ 0 h 659"/>
                  <a:gd name="T32" fmla="*/ 379 w 659"/>
                  <a:gd name="T33" fmla="*/ 5 h 659"/>
                  <a:gd name="T34" fmla="*/ 428 w 659"/>
                  <a:gd name="T35" fmla="*/ 15 h 659"/>
                  <a:gd name="T36" fmla="*/ 514 w 659"/>
                  <a:gd name="T37" fmla="*/ 57 h 659"/>
                  <a:gd name="T38" fmla="*/ 584 w 659"/>
                  <a:gd name="T39" fmla="*/ 121 h 659"/>
                  <a:gd name="T40" fmla="*/ 633 w 659"/>
                  <a:gd name="T41" fmla="*/ 202 h 659"/>
                  <a:gd name="T42" fmla="*/ 652 w 659"/>
                  <a:gd name="T43" fmla="*/ 264 h 659"/>
                  <a:gd name="T44" fmla="*/ 659 w 659"/>
                  <a:gd name="T45" fmla="*/ 314 h 659"/>
                  <a:gd name="T46" fmla="*/ 659 w 659"/>
                  <a:gd name="T47" fmla="*/ 347 h 659"/>
                  <a:gd name="T48" fmla="*/ 652 w 659"/>
                  <a:gd name="T49" fmla="*/ 396 h 659"/>
                  <a:gd name="T50" fmla="*/ 633 w 659"/>
                  <a:gd name="T51" fmla="*/ 457 h 659"/>
                  <a:gd name="T52" fmla="*/ 584 w 659"/>
                  <a:gd name="T53" fmla="*/ 539 h 659"/>
                  <a:gd name="T54" fmla="*/ 514 w 659"/>
                  <a:gd name="T55" fmla="*/ 603 h 659"/>
                  <a:gd name="T56" fmla="*/ 428 w 659"/>
                  <a:gd name="T57" fmla="*/ 644 h 659"/>
                  <a:gd name="T58" fmla="*/ 379 w 659"/>
                  <a:gd name="T59" fmla="*/ 655 h 659"/>
                  <a:gd name="T60" fmla="*/ 330 w 659"/>
                  <a:gd name="T61" fmla="*/ 659 h 659"/>
                  <a:gd name="T62" fmla="*/ 330 w 659"/>
                  <a:gd name="T63" fmla="*/ 38 h 659"/>
                  <a:gd name="T64" fmla="*/ 243 w 659"/>
                  <a:gd name="T65" fmla="*/ 52 h 659"/>
                  <a:gd name="T66" fmla="*/ 167 w 659"/>
                  <a:gd name="T67" fmla="*/ 89 h 659"/>
                  <a:gd name="T68" fmla="*/ 105 w 659"/>
                  <a:gd name="T69" fmla="*/ 144 h 659"/>
                  <a:gd name="T70" fmla="*/ 62 w 659"/>
                  <a:gd name="T71" fmla="*/ 217 h 659"/>
                  <a:gd name="T72" fmla="*/ 41 w 659"/>
                  <a:gd name="T73" fmla="*/ 300 h 659"/>
                  <a:gd name="T74" fmla="*/ 41 w 659"/>
                  <a:gd name="T75" fmla="*/ 359 h 659"/>
                  <a:gd name="T76" fmla="*/ 62 w 659"/>
                  <a:gd name="T77" fmla="*/ 443 h 659"/>
                  <a:gd name="T78" fmla="*/ 105 w 659"/>
                  <a:gd name="T79" fmla="*/ 515 h 659"/>
                  <a:gd name="T80" fmla="*/ 167 w 659"/>
                  <a:gd name="T81" fmla="*/ 572 h 659"/>
                  <a:gd name="T82" fmla="*/ 243 w 659"/>
                  <a:gd name="T83" fmla="*/ 608 h 659"/>
                  <a:gd name="T84" fmla="*/ 330 w 659"/>
                  <a:gd name="T85" fmla="*/ 621 h 659"/>
                  <a:gd name="T86" fmla="*/ 389 w 659"/>
                  <a:gd name="T87" fmla="*/ 616 h 659"/>
                  <a:gd name="T88" fmla="*/ 468 w 659"/>
                  <a:gd name="T89" fmla="*/ 586 h 659"/>
                  <a:gd name="T90" fmla="*/ 535 w 659"/>
                  <a:gd name="T91" fmla="*/ 535 h 659"/>
                  <a:gd name="T92" fmla="*/ 586 w 659"/>
                  <a:gd name="T93" fmla="*/ 468 h 659"/>
                  <a:gd name="T94" fmla="*/ 616 w 659"/>
                  <a:gd name="T95" fmla="*/ 389 h 659"/>
                  <a:gd name="T96" fmla="*/ 621 w 659"/>
                  <a:gd name="T97" fmla="*/ 330 h 659"/>
                  <a:gd name="T98" fmla="*/ 608 w 659"/>
                  <a:gd name="T99" fmla="*/ 244 h 659"/>
                  <a:gd name="T100" fmla="*/ 571 w 659"/>
                  <a:gd name="T101" fmla="*/ 167 h 659"/>
                  <a:gd name="T102" fmla="*/ 515 w 659"/>
                  <a:gd name="T103" fmla="*/ 105 h 659"/>
                  <a:gd name="T104" fmla="*/ 444 w 659"/>
                  <a:gd name="T105" fmla="*/ 62 h 659"/>
                  <a:gd name="T106" fmla="*/ 359 w 659"/>
                  <a:gd name="T107" fmla="*/ 4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9" h="659">
                    <a:moveTo>
                      <a:pt x="330" y="659"/>
                    </a:moveTo>
                    <a:lnTo>
                      <a:pt x="330" y="659"/>
                    </a:lnTo>
                    <a:lnTo>
                      <a:pt x="313" y="659"/>
                    </a:lnTo>
                    <a:lnTo>
                      <a:pt x="296" y="658"/>
                    </a:lnTo>
                    <a:lnTo>
                      <a:pt x="280" y="655"/>
                    </a:lnTo>
                    <a:lnTo>
                      <a:pt x="264" y="652"/>
                    </a:lnTo>
                    <a:lnTo>
                      <a:pt x="248" y="648"/>
                    </a:lnTo>
                    <a:lnTo>
                      <a:pt x="233" y="644"/>
                    </a:lnTo>
                    <a:lnTo>
                      <a:pt x="202" y="634"/>
                    </a:lnTo>
                    <a:lnTo>
                      <a:pt x="174" y="619"/>
                    </a:lnTo>
                    <a:lnTo>
                      <a:pt x="145" y="603"/>
                    </a:lnTo>
                    <a:lnTo>
                      <a:pt x="121" y="584"/>
                    </a:lnTo>
                    <a:lnTo>
                      <a:pt x="97" y="562"/>
                    </a:lnTo>
                    <a:lnTo>
                      <a:pt x="75" y="539"/>
                    </a:lnTo>
                    <a:lnTo>
                      <a:pt x="57" y="514"/>
                    </a:lnTo>
                    <a:lnTo>
                      <a:pt x="41" y="487"/>
                    </a:lnTo>
                    <a:lnTo>
                      <a:pt x="27" y="457"/>
                    </a:lnTo>
                    <a:lnTo>
                      <a:pt x="15" y="428"/>
                    </a:lnTo>
                    <a:lnTo>
                      <a:pt x="11" y="412"/>
                    </a:lnTo>
                    <a:lnTo>
                      <a:pt x="7" y="396"/>
                    </a:lnTo>
                    <a:lnTo>
                      <a:pt x="4" y="380"/>
                    </a:lnTo>
                    <a:lnTo>
                      <a:pt x="3" y="363"/>
                    </a:lnTo>
                    <a:lnTo>
                      <a:pt x="2" y="347"/>
                    </a:lnTo>
                    <a:lnTo>
                      <a:pt x="0" y="330"/>
                    </a:lnTo>
                    <a:lnTo>
                      <a:pt x="0" y="330"/>
                    </a:lnTo>
                    <a:lnTo>
                      <a:pt x="2" y="314"/>
                    </a:lnTo>
                    <a:lnTo>
                      <a:pt x="3" y="296"/>
                    </a:lnTo>
                    <a:lnTo>
                      <a:pt x="4" y="280"/>
                    </a:lnTo>
                    <a:lnTo>
                      <a:pt x="7" y="264"/>
                    </a:lnTo>
                    <a:lnTo>
                      <a:pt x="11" y="248"/>
                    </a:lnTo>
                    <a:lnTo>
                      <a:pt x="15" y="233"/>
                    </a:lnTo>
                    <a:lnTo>
                      <a:pt x="27" y="202"/>
                    </a:lnTo>
                    <a:lnTo>
                      <a:pt x="41" y="174"/>
                    </a:lnTo>
                    <a:lnTo>
                      <a:pt x="57" y="146"/>
                    </a:lnTo>
                    <a:lnTo>
                      <a:pt x="75" y="121"/>
                    </a:lnTo>
                    <a:lnTo>
                      <a:pt x="97" y="97"/>
                    </a:lnTo>
                    <a:lnTo>
                      <a:pt x="121" y="76"/>
                    </a:lnTo>
                    <a:lnTo>
                      <a:pt x="145" y="57"/>
                    </a:lnTo>
                    <a:lnTo>
                      <a:pt x="174" y="41"/>
                    </a:lnTo>
                    <a:lnTo>
                      <a:pt x="202" y="27"/>
                    </a:lnTo>
                    <a:lnTo>
                      <a:pt x="233" y="15"/>
                    </a:lnTo>
                    <a:lnTo>
                      <a:pt x="248" y="11"/>
                    </a:lnTo>
                    <a:lnTo>
                      <a:pt x="264" y="7"/>
                    </a:lnTo>
                    <a:lnTo>
                      <a:pt x="280" y="5"/>
                    </a:lnTo>
                    <a:lnTo>
                      <a:pt x="296" y="3"/>
                    </a:lnTo>
                    <a:lnTo>
                      <a:pt x="313" y="2"/>
                    </a:lnTo>
                    <a:lnTo>
                      <a:pt x="330" y="0"/>
                    </a:lnTo>
                    <a:lnTo>
                      <a:pt x="330" y="0"/>
                    </a:lnTo>
                    <a:lnTo>
                      <a:pt x="347" y="2"/>
                    </a:lnTo>
                    <a:lnTo>
                      <a:pt x="363" y="3"/>
                    </a:lnTo>
                    <a:lnTo>
                      <a:pt x="379" y="5"/>
                    </a:lnTo>
                    <a:lnTo>
                      <a:pt x="395" y="7"/>
                    </a:lnTo>
                    <a:lnTo>
                      <a:pt x="411" y="11"/>
                    </a:lnTo>
                    <a:lnTo>
                      <a:pt x="428" y="15"/>
                    </a:lnTo>
                    <a:lnTo>
                      <a:pt x="457" y="27"/>
                    </a:lnTo>
                    <a:lnTo>
                      <a:pt x="487" y="41"/>
                    </a:lnTo>
                    <a:lnTo>
                      <a:pt x="514" y="57"/>
                    </a:lnTo>
                    <a:lnTo>
                      <a:pt x="539" y="76"/>
                    </a:lnTo>
                    <a:lnTo>
                      <a:pt x="562" y="97"/>
                    </a:lnTo>
                    <a:lnTo>
                      <a:pt x="584" y="121"/>
                    </a:lnTo>
                    <a:lnTo>
                      <a:pt x="602" y="146"/>
                    </a:lnTo>
                    <a:lnTo>
                      <a:pt x="618" y="174"/>
                    </a:lnTo>
                    <a:lnTo>
                      <a:pt x="633" y="202"/>
                    </a:lnTo>
                    <a:lnTo>
                      <a:pt x="644" y="233"/>
                    </a:lnTo>
                    <a:lnTo>
                      <a:pt x="648" y="248"/>
                    </a:lnTo>
                    <a:lnTo>
                      <a:pt x="652" y="264"/>
                    </a:lnTo>
                    <a:lnTo>
                      <a:pt x="655" y="280"/>
                    </a:lnTo>
                    <a:lnTo>
                      <a:pt x="657" y="296"/>
                    </a:lnTo>
                    <a:lnTo>
                      <a:pt x="659" y="314"/>
                    </a:lnTo>
                    <a:lnTo>
                      <a:pt x="659" y="330"/>
                    </a:lnTo>
                    <a:lnTo>
                      <a:pt x="659" y="330"/>
                    </a:lnTo>
                    <a:lnTo>
                      <a:pt x="659" y="347"/>
                    </a:lnTo>
                    <a:lnTo>
                      <a:pt x="657" y="363"/>
                    </a:lnTo>
                    <a:lnTo>
                      <a:pt x="655" y="380"/>
                    </a:lnTo>
                    <a:lnTo>
                      <a:pt x="652" y="396"/>
                    </a:lnTo>
                    <a:lnTo>
                      <a:pt x="648" y="412"/>
                    </a:lnTo>
                    <a:lnTo>
                      <a:pt x="644" y="428"/>
                    </a:lnTo>
                    <a:lnTo>
                      <a:pt x="633" y="457"/>
                    </a:lnTo>
                    <a:lnTo>
                      <a:pt x="618" y="487"/>
                    </a:lnTo>
                    <a:lnTo>
                      <a:pt x="602" y="514"/>
                    </a:lnTo>
                    <a:lnTo>
                      <a:pt x="584" y="539"/>
                    </a:lnTo>
                    <a:lnTo>
                      <a:pt x="562" y="562"/>
                    </a:lnTo>
                    <a:lnTo>
                      <a:pt x="539" y="584"/>
                    </a:lnTo>
                    <a:lnTo>
                      <a:pt x="514" y="603"/>
                    </a:lnTo>
                    <a:lnTo>
                      <a:pt x="487" y="619"/>
                    </a:lnTo>
                    <a:lnTo>
                      <a:pt x="457" y="634"/>
                    </a:lnTo>
                    <a:lnTo>
                      <a:pt x="428" y="644"/>
                    </a:lnTo>
                    <a:lnTo>
                      <a:pt x="411" y="648"/>
                    </a:lnTo>
                    <a:lnTo>
                      <a:pt x="395" y="652"/>
                    </a:lnTo>
                    <a:lnTo>
                      <a:pt x="379" y="655"/>
                    </a:lnTo>
                    <a:lnTo>
                      <a:pt x="363" y="658"/>
                    </a:lnTo>
                    <a:lnTo>
                      <a:pt x="347" y="659"/>
                    </a:lnTo>
                    <a:lnTo>
                      <a:pt x="330" y="659"/>
                    </a:lnTo>
                    <a:lnTo>
                      <a:pt x="330" y="659"/>
                    </a:lnTo>
                    <a:close/>
                    <a:moveTo>
                      <a:pt x="330" y="38"/>
                    </a:moveTo>
                    <a:lnTo>
                      <a:pt x="330" y="38"/>
                    </a:lnTo>
                    <a:lnTo>
                      <a:pt x="300" y="41"/>
                    </a:lnTo>
                    <a:lnTo>
                      <a:pt x="272" y="45"/>
                    </a:lnTo>
                    <a:lnTo>
                      <a:pt x="243" y="52"/>
                    </a:lnTo>
                    <a:lnTo>
                      <a:pt x="217" y="62"/>
                    </a:lnTo>
                    <a:lnTo>
                      <a:pt x="191" y="74"/>
                    </a:lnTo>
                    <a:lnTo>
                      <a:pt x="167" y="89"/>
                    </a:lnTo>
                    <a:lnTo>
                      <a:pt x="144" y="105"/>
                    </a:lnTo>
                    <a:lnTo>
                      <a:pt x="124" y="124"/>
                    </a:lnTo>
                    <a:lnTo>
                      <a:pt x="105" y="144"/>
                    </a:lnTo>
                    <a:lnTo>
                      <a:pt x="89" y="167"/>
                    </a:lnTo>
                    <a:lnTo>
                      <a:pt x="74" y="191"/>
                    </a:lnTo>
                    <a:lnTo>
                      <a:pt x="62" y="217"/>
                    </a:lnTo>
                    <a:lnTo>
                      <a:pt x="51" y="244"/>
                    </a:lnTo>
                    <a:lnTo>
                      <a:pt x="45" y="272"/>
                    </a:lnTo>
                    <a:lnTo>
                      <a:pt x="41" y="300"/>
                    </a:lnTo>
                    <a:lnTo>
                      <a:pt x="38" y="330"/>
                    </a:lnTo>
                    <a:lnTo>
                      <a:pt x="38" y="330"/>
                    </a:lnTo>
                    <a:lnTo>
                      <a:pt x="41" y="359"/>
                    </a:lnTo>
                    <a:lnTo>
                      <a:pt x="45" y="389"/>
                    </a:lnTo>
                    <a:lnTo>
                      <a:pt x="51" y="417"/>
                    </a:lnTo>
                    <a:lnTo>
                      <a:pt x="62" y="443"/>
                    </a:lnTo>
                    <a:lnTo>
                      <a:pt x="74" y="468"/>
                    </a:lnTo>
                    <a:lnTo>
                      <a:pt x="89" y="492"/>
                    </a:lnTo>
                    <a:lnTo>
                      <a:pt x="105" y="515"/>
                    </a:lnTo>
                    <a:lnTo>
                      <a:pt x="124" y="535"/>
                    </a:lnTo>
                    <a:lnTo>
                      <a:pt x="144" y="554"/>
                    </a:lnTo>
                    <a:lnTo>
                      <a:pt x="167" y="572"/>
                    </a:lnTo>
                    <a:lnTo>
                      <a:pt x="191" y="586"/>
                    </a:lnTo>
                    <a:lnTo>
                      <a:pt x="217" y="599"/>
                    </a:lnTo>
                    <a:lnTo>
                      <a:pt x="243" y="608"/>
                    </a:lnTo>
                    <a:lnTo>
                      <a:pt x="272" y="616"/>
                    </a:lnTo>
                    <a:lnTo>
                      <a:pt x="300" y="620"/>
                    </a:lnTo>
                    <a:lnTo>
                      <a:pt x="330" y="621"/>
                    </a:lnTo>
                    <a:lnTo>
                      <a:pt x="330" y="621"/>
                    </a:lnTo>
                    <a:lnTo>
                      <a:pt x="359" y="620"/>
                    </a:lnTo>
                    <a:lnTo>
                      <a:pt x="389" y="616"/>
                    </a:lnTo>
                    <a:lnTo>
                      <a:pt x="417" y="608"/>
                    </a:lnTo>
                    <a:lnTo>
                      <a:pt x="444" y="599"/>
                    </a:lnTo>
                    <a:lnTo>
                      <a:pt x="468" y="586"/>
                    </a:lnTo>
                    <a:lnTo>
                      <a:pt x="492" y="572"/>
                    </a:lnTo>
                    <a:lnTo>
                      <a:pt x="515" y="554"/>
                    </a:lnTo>
                    <a:lnTo>
                      <a:pt x="535" y="535"/>
                    </a:lnTo>
                    <a:lnTo>
                      <a:pt x="554" y="515"/>
                    </a:lnTo>
                    <a:lnTo>
                      <a:pt x="571" y="492"/>
                    </a:lnTo>
                    <a:lnTo>
                      <a:pt x="586" y="468"/>
                    </a:lnTo>
                    <a:lnTo>
                      <a:pt x="598" y="443"/>
                    </a:lnTo>
                    <a:lnTo>
                      <a:pt x="608" y="417"/>
                    </a:lnTo>
                    <a:lnTo>
                      <a:pt x="616" y="389"/>
                    </a:lnTo>
                    <a:lnTo>
                      <a:pt x="620" y="359"/>
                    </a:lnTo>
                    <a:lnTo>
                      <a:pt x="621" y="330"/>
                    </a:lnTo>
                    <a:lnTo>
                      <a:pt x="621" y="330"/>
                    </a:lnTo>
                    <a:lnTo>
                      <a:pt x="620" y="300"/>
                    </a:lnTo>
                    <a:lnTo>
                      <a:pt x="616" y="272"/>
                    </a:lnTo>
                    <a:lnTo>
                      <a:pt x="608" y="244"/>
                    </a:lnTo>
                    <a:lnTo>
                      <a:pt x="598" y="217"/>
                    </a:lnTo>
                    <a:lnTo>
                      <a:pt x="586" y="191"/>
                    </a:lnTo>
                    <a:lnTo>
                      <a:pt x="571" y="167"/>
                    </a:lnTo>
                    <a:lnTo>
                      <a:pt x="554" y="144"/>
                    </a:lnTo>
                    <a:lnTo>
                      <a:pt x="535" y="124"/>
                    </a:lnTo>
                    <a:lnTo>
                      <a:pt x="515" y="105"/>
                    </a:lnTo>
                    <a:lnTo>
                      <a:pt x="492" y="89"/>
                    </a:lnTo>
                    <a:lnTo>
                      <a:pt x="468" y="74"/>
                    </a:lnTo>
                    <a:lnTo>
                      <a:pt x="444" y="62"/>
                    </a:lnTo>
                    <a:lnTo>
                      <a:pt x="417" y="52"/>
                    </a:lnTo>
                    <a:lnTo>
                      <a:pt x="389" y="45"/>
                    </a:lnTo>
                    <a:lnTo>
                      <a:pt x="359" y="41"/>
                    </a:lnTo>
                    <a:lnTo>
                      <a:pt x="330" y="38"/>
                    </a:lnTo>
                    <a:lnTo>
                      <a:pt x="330"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Open Sans"/>
                  <a:ea typeface="+mn-ea"/>
                  <a:cs typeface="+mn-cs"/>
                </a:endParaRPr>
              </a:p>
            </p:txBody>
          </p:sp>
          <p:pic>
            <p:nvPicPr>
              <p:cNvPr id="22" name="Graphic 21" descr="Document with solid fill">
                <a:extLst>
                  <a:ext uri="{FF2B5EF4-FFF2-40B4-BE49-F238E27FC236}">
                    <a16:creationId xmlns:a16="http://schemas.microsoft.com/office/drawing/2014/main" id="{A58EA1B7-C846-C681-65F5-2F047BAEA3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042456" y="2438961"/>
                <a:ext cx="548640" cy="548640"/>
              </a:xfrm>
              <a:prstGeom prst="rect">
                <a:avLst/>
              </a:prstGeom>
            </p:spPr>
          </p:pic>
        </p:grpSp>
        <p:sp>
          <p:nvSpPr>
            <p:cNvPr id="34" name="TextBox 33">
              <a:extLst>
                <a:ext uri="{FF2B5EF4-FFF2-40B4-BE49-F238E27FC236}">
                  <a16:creationId xmlns:a16="http://schemas.microsoft.com/office/drawing/2014/main" id="{E9DF7880-7215-E319-F860-9CD9D8F0B2B7}"/>
                </a:ext>
              </a:extLst>
            </p:cNvPr>
            <p:cNvSpPr txBox="1"/>
            <p:nvPr/>
          </p:nvSpPr>
          <p:spPr>
            <a:xfrm>
              <a:off x="8669102" y="3771081"/>
              <a:ext cx="2834640" cy="338554"/>
            </a:xfrm>
            <a:prstGeom prst="rect">
              <a:avLst/>
            </a:prstGeom>
            <a:noFill/>
          </p:spPr>
          <p:txBody>
            <a:bodyPr wrap="square">
              <a:spAutoFit/>
            </a:bodyPr>
            <a:lstStyle/>
            <a:p>
              <a:pPr>
                <a:spcAft>
                  <a:spcPts val="1200"/>
                </a:spcAft>
              </a:pPr>
              <a:r>
                <a:rPr lang="en-US" sz="1600" b="1"/>
                <a:t>Social Media</a:t>
              </a:r>
            </a:p>
          </p:txBody>
        </p:sp>
      </p:grpSp>
      <p:grpSp>
        <p:nvGrpSpPr>
          <p:cNvPr id="39" name="Group 38">
            <a:extLst>
              <a:ext uri="{FF2B5EF4-FFF2-40B4-BE49-F238E27FC236}">
                <a16:creationId xmlns:a16="http://schemas.microsoft.com/office/drawing/2014/main" id="{E0005C4D-CB0B-4741-FB7C-8E7B9C70C75D}"/>
              </a:ext>
            </a:extLst>
          </p:cNvPr>
          <p:cNvGrpSpPr/>
          <p:nvPr/>
        </p:nvGrpSpPr>
        <p:grpSpPr>
          <a:xfrm>
            <a:off x="8258260" y="4172568"/>
            <a:ext cx="3245482" cy="376573"/>
            <a:chOff x="8258260" y="4448600"/>
            <a:chExt cx="3245482" cy="376573"/>
          </a:xfrm>
        </p:grpSpPr>
        <p:grpSp>
          <p:nvGrpSpPr>
            <p:cNvPr id="29" name="Group 28">
              <a:extLst>
                <a:ext uri="{FF2B5EF4-FFF2-40B4-BE49-F238E27FC236}">
                  <a16:creationId xmlns:a16="http://schemas.microsoft.com/office/drawing/2014/main" id="{FB479F47-9798-56DF-61B7-AC9374F2E6B5}"/>
                </a:ext>
              </a:extLst>
            </p:cNvPr>
            <p:cNvGrpSpPr/>
            <p:nvPr/>
          </p:nvGrpSpPr>
          <p:grpSpPr>
            <a:xfrm>
              <a:off x="8258260" y="4458300"/>
              <a:ext cx="365757" cy="366873"/>
              <a:chOff x="5135936" y="2357256"/>
              <a:chExt cx="762445" cy="764771"/>
            </a:xfrm>
          </p:grpSpPr>
          <p:sp>
            <p:nvSpPr>
              <p:cNvPr id="30" name="Freeform 22">
                <a:extLst>
                  <a:ext uri="{FF2B5EF4-FFF2-40B4-BE49-F238E27FC236}">
                    <a16:creationId xmlns:a16="http://schemas.microsoft.com/office/drawing/2014/main" id="{77DF3C73-0F91-83C5-FE91-5573C246325B}"/>
                  </a:ext>
                </a:extLst>
              </p:cNvPr>
              <p:cNvSpPr>
                <a:spLocks noEditPoints="1"/>
              </p:cNvSpPr>
              <p:nvPr/>
            </p:nvSpPr>
            <p:spPr bwMode="auto">
              <a:xfrm>
                <a:off x="5135936" y="2357256"/>
                <a:ext cx="762445" cy="764771"/>
              </a:xfrm>
              <a:custGeom>
                <a:avLst/>
                <a:gdLst>
                  <a:gd name="T0" fmla="*/ 311 w 657"/>
                  <a:gd name="T1" fmla="*/ 658 h 658"/>
                  <a:gd name="T2" fmla="*/ 262 w 657"/>
                  <a:gd name="T3" fmla="*/ 651 h 658"/>
                  <a:gd name="T4" fmla="*/ 201 w 657"/>
                  <a:gd name="T5" fmla="*/ 632 h 658"/>
                  <a:gd name="T6" fmla="*/ 119 w 657"/>
                  <a:gd name="T7" fmla="*/ 583 h 658"/>
                  <a:gd name="T8" fmla="*/ 56 w 657"/>
                  <a:gd name="T9" fmla="*/ 513 h 658"/>
                  <a:gd name="T10" fmla="*/ 15 w 657"/>
                  <a:gd name="T11" fmla="*/ 427 h 658"/>
                  <a:gd name="T12" fmla="*/ 4 w 657"/>
                  <a:gd name="T13" fmla="*/ 378 h 658"/>
                  <a:gd name="T14" fmla="*/ 0 w 657"/>
                  <a:gd name="T15" fmla="*/ 329 h 658"/>
                  <a:gd name="T16" fmla="*/ 1 w 657"/>
                  <a:gd name="T17" fmla="*/ 295 h 658"/>
                  <a:gd name="T18" fmla="*/ 11 w 657"/>
                  <a:gd name="T19" fmla="*/ 247 h 658"/>
                  <a:gd name="T20" fmla="*/ 40 w 657"/>
                  <a:gd name="T21" fmla="*/ 173 h 658"/>
                  <a:gd name="T22" fmla="*/ 97 w 657"/>
                  <a:gd name="T23" fmla="*/ 97 h 658"/>
                  <a:gd name="T24" fmla="*/ 172 w 657"/>
                  <a:gd name="T25" fmla="*/ 40 h 658"/>
                  <a:gd name="T26" fmla="*/ 247 w 657"/>
                  <a:gd name="T27" fmla="*/ 11 h 658"/>
                  <a:gd name="T28" fmla="*/ 295 w 657"/>
                  <a:gd name="T29" fmla="*/ 3 h 658"/>
                  <a:gd name="T30" fmla="*/ 329 w 657"/>
                  <a:gd name="T31" fmla="*/ 0 h 658"/>
                  <a:gd name="T32" fmla="*/ 379 w 657"/>
                  <a:gd name="T33" fmla="*/ 4 h 658"/>
                  <a:gd name="T34" fmla="*/ 426 w 657"/>
                  <a:gd name="T35" fmla="*/ 15 h 658"/>
                  <a:gd name="T36" fmla="*/ 512 w 657"/>
                  <a:gd name="T37" fmla="*/ 56 h 658"/>
                  <a:gd name="T38" fmla="*/ 583 w 657"/>
                  <a:gd name="T39" fmla="*/ 121 h 658"/>
                  <a:gd name="T40" fmla="*/ 631 w 657"/>
                  <a:gd name="T41" fmla="*/ 201 h 658"/>
                  <a:gd name="T42" fmla="*/ 651 w 657"/>
                  <a:gd name="T43" fmla="*/ 263 h 658"/>
                  <a:gd name="T44" fmla="*/ 657 w 657"/>
                  <a:gd name="T45" fmla="*/ 313 h 658"/>
                  <a:gd name="T46" fmla="*/ 657 w 657"/>
                  <a:gd name="T47" fmla="*/ 346 h 658"/>
                  <a:gd name="T48" fmla="*/ 651 w 657"/>
                  <a:gd name="T49" fmla="*/ 395 h 658"/>
                  <a:gd name="T50" fmla="*/ 631 w 657"/>
                  <a:gd name="T51" fmla="*/ 456 h 658"/>
                  <a:gd name="T52" fmla="*/ 583 w 657"/>
                  <a:gd name="T53" fmla="*/ 538 h 658"/>
                  <a:gd name="T54" fmla="*/ 512 w 657"/>
                  <a:gd name="T55" fmla="*/ 601 h 658"/>
                  <a:gd name="T56" fmla="*/ 426 w 657"/>
                  <a:gd name="T57" fmla="*/ 643 h 658"/>
                  <a:gd name="T58" fmla="*/ 379 w 657"/>
                  <a:gd name="T59" fmla="*/ 654 h 658"/>
                  <a:gd name="T60" fmla="*/ 329 w 657"/>
                  <a:gd name="T61" fmla="*/ 658 h 658"/>
                  <a:gd name="T62" fmla="*/ 329 w 657"/>
                  <a:gd name="T63" fmla="*/ 37 h 658"/>
                  <a:gd name="T64" fmla="*/ 242 w 657"/>
                  <a:gd name="T65" fmla="*/ 51 h 658"/>
                  <a:gd name="T66" fmla="*/ 166 w 657"/>
                  <a:gd name="T67" fmla="*/ 87 h 658"/>
                  <a:gd name="T68" fmla="*/ 105 w 657"/>
                  <a:gd name="T69" fmla="*/ 144 h 658"/>
                  <a:gd name="T70" fmla="*/ 60 w 657"/>
                  <a:gd name="T71" fmla="*/ 216 h 658"/>
                  <a:gd name="T72" fmla="*/ 39 w 657"/>
                  <a:gd name="T73" fmla="*/ 299 h 658"/>
                  <a:gd name="T74" fmla="*/ 39 w 657"/>
                  <a:gd name="T75" fmla="*/ 358 h 658"/>
                  <a:gd name="T76" fmla="*/ 60 w 657"/>
                  <a:gd name="T77" fmla="*/ 442 h 658"/>
                  <a:gd name="T78" fmla="*/ 105 w 657"/>
                  <a:gd name="T79" fmla="*/ 514 h 658"/>
                  <a:gd name="T80" fmla="*/ 166 w 657"/>
                  <a:gd name="T81" fmla="*/ 570 h 658"/>
                  <a:gd name="T82" fmla="*/ 242 w 657"/>
                  <a:gd name="T83" fmla="*/ 607 h 658"/>
                  <a:gd name="T84" fmla="*/ 329 w 657"/>
                  <a:gd name="T85" fmla="*/ 620 h 658"/>
                  <a:gd name="T86" fmla="*/ 387 w 657"/>
                  <a:gd name="T87" fmla="*/ 615 h 658"/>
                  <a:gd name="T88" fmla="*/ 467 w 657"/>
                  <a:gd name="T89" fmla="*/ 585 h 658"/>
                  <a:gd name="T90" fmla="*/ 534 w 657"/>
                  <a:gd name="T91" fmla="*/ 534 h 658"/>
                  <a:gd name="T92" fmla="*/ 584 w 657"/>
                  <a:gd name="T93" fmla="*/ 467 h 658"/>
                  <a:gd name="T94" fmla="*/ 614 w 657"/>
                  <a:gd name="T95" fmla="*/ 388 h 658"/>
                  <a:gd name="T96" fmla="*/ 619 w 657"/>
                  <a:gd name="T97" fmla="*/ 329 h 658"/>
                  <a:gd name="T98" fmla="*/ 607 w 657"/>
                  <a:gd name="T99" fmla="*/ 243 h 658"/>
                  <a:gd name="T100" fmla="*/ 569 w 657"/>
                  <a:gd name="T101" fmla="*/ 166 h 658"/>
                  <a:gd name="T102" fmla="*/ 514 w 657"/>
                  <a:gd name="T103" fmla="*/ 105 h 658"/>
                  <a:gd name="T104" fmla="*/ 442 w 657"/>
                  <a:gd name="T105" fmla="*/ 60 h 658"/>
                  <a:gd name="T106" fmla="*/ 358 w 657"/>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8">
                    <a:moveTo>
                      <a:pt x="329" y="658"/>
                    </a:moveTo>
                    <a:lnTo>
                      <a:pt x="329" y="658"/>
                    </a:lnTo>
                    <a:lnTo>
                      <a:pt x="311" y="658"/>
                    </a:lnTo>
                    <a:lnTo>
                      <a:pt x="295" y="656"/>
                    </a:lnTo>
                    <a:lnTo>
                      <a:pt x="278" y="654"/>
                    </a:lnTo>
                    <a:lnTo>
                      <a:pt x="262" y="651"/>
                    </a:lnTo>
                    <a:lnTo>
                      <a:pt x="247" y="647"/>
                    </a:lnTo>
                    <a:lnTo>
                      <a:pt x="231" y="643"/>
                    </a:lnTo>
                    <a:lnTo>
                      <a:pt x="201" y="632"/>
                    </a:lnTo>
                    <a:lnTo>
                      <a:pt x="172" y="617"/>
                    </a:lnTo>
                    <a:lnTo>
                      <a:pt x="145" y="601"/>
                    </a:lnTo>
                    <a:lnTo>
                      <a:pt x="119" y="583"/>
                    </a:lnTo>
                    <a:lnTo>
                      <a:pt x="97" y="561"/>
                    </a:lnTo>
                    <a:lnTo>
                      <a:pt x="75" y="538"/>
                    </a:lnTo>
                    <a:lnTo>
                      <a:pt x="56" y="513"/>
                    </a:lnTo>
                    <a:lnTo>
                      <a:pt x="40" y="486"/>
                    </a:lnTo>
                    <a:lnTo>
                      <a:pt x="25" y="456"/>
                    </a:lnTo>
                    <a:lnTo>
                      <a:pt x="15" y="427"/>
                    </a:lnTo>
                    <a:lnTo>
                      <a:pt x="11" y="411"/>
                    </a:lnTo>
                    <a:lnTo>
                      <a:pt x="7" y="395"/>
                    </a:lnTo>
                    <a:lnTo>
                      <a:pt x="4" y="378"/>
                    </a:lnTo>
                    <a:lnTo>
                      <a:pt x="1" y="362"/>
                    </a:lnTo>
                    <a:lnTo>
                      <a:pt x="0" y="346"/>
                    </a:lnTo>
                    <a:lnTo>
                      <a:pt x="0" y="329"/>
                    </a:lnTo>
                    <a:lnTo>
                      <a:pt x="0" y="329"/>
                    </a:lnTo>
                    <a:lnTo>
                      <a:pt x="0" y="313"/>
                    </a:lnTo>
                    <a:lnTo>
                      <a:pt x="1" y="295"/>
                    </a:lnTo>
                    <a:lnTo>
                      <a:pt x="4" y="279"/>
                    </a:lnTo>
                    <a:lnTo>
                      <a:pt x="7" y="263"/>
                    </a:lnTo>
                    <a:lnTo>
                      <a:pt x="11" y="247"/>
                    </a:lnTo>
                    <a:lnTo>
                      <a:pt x="15" y="231"/>
                    </a:lnTo>
                    <a:lnTo>
                      <a:pt x="25" y="201"/>
                    </a:lnTo>
                    <a:lnTo>
                      <a:pt x="40" y="173"/>
                    </a:lnTo>
                    <a:lnTo>
                      <a:pt x="56" y="145"/>
                    </a:lnTo>
                    <a:lnTo>
                      <a:pt x="75" y="121"/>
                    </a:lnTo>
                    <a:lnTo>
                      <a:pt x="97" y="97"/>
                    </a:lnTo>
                    <a:lnTo>
                      <a:pt x="119" y="75"/>
                    </a:lnTo>
                    <a:lnTo>
                      <a:pt x="145" y="56"/>
                    </a:lnTo>
                    <a:lnTo>
                      <a:pt x="172" y="40"/>
                    </a:lnTo>
                    <a:lnTo>
                      <a:pt x="201" y="27"/>
                    </a:lnTo>
                    <a:lnTo>
                      <a:pt x="231" y="15"/>
                    </a:lnTo>
                    <a:lnTo>
                      <a:pt x="247" y="11"/>
                    </a:lnTo>
                    <a:lnTo>
                      <a:pt x="262" y="7"/>
                    </a:lnTo>
                    <a:lnTo>
                      <a:pt x="278" y="4"/>
                    </a:lnTo>
                    <a:lnTo>
                      <a:pt x="295" y="3"/>
                    </a:lnTo>
                    <a:lnTo>
                      <a:pt x="311" y="1"/>
                    </a:lnTo>
                    <a:lnTo>
                      <a:pt x="329" y="0"/>
                    </a:lnTo>
                    <a:lnTo>
                      <a:pt x="329" y="0"/>
                    </a:lnTo>
                    <a:lnTo>
                      <a:pt x="345" y="1"/>
                    </a:lnTo>
                    <a:lnTo>
                      <a:pt x="362" y="3"/>
                    </a:lnTo>
                    <a:lnTo>
                      <a:pt x="379" y="4"/>
                    </a:lnTo>
                    <a:lnTo>
                      <a:pt x="395" y="7"/>
                    </a:lnTo>
                    <a:lnTo>
                      <a:pt x="411" y="11"/>
                    </a:lnTo>
                    <a:lnTo>
                      <a:pt x="426" y="15"/>
                    </a:lnTo>
                    <a:lnTo>
                      <a:pt x="456" y="27"/>
                    </a:lnTo>
                    <a:lnTo>
                      <a:pt x="485" y="40"/>
                    </a:lnTo>
                    <a:lnTo>
                      <a:pt x="512" y="56"/>
                    </a:lnTo>
                    <a:lnTo>
                      <a:pt x="537" y="75"/>
                    </a:lnTo>
                    <a:lnTo>
                      <a:pt x="561" y="97"/>
                    </a:lnTo>
                    <a:lnTo>
                      <a:pt x="583" y="121"/>
                    </a:lnTo>
                    <a:lnTo>
                      <a:pt x="601" y="145"/>
                    </a:lnTo>
                    <a:lnTo>
                      <a:pt x="618" y="173"/>
                    </a:lnTo>
                    <a:lnTo>
                      <a:pt x="631" y="201"/>
                    </a:lnTo>
                    <a:lnTo>
                      <a:pt x="642" y="231"/>
                    </a:lnTo>
                    <a:lnTo>
                      <a:pt x="647" y="247"/>
                    </a:lnTo>
                    <a:lnTo>
                      <a:pt x="651" y="263"/>
                    </a:lnTo>
                    <a:lnTo>
                      <a:pt x="654" y="279"/>
                    </a:lnTo>
                    <a:lnTo>
                      <a:pt x="655" y="295"/>
                    </a:lnTo>
                    <a:lnTo>
                      <a:pt x="657" y="313"/>
                    </a:lnTo>
                    <a:lnTo>
                      <a:pt x="657" y="329"/>
                    </a:lnTo>
                    <a:lnTo>
                      <a:pt x="657" y="329"/>
                    </a:lnTo>
                    <a:lnTo>
                      <a:pt x="657" y="346"/>
                    </a:lnTo>
                    <a:lnTo>
                      <a:pt x="655" y="362"/>
                    </a:lnTo>
                    <a:lnTo>
                      <a:pt x="654" y="378"/>
                    </a:lnTo>
                    <a:lnTo>
                      <a:pt x="651" y="395"/>
                    </a:lnTo>
                    <a:lnTo>
                      <a:pt x="647" y="411"/>
                    </a:lnTo>
                    <a:lnTo>
                      <a:pt x="642" y="427"/>
                    </a:lnTo>
                    <a:lnTo>
                      <a:pt x="631" y="456"/>
                    </a:lnTo>
                    <a:lnTo>
                      <a:pt x="618" y="486"/>
                    </a:lnTo>
                    <a:lnTo>
                      <a:pt x="601" y="513"/>
                    </a:lnTo>
                    <a:lnTo>
                      <a:pt x="583" y="538"/>
                    </a:lnTo>
                    <a:lnTo>
                      <a:pt x="561" y="561"/>
                    </a:lnTo>
                    <a:lnTo>
                      <a:pt x="537" y="583"/>
                    </a:lnTo>
                    <a:lnTo>
                      <a:pt x="512" y="601"/>
                    </a:lnTo>
                    <a:lnTo>
                      <a:pt x="485" y="617"/>
                    </a:lnTo>
                    <a:lnTo>
                      <a:pt x="456" y="632"/>
                    </a:lnTo>
                    <a:lnTo>
                      <a:pt x="426" y="643"/>
                    </a:lnTo>
                    <a:lnTo>
                      <a:pt x="411" y="647"/>
                    </a:lnTo>
                    <a:lnTo>
                      <a:pt x="395" y="651"/>
                    </a:lnTo>
                    <a:lnTo>
                      <a:pt x="379" y="654"/>
                    </a:lnTo>
                    <a:lnTo>
                      <a:pt x="362" y="656"/>
                    </a:lnTo>
                    <a:lnTo>
                      <a:pt x="345" y="658"/>
                    </a:lnTo>
                    <a:lnTo>
                      <a:pt x="329" y="658"/>
                    </a:lnTo>
                    <a:lnTo>
                      <a:pt x="329" y="658"/>
                    </a:lnTo>
                    <a:close/>
                    <a:moveTo>
                      <a:pt x="329" y="37"/>
                    </a:moveTo>
                    <a:lnTo>
                      <a:pt x="329" y="37"/>
                    </a:lnTo>
                    <a:lnTo>
                      <a:pt x="299" y="40"/>
                    </a:lnTo>
                    <a:lnTo>
                      <a:pt x="270" y="44"/>
                    </a:lnTo>
                    <a:lnTo>
                      <a:pt x="242" y="51"/>
                    </a:lnTo>
                    <a:lnTo>
                      <a:pt x="215" y="60"/>
                    </a:lnTo>
                    <a:lnTo>
                      <a:pt x="189" y="74"/>
                    </a:lnTo>
                    <a:lnTo>
                      <a:pt x="166" y="87"/>
                    </a:lnTo>
                    <a:lnTo>
                      <a:pt x="144" y="105"/>
                    </a:lnTo>
                    <a:lnTo>
                      <a:pt x="124" y="123"/>
                    </a:lnTo>
                    <a:lnTo>
                      <a:pt x="105" y="144"/>
                    </a:lnTo>
                    <a:lnTo>
                      <a:pt x="87" y="166"/>
                    </a:lnTo>
                    <a:lnTo>
                      <a:pt x="72" y="191"/>
                    </a:lnTo>
                    <a:lnTo>
                      <a:pt x="60" y="216"/>
                    </a:lnTo>
                    <a:lnTo>
                      <a:pt x="51" y="243"/>
                    </a:lnTo>
                    <a:lnTo>
                      <a:pt x="43" y="271"/>
                    </a:lnTo>
                    <a:lnTo>
                      <a:pt x="39" y="299"/>
                    </a:lnTo>
                    <a:lnTo>
                      <a:pt x="38" y="329"/>
                    </a:lnTo>
                    <a:lnTo>
                      <a:pt x="38" y="329"/>
                    </a:lnTo>
                    <a:lnTo>
                      <a:pt x="39" y="358"/>
                    </a:lnTo>
                    <a:lnTo>
                      <a:pt x="43" y="388"/>
                    </a:lnTo>
                    <a:lnTo>
                      <a:pt x="51" y="416"/>
                    </a:lnTo>
                    <a:lnTo>
                      <a:pt x="60" y="442"/>
                    </a:lnTo>
                    <a:lnTo>
                      <a:pt x="72" y="467"/>
                    </a:lnTo>
                    <a:lnTo>
                      <a:pt x="87" y="491"/>
                    </a:lnTo>
                    <a:lnTo>
                      <a:pt x="105" y="514"/>
                    </a:lnTo>
                    <a:lnTo>
                      <a:pt x="124" y="534"/>
                    </a:lnTo>
                    <a:lnTo>
                      <a:pt x="144" y="553"/>
                    </a:lnTo>
                    <a:lnTo>
                      <a:pt x="166" y="570"/>
                    </a:lnTo>
                    <a:lnTo>
                      <a:pt x="189" y="585"/>
                    </a:lnTo>
                    <a:lnTo>
                      <a:pt x="215" y="597"/>
                    </a:lnTo>
                    <a:lnTo>
                      <a:pt x="242" y="607"/>
                    </a:lnTo>
                    <a:lnTo>
                      <a:pt x="270" y="615"/>
                    </a:lnTo>
                    <a:lnTo>
                      <a:pt x="299" y="619"/>
                    </a:lnTo>
                    <a:lnTo>
                      <a:pt x="329" y="620"/>
                    </a:lnTo>
                    <a:lnTo>
                      <a:pt x="329" y="620"/>
                    </a:lnTo>
                    <a:lnTo>
                      <a:pt x="358" y="619"/>
                    </a:lnTo>
                    <a:lnTo>
                      <a:pt x="387" y="615"/>
                    </a:lnTo>
                    <a:lnTo>
                      <a:pt x="415" y="607"/>
                    </a:lnTo>
                    <a:lnTo>
                      <a:pt x="442" y="597"/>
                    </a:lnTo>
                    <a:lnTo>
                      <a:pt x="467" y="585"/>
                    </a:lnTo>
                    <a:lnTo>
                      <a:pt x="491" y="570"/>
                    </a:lnTo>
                    <a:lnTo>
                      <a:pt x="514" y="553"/>
                    </a:lnTo>
                    <a:lnTo>
                      <a:pt x="534" y="534"/>
                    </a:lnTo>
                    <a:lnTo>
                      <a:pt x="553" y="514"/>
                    </a:lnTo>
                    <a:lnTo>
                      <a:pt x="569" y="491"/>
                    </a:lnTo>
                    <a:lnTo>
                      <a:pt x="584" y="467"/>
                    </a:lnTo>
                    <a:lnTo>
                      <a:pt x="596" y="442"/>
                    </a:lnTo>
                    <a:lnTo>
                      <a:pt x="607" y="416"/>
                    </a:lnTo>
                    <a:lnTo>
                      <a:pt x="614" y="388"/>
                    </a:lnTo>
                    <a:lnTo>
                      <a:pt x="618" y="358"/>
                    </a:lnTo>
                    <a:lnTo>
                      <a:pt x="619" y="329"/>
                    </a:lnTo>
                    <a:lnTo>
                      <a:pt x="619" y="329"/>
                    </a:lnTo>
                    <a:lnTo>
                      <a:pt x="618" y="299"/>
                    </a:lnTo>
                    <a:lnTo>
                      <a:pt x="614" y="271"/>
                    </a:lnTo>
                    <a:lnTo>
                      <a:pt x="607" y="243"/>
                    </a:lnTo>
                    <a:lnTo>
                      <a:pt x="596" y="216"/>
                    </a:lnTo>
                    <a:lnTo>
                      <a:pt x="584" y="191"/>
                    </a:lnTo>
                    <a:lnTo>
                      <a:pt x="569" y="166"/>
                    </a:lnTo>
                    <a:lnTo>
                      <a:pt x="553" y="144"/>
                    </a:lnTo>
                    <a:lnTo>
                      <a:pt x="534" y="123"/>
                    </a:lnTo>
                    <a:lnTo>
                      <a:pt x="514" y="105"/>
                    </a:lnTo>
                    <a:lnTo>
                      <a:pt x="491" y="87"/>
                    </a:lnTo>
                    <a:lnTo>
                      <a:pt x="467" y="74"/>
                    </a:lnTo>
                    <a:lnTo>
                      <a:pt x="442" y="60"/>
                    </a:lnTo>
                    <a:lnTo>
                      <a:pt x="415" y="51"/>
                    </a:lnTo>
                    <a:lnTo>
                      <a:pt x="387" y="44"/>
                    </a:lnTo>
                    <a:lnTo>
                      <a:pt x="358"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Open Sans"/>
                  <a:ea typeface="+mn-ea"/>
                  <a:cs typeface="+mn-cs"/>
                </a:endParaRPr>
              </a:p>
            </p:txBody>
          </p:sp>
          <p:pic>
            <p:nvPicPr>
              <p:cNvPr id="31" name="Graphic 30" descr="Email with solid fill">
                <a:extLst>
                  <a:ext uri="{FF2B5EF4-FFF2-40B4-BE49-F238E27FC236}">
                    <a16:creationId xmlns:a16="http://schemas.microsoft.com/office/drawing/2014/main" id="{C396E8C0-79E9-1D80-E22B-8D7E3792D23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242838" y="2448740"/>
                <a:ext cx="548640" cy="548640"/>
              </a:xfrm>
              <a:prstGeom prst="rect">
                <a:avLst/>
              </a:prstGeom>
            </p:spPr>
          </p:pic>
        </p:grpSp>
        <p:sp>
          <p:nvSpPr>
            <p:cNvPr id="35" name="TextBox 34">
              <a:extLst>
                <a:ext uri="{FF2B5EF4-FFF2-40B4-BE49-F238E27FC236}">
                  <a16:creationId xmlns:a16="http://schemas.microsoft.com/office/drawing/2014/main" id="{509CAB70-7F61-8FD7-C4D4-E9031E86DE28}"/>
                </a:ext>
              </a:extLst>
            </p:cNvPr>
            <p:cNvSpPr txBox="1"/>
            <p:nvPr/>
          </p:nvSpPr>
          <p:spPr>
            <a:xfrm>
              <a:off x="8669102" y="4448600"/>
              <a:ext cx="2834640" cy="338554"/>
            </a:xfrm>
            <a:prstGeom prst="rect">
              <a:avLst/>
            </a:prstGeom>
            <a:noFill/>
          </p:spPr>
          <p:txBody>
            <a:bodyPr wrap="square">
              <a:spAutoFit/>
            </a:bodyPr>
            <a:lstStyle/>
            <a:p>
              <a:pPr>
                <a:spcAft>
                  <a:spcPts val="1200"/>
                </a:spcAft>
              </a:pPr>
              <a:r>
                <a:rPr lang="en-US" sz="1600" b="1"/>
                <a:t>Email Marketing</a:t>
              </a:r>
            </a:p>
          </p:txBody>
        </p:sp>
      </p:grpSp>
      <p:grpSp>
        <p:nvGrpSpPr>
          <p:cNvPr id="37" name="Group 36">
            <a:extLst>
              <a:ext uri="{FF2B5EF4-FFF2-40B4-BE49-F238E27FC236}">
                <a16:creationId xmlns:a16="http://schemas.microsoft.com/office/drawing/2014/main" id="{400850EB-92B9-4497-0140-372A8E848301}"/>
              </a:ext>
            </a:extLst>
          </p:cNvPr>
          <p:cNvGrpSpPr/>
          <p:nvPr/>
        </p:nvGrpSpPr>
        <p:grpSpPr>
          <a:xfrm>
            <a:off x="8250393" y="5300467"/>
            <a:ext cx="3230837" cy="366873"/>
            <a:chOff x="8250393" y="5811745"/>
            <a:chExt cx="3230837" cy="366873"/>
          </a:xfrm>
        </p:grpSpPr>
        <p:grpSp>
          <p:nvGrpSpPr>
            <p:cNvPr id="26" name="Group 25">
              <a:extLst>
                <a:ext uri="{FF2B5EF4-FFF2-40B4-BE49-F238E27FC236}">
                  <a16:creationId xmlns:a16="http://schemas.microsoft.com/office/drawing/2014/main" id="{CA907541-76A4-2DCB-E875-75865AE6ACD6}"/>
                </a:ext>
              </a:extLst>
            </p:cNvPr>
            <p:cNvGrpSpPr/>
            <p:nvPr/>
          </p:nvGrpSpPr>
          <p:grpSpPr>
            <a:xfrm>
              <a:off x="8250393" y="5811745"/>
              <a:ext cx="365762" cy="366873"/>
              <a:chOff x="9500373" y="2357256"/>
              <a:chExt cx="762455" cy="764771"/>
            </a:xfrm>
          </p:grpSpPr>
          <p:sp>
            <p:nvSpPr>
              <p:cNvPr id="27" name="Freeform 11">
                <a:extLst>
                  <a:ext uri="{FF2B5EF4-FFF2-40B4-BE49-F238E27FC236}">
                    <a16:creationId xmlns:a16="http://schemas.microsoft.com/office/drawing/2014/main" id="{3047E6F3-E644-636B-6F60-74969673BE54}"/>
                  </a:ext>
                </a:extLst>
              </p:cNvPr>
              <p:cNvSpPr>
                <a:spLocks noEditPoints="1"/>
              </p:cNvSpPr>
              <p:nvPr/>
            </p:nvSpPr>
            <p:spPr bwMode="auto">
              <a:xfrm>
                <a:off x="9500373" y="2357256"/>
                <a:ext cx="762455" cy="764771"/>
              </a:xfrm>
              <a:custGeom>
                <a:avLst/>
                <a:gdLst>
                  <a:gd name="T0" fmla="*/ 312 w 658"/>
                  <a:gd name="T1" fmla="*/ 658 h 658"/>
                  <a:gd name="T2" fmla="*/ 262 w 658"/>
                  <a:gd name="T3" fmla="*/ 652 h 658"/>
                  <a:gd name="T4" fmla="*/ 202 w 658"/>
                  <a:gd name="T5" fmla="*/ 633 h 658"/>
                  <a:gd name="T6" fmla="*/ 120 w 658"/>
                  <a:gd name="T7" fmla="*/ 583 h 658"/>
                  <a:gd name="T8" fmla="*/ 56 w 658"/>
                  <a:gd name="T9" fmla="*/ 513 h 658"/>
                  <a:gd name="T10" fmla="*/ 15 w 658"/>
                  <a:gd name="T11" fmla="*/ 427 h 658"/>
                  <a:gd name="T12" fmla="*/ 4 w 658"/>
                  <a:gd name="T13" fmla="*/ 379 h 658"/>
                  <a:gd name="T14" fmla="*/ 0 w 658"/>
                  <a:gd name="T15" fmla="*/ 329 h 658"/>
                  <a:gd name="T16" fmla="*/ 1 w 658"/>
                  <a:gd name="T17" fmla="*/ 295 h 658"/>
                  <a:gd name="T18" fmla="*/ 11 w 658"/>
                  <a:gd name="T19" fmla="*/ 247 h 658"/>
                  <a:gd name="T20" fmla="*/ 40 w 658"/>
                  <a:gd name="T21" fmla="*/ 173 h 658"/>
                  <a:gd name="T22" fmla="*/ 97 w 658"/>
                  <a:gd name="T23" fmla="*/ 96 h 658"/>
                  <a:gd name="T24" fmla="*/ 172 w 658"/>
                  <a:gd name="T25" fmla="*/ 40 h 658"/>
                  <a:gd name="T26" fmla="*/ 247 w 658"/>
                  <a:gd name="T27" fmla="*/ 10 h 658"/>
                  <a:gd name="T28" fmla="*/ 296 w 658"/>
                  <a:gd name="T29" fmla="*/ 2 h 658"/>
                  <a:gd name="T30" fmla="*/ 329 w 658"/>
                  <a:gd name="T31" fmla="*/ 0 h 658"/>
                  <a:gd name="T32" fmla="*/ 379 w 658"/>
                  <a:gd name="T33" fmla="*/ 4 h 658"/>
                  <a:gd name="T34" fmla="*/ 426 w 658"/>
                  <a:gd name="T35" fmla="*/ 16 h 658"/>
                  <a:gd name="T36" fmla="*/ 513 w 658"/>
                  <a:gd name="T37" fmla="*/ 56 h 658"/>
                  <a:gd name="T38" fmla="*/ 583 w 658"/>
                  <a:gd name="T39" fmla="*/ 121 h 658"/>
                  <a:gd name="T40" fmla="*/ 632 w 658"/>
                  <a:gd name="T41" fmla="*/ 201 h 658"/>
                  <a:gd name="T42" fmla="*/ 652 w 658"/>
                  <a:gd name="T43" fmla="*/ 263 h 658"/>
                  <a:gd name="T44" fmla="*/ 657 w 658"/>
                  <a:gd name="T45" fmla="*/ 313 h 658"/>
                  <a:gd name="T46" fmla="*/ 657 w 658"/>
                  <a:gd name="T47" fmla="*/ 346 h 658"/>
                  <a:gd name="T48" fmla="*/ 652 w 658"/>
                  <a:gd name="T49" fmla="*/ 396 h 658"/>
                  <a:gd name="T50" fmla="*/ 632 w 658"/>
                  <a:gd name="T51" fmla="*/ 457 h 658"/>
                  <a:gd name="T52" fmla="*/ 583 w 658"/>
                  <a:gd name="T53" fmla="*/ 539 h 658"/>
                  <a:gd name="T54" fmla="*/ 513 w 658"/>
                  <a:gd name="T55" fmla="*/ 602 h 658"/>
                  <a:gd name="T56" fmla="*/ 426 w 658"/>
                  <a:gd name="T57" fmla="*/ 644 h 658"/>
                  <a:gd name="T58" fmla="*/ 379 w 658"/>
                  <a:gd name="T59" fmla="*/ 654 h 658"/>
                  <a:gd name="T60" fmla="*/ 329 w 658"/>
                  <a:gd name="T61" fmla="*/ 658 h 658"/>
                  <a:gd name="T62" fmla="*/ 329 w 658"/>
                  <a:gd name="T63" fmla="*/ 37 h 658"/>
                  <a:gd name="T64" fmla="*/ 242 w 658"/>
                  <a:gd name="T65" fmla="*/ 51 h 658"/>
                  <a:gd name="T66" fmla="*/ 167 w 658"/>
                  <a:gd name="T67" fmla="*/ 88 h 658"/>
                  <a:gd name="T68" fmla="*/ 105 w 658"/>
                  <a:gd name="T69" fmla="*/ 144 h 658"/>
                  <a:gd name="T70" fmla="*/ 60 w 658"/>
                  <a:gd name="T71" fmla="*/ 216 h 658"/>
                  <a:gd name="T72" fmla="*/ 39 w 658"/>
                  <a:gd name="T73" fmla="*/ 299 h 658"/>
                  <a:gd name="T74" fmla="*/ 39 w 658"/>
                  <a:gd name="T75" fmla="*/ 359 h 658"/>
                  <a:gd name="T76" fmla="*/ 60 w 658"/>
                  <a:gd name="T77" fmla="*/ 443 h 658"/>
                  <a:gd name="T78" fmla="*/ 105 w 658"/>
                  <a:gd name="T79" fmla="*/ 514 h 658"/>
                  <a:gd name="T80" fmla="*/ 167 w 658"/>
                  <a:gd name="T81" fmla="*/ 571 h 658"/>
                  <a:gd name="T82" fmla="*/ 242 w 658"/>
                  <a:gd name="T83" fmla="*/ 607 h 658"/>
                  <a:gd name="T84" fmla="*/ 329 w 658"/>
                  <a:gd name="T85" fmla="*/ 621 h 658"/>
                  <a:gd name="T86" fmla="*/ 387 w 658"/>
                  <a:gd name="T87" fmla="*/ 615 h 658"/>
                  <a:gd name="T88" fmla="*/ 468 w 658"/>
                  <a:gd name="T89" fmla="*/ 586 h 658"/>
                  <a:gd name="T90" fmla="*/ 535 w 658"/>
                  <a:gd name="T91" fmla="*/ 535 h 658"/>
                  <a:gd name="T92" fmla="*/ 585 w 658"/>
                  <a:gd name="T93" fmla="*/ 467 h 658"/>
                  <a:gd name="T94" fmla="*/ 614 w 658"/>
                  <a:gd name="T95" fmla="*/ 388 h 658"/>
                  <a:gd name="T96" fmla="*/ 621 w 658"/>
                  <a:gd name="T97" fmla="*/ 329 h 658"/>
                  <a:gd name="T98" fmla="*/ 607 w 658"/>
                  <a:gd name="T99" fmla="*/ 243 h 658"/>
                  <a:gd name="T100" fmla="*/ 570 w 658"/>
                  <a:gd name="T101" fmla="*/ 166 h 658"/>
                  <a:gd name="T102" fmla="*/ 515 w 658"/>
                  <a:gd name="T103" fmla="*/ 105 h 658"/>
                  <a:gd name="T104" fmla="*/ 442 w 658"/>
                  <a:gd name="T105" fmla="*/ 62 h 658"/>
                  <a:gd name="T106" fmla="*/ 359 w 658"/>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658">
                    <a:moveTo>
                      <a:pt x="329" y="658"/>
                    </a:moveTo>
                    <a:lnTo>
                      <a:pt x="329" y="658"/>
                    </a:lnTo>
                    <a:lnTo>
                      <a:pt x="312" y="658"/>
                    </a:lnTo>
                    <a:lnTo>
                      <a:pt x="296" y="657"/>
                    </a:lnTo>
                    <a:lnTo>
                      <a:pt x="279" y="654"/>
                    </a:lnTo>
                    <a:lnTo>
                      <a:pt x="262" y="652"/>
                    </a:lnTo>
                    <a:lnTo>
                      <a:pt x="247" y="648"/>
                    </a:lnTo>
                    <a:lnTo>
                      <a:pt x="231" y="644"/>
                    </a:lnTo>
                    <a:lnTo>
                      <a:pt x="202" y="633"/>
                    </a:lnTo>
                    <a:lnTo>
                      <a:pt x="172" y="618"/>
                    </a:lnTo>
                    <a:lnTo>
                      <a:pt x="145" y="602"/>
                    </a:lnTo>
                    <a:lnTo>
                      <a:pt x="120" y="583"/>
                    </a:lnTo>
                    <a:lnTo>
                      <a:pt x="97" y="562"/>
                    </a:lnTo>
                    <a:lnTo>
                      <a:pt x="75" y="539"/>
                    </a:lnTo>
                    <a:lnTo>
                      <a:pt x="56" y="513"/>
                    </a:lnTo>
                    <a:lnTo>
                      <a:pt x="40" y="486"/>
                    </a:lnTo>
                    <a:lnTo>
                      <a:pt x="25" y="457"/>
                    </a:lnTo>
                    <a:lnTo>
                      <a:pt x="15" y="427"/>
                    </a:lnTo>
                    <a:lnTo>
                      <a:pt x="11" y="411"/>
                    </a:lnTo>
                    <a:lnTo>
                      <a:pt x="7" y="396"/>
                    </a:lnTo>
                    <a:lnTo>
                      <a:pt x="4" y="379"/>
                    </a:lnTo>
                    <a:lnTo>
                      <a:pt x="1" y="363"/>
                    </a:lnTo>
                    <a:lnTo>
                      <a:pt x="0" y="346"/>
                    </a:lnTo>
                    <a:lnTo>
                      <a:pt x="0" y="329"/>
                    </a:lnTo>
                    <a:lnTo>
                      <a:pt x="0" y="329"/>
                    </a:lnTo>
                    <a:lnTo>
                      <a:pt x="0" y="313"/>
                    </a:lnTo>
                    <a:lnTo>
                      <a:pt x="1" y="295"/>
                    </a:lnTo>
                    <a:lnTo>
                      <a:pt x="4" y="279"/>
                    </a:lnTo>
                    <a:lnTo>
                      <a:pt x="7" y="263"/>
                    </a:lnTo>
                    <a:lnTo>
                      <a:pt x="11" y="247"/>
                    </a:lnTo>
                    <a:lnTo>
                      <a:pt x="15" y="232"/>
                    </a:lnTo>
                    <a:lnTo>
                      <a:pt x="25" y="201"/>
                    </a:lnTo>
                    <a:lnTo>
                      <a:pt x="40" y="173"/>
                    </a:lnTo>
                    <a:lnTo>
                      <a:pt x="56" y="145"/>
                    </a:lnTo>
                    <a:lnTo>
                      <a:pt x="75" y="121"/>
                    </a:lnTo>
                    <a:lnTo>
                      <a:pt x="97" y="96"/>
                    </a:lnTo>
                    <a:lnTo>
                      <a:pt x="120" y="75"/>
                    </a:lnTo>
                    <a:lnTo>
                      <a:pt x="145" y="56"/>
                    </a:lnTo>
                    <a:lnTo>
                      <a:pt x="172" y="40"/>
                    </a:lnTo>
                    <a:lnTo>
                      <a:pt x="202" y="27"/>
                    </a:lnTo>
                    <a:lnTo>
                      <a:pt x="231" y="16"/>
                    </a:lnTo>
                    <a:lnTo>
                      <a:pt x="247" y="10"/>
                    </a:lnTo>
                    <a:lnTo>
                      <a:pt x="262" y="6"/>
                    </a:lnTo>
                    <a:lnTo>
                      <a:pt x="279" y="4"/>
                    </a:lnTo>
                    <a:lnTo>
                      <a:pt x="296" y="2"/>
                    </a:lnTo>
                    <a:lnTo>
                      <a:pt x="312" y="1"/>
                    </a:lnTo>
                    <a:lnTo>
                      <a:pt x="329" y="0"/>
                    </a:lnTo>
                    <a:lnTo>
                      <a:pt x="329" y="0"/>
                    </a:lnTo>
                    <a:lnTo>
                      <a:pt x="345" y="1"/>
                    </a:lnTo>
                    <a:lnTo>
                      <a:pt x="363" y="2"/>
                    </a:lnTo>
                    <a:lnTo>
                      <a:pt x="379" y="4"/>
                    </a:lnTo>
                    <a:lnTo>
                      <a:pt x="395" y="6"/>
                    </a:lnTo>
                    <a:lnTo>
                      <a:pt x="411" y="10"/>
                    </a:lnTo>
                    <a:lnTo>
                      <a:pt x="426" y="16"/>
                    </a:lnTo>
                    <a:lnTo>
                      <a:pt x="457" y="27"/>
                    </a:lnTo>
                    <a:lnTo>
                      <a:pt x="485" y="40"/>
                    </a:lnTo>
                    <a:lnTo>
                      <a:pt x="513" y="56"/>
                    </a:lnTo>
                    <a:lnTo>
                      <a:pt x="538" y="75"/>
                    </a:lnTo>
                    <a:lnTo>
                      <a:pt x="562" y="96"/>
                    </a:lnTo>
                    <a:lnTo>
                      <a:pt x="583" y="121"/>
                    </a:lnTo>
                    <a:lnTo>
                      <a:pt x="602" y="145"/>
                    </a:lnTo>
                    <a:lnTo>
                      <a:pt x="618" y="173"/>
                    </a:lnTo>
                    <a:lnTo>
                      <a:pt x="632" y="201"/>
                    </a:lnTo>
                    <a:lnTo>
                      <a:pt x="644" y="232"/>
                    </a:lnTo>
                    <a:lnTo>
                      <a:pt x="648" y="247"/>
                    </a:lnTo>
                    <a:lnTo>
                      <a:pt x="652" y="263"/>
                    </a:lnTo>
                    <a:lnTo>
                      <a:pt x="654" y="279"/>
                    </a:lnTo>
                    <a:lnTo>
                      <a:pt x="656" y="295"/>
                    </a:lnTo>
                    <a:lnTo>
                      <a:pt x="657" y="313"/>
                    </a:lnTo>
                    <a:lnTo>
                      <a:pt x="658" y="329"/>
                    </a:lnTo>
                    <a:lnTo>
                      <a:pt x="658" y="329"/>
                    </a:lnTo>
                    <a:lnTo>
                      <a:pt x="657" y="346"/>
                    </a:lnTo>
                    <a:lnTo>
                      <a:pt x="656" y="363"/>
                    </a:lnTo>
                    <a:lnTo>
                      <a:pt x="654" y="379"/>
                    </a:lnTo>
                    <a:lnTo>
                      <a:pt x="652" y="396"/>
                    </a:lnTo>
                    <a:lnTo>
                      <a:pt x="648" y="411"/>
                    </a:lnTo>
                    <a:lnTo>
                      <a:pt x="644" y="427"/>
                    </a:lnTo>
                    <a:lnTo>
                      <a:pt x="632" y="457"/>
                    </a:lnTo>
                    <a:lnTo>
                      <a:pt x="618" y="486"/>
                    </a:lnTo>
                    <a:lnTo>
                      <a:pt x="602" y="513"/>
                    </a:lnTo>
                    <a:lnTo>
                      <a:pt x="583" y="539"/>
                    </a:lnTo>
                    <a:lnTo>
                      <a:pt x="562" y="562"/>
                    </a:lnTo>
                    <a:lnTo>
                      <a:pt x="538" y="583"/>
                    </a:lnTo>
                    <a:lnTo>
                      <a:pt x="513" y="602"/>
                    </a:lnTo>
                    <a:lnTo>
                      <a:pt x="485" y="618"/>
                    </a:lnTo>
                    <a:lnTo>
                      <a:pt x="457" y="633"/>
                    </a:lnTo>
                    <a:lnTo>
                      <a:pt x="426" y="644"/>
                    </a:lnTo>
                    <a:lnTo>
                      <a:pt x="411" y="648"/>
                    </a:lnTo>
                    <a:lnTo>
                      <a:pt x="395" y="652"/>
                    </a:lnTo>
                    <a:lnTo>
                      <a:pt x="379" y="654"/>
                    </a:lnTo>
                    <a:lnTo>
                      <a:pt x="363" y="657"/>
                    </a:lnTo>
                    <a:lnTo>
                      <a:pt x="345" y="658"/>
                    </a:lnTo>
                    <a:lnTo>
                      <a:pt x="329" y="658"/>
                    </a:lnTo>
                    <a:lnTo>
                      <a:pt x="329" y="658"/>
                    </a:lnTo>
                    <a:close/>
                    <a:moveTo>
                      <a:pt x="329" y="37"/>
                    </a:moveTo>
                    <a:lnTo>
                      <a:pt x="329" y="37"/>
                    </a:lnTo>
                    <a:lnTo>
                      <a:pt x="300" y="40"/>
                    </a:lnTo>
                    <a:lnTo>
                      <a:pt x="270" y="44"/>
                    </a:lnTo>
                    <a:lnTo>
                      <a:pt x="242" y="51"/>
                    </a:lnTo>
                    <a:lnTo>
                      <a:pt x="215" y="62"/>
                    </a:lnTo>
                    <a:lnTo>
                      <a:pt x="191" y="74"/>
                    </a:lnTo>
                    <a:lnTo>
                      <a:pt x="167" y="88"/>
                    </a:lnTo>
                    <a:lnTo>
                      <a:pt x="144" y="105"/>
                    </a:lnTo>
                    <a:lnTo>
                      <a:pt x="124" y="123"/>
                    </a:lnTo>
                    <a:lnTo>
                      <a:pt x="105" y="144"/>
                    </a:lnTo>
                    <a:lnTo>
                      <a:pt x="87" y="166"/>
                    </a:lnTo>
                    <a:lnTo>
                      <a:pt x="73" y="191"/>
                    </a:lnTo>
                    <a:lnTo>
                      <a:pt x="60" y="216"/>
                    </a:lnTo>
                    <a:lnTo>
                      <a:pt x="51" y="243"/>
                    </a:lnTo>
                    <a:lnTo>
                      <a:pt x="43" y="271"/>
                    </a:lnTo>
                    <a:lnTo>
                      <a:pt x="39" y="299"/>
                    </a:lnTo>
                    <a:lnTo>
                      <a:pt x="38" y="329"/>
                    </a:lnTo>
                    <a:lnTo>
                      <a:pt x="38" y="329"/>
                    </a:lnTo>
                    <a:lnTo>
                      <a:pt x="39" y="359"/>
                    </a:lnTo>
                    <a:lnTo>
                      <a:pt x="43" y="388"/>
                    </a:lnTo>
                    <a:lnTo>
                      <a:pt x="51" y="416"/>
                    </a:lnTo>
                    <a:lnTo>
                      <a:pt x="60" y="443"/>
                    </a:lnTo>
                    <a:lnTo>
                      <a:pt x="73" y="467"/>
                    </a:lnTo>
                    <a:lnTo>
                      <a:pt x="87" y="492"/>
                    </a:lnTo>
                    <a:lnTo>
                      <a:pt x="105" y="514"/>
                    </a:lnTo>
                    <a:lnTo>
                      <a:pt x="124" y="535"/>
                    </a:lnTo>
                    <a:lnTo>
                      <a:pt x="144" y="553"/>
                    </a:lnTo>
                    <a:lnTo>
                      <a:pt x="167" y="571"/>
                    </a:lnTo>
                    <a:lnTo>
                      <a:pt x="191" y="586"/>
                    </a:lnTo>
                    <a:lnTo>
                      <a:pt x="215" y="598"/>
                    </a:lnTo>
                    <a:lnTo>
                      <a:pt x="242" y="607"/>
                    </a:lnTo>
                    <a:lnTo>
                      <a:pt x="270" y="615"/>
                    </a:lnTo>
                    <a:lnTo>
                      <a:pt x="300" y="619"/>
                    </a:lnTo>
                    <a:lnTo>
                      <a:pt x="329" y="621"/>
                    </a:lnTo>
                    <a:lnTo>
                      <a:pt x="329" y="621"/>
                    </a:lnTo>
                    <a:lnTo>
                      <a:pt x="359" y="619"/>
                    </a:lnTo>
                    <a:lnTo>
                      <a:pt x="387" y="615"/>
                    </a:lnTo>
                    <a:lnTo>
                      <a:pt x="415" y="607"/>
                    </a:lnTo>
                    <a:lnTo>
                      <a:pt x="442" y="598"/>
                    </a:lnTo>
                    <a:lnTo>
                      <a:pt x="468" y="586"/>
                    </a:lnTo>
                    <a:lnTo>
                      <a:pt x="492" y="571"/>
                    </a:lnTo>
                    <a:lnTo>
                      <a:pt x="515" y="553"/>
                    </a:lnTo>
                    <a:lnTo>
                      <a:pt x="535" y="535"/>
                    </a:lnTo>
                    <a:lnTo>
                      <a:pt x="554" y="514"/>
                    </a:lnTo>
                    <a:lnTo>
                      <a:pt x="570" y="492"/>
                    </a:lnTo>
                    <a:lnTo>
                      <a:pt x="585" y="467"/>
                    </a:lnTo>
                    <a:lnTo>
                      <a:pt x="597" y="443"/>
                    </a:lnTo>
                    <a:lnTo>
                      <a:pt x="607" y="416"/>
                    </a:lnTo>
                    <a:lnTo>
                      <a:pt x="614" y="388"/>
                    </a:lnTo>
                    <a:lnTo>
                      <a:pt x="618" y="359"/>
                    </a:lnTo>
                    <a:lnTo>
                      <a:pt x="621" y="329"/>
                    </a:lnTo>
                    <a:lnTo>
                      <a:pt x="621" y="329"/>
                    </a:lnTo>
                    <a:lnTo>
                      <a:pt x="618" y="299"/>
                    </a:lnTo>
                    <a:lnTo>
                      <a:pt x="614" y="271"/>
                    </a:lnTo>
                    <a:lnTo>
                      <a:pt x="607" y="243"/>
                    </a:lnTo>
                    <a:lnTo>
                      <a:pt x="597" y="216"/>
                    </a:lnTo>
                    <a:lnTo>
                      <a:pt x="585" y="191"/>
                    </a:lnTo>
                    <a:lnTo>
                      <a:pt x="570" y="166"/>
                    </a:lnTo>
                    <a:lnTo>
                      <a:pt x="554" y="144"/>
                    </a:lnTo>
                    <a:lnTo>
                      <a:pt x="535" y="123"/>
                    </a:lnTo>
                    <a:lnTo>
                      <a:pt x="515" y="105"/>
                    </a:lnTo>
                    <a:lnTo>
                      <a:pt x="492" y="88"/>
                    </a:lnTo>
                    <a:lnTo>
                      <a:pt x="468" y="74"/>
                    </a:lnTo>
                    <a:lnTo>
                      <a:pt x="442" y="62"/>
                    </a:lnTo>
                    <a:lnTo>
                      <a:pt x="415" y="51"/>
                    </a:lnTo>
                    <a:lnTo>
                      <a:pt x="387" y="44"/>
                    </a:lnTo>
                    <a:lnTo>
                      <a:pt x="359"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Open Sans"/>
                  <a:ea typeface="+mn-ea"/>
                  <a:cs typeface="+mn-cs"/>
                </a:endParaRPr>
              </a:p>
            </p:txBody>
          </p:sp>
          <p:pic>
            <p:nvPicPr>
              <p:cNvPr id="28" name="Graphic 27" descr="Group success with solid fill">
                <a:extLst>
                  <a:ext uri="{FF2B5EF4-FFF2-40B4-BE49-F238E27FC236}">
                    <a16:creationId xmlns:a16="http://schemas.microsoft.com/office/drawing/2014/main" id="{C5775846-E308-9047-A9FC-313AF5B7EDA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607280" y="2476518"/>
                <a:ext cx="548640" cy="548640"/>
              </a:xfrm>
              <a:prstGeom prst="rect">
                <a:avLst/>
              </a:prstGeom>
            </p:spPr>
          </p:pic>
        </p:grpSp>
        <p:sp>
          <p:nvSpPr>
            <p:cNvPr id="36" name="TextBox 35">
              <a:extLst>
                <a:ext uri="{FF2B5EF4-FFF2-40B4-BE49-F238E27FC236}">
                  <a16:creationId xmlns:a16="http://schemas.microsoft.com/office/drawing/2014/main" id="{FCD0209D-42EC-B4F8-4625-3A691F81B6AB}"/>
                </a:ext>
              </a:extLst>
            </p:cNvPr>
            <p:cNvSpPr txBox="1"/>
            <p:nvPr/>
          </p:nvSpPr>
          <p:spPr>
            <a:xfrm>
              <a:off x="8646590" y="5811745"/>
              <a:ext cx="2834640" cy="338554"/>
            </a:xfrm>
            <a:prstGeom prst="rect">
              <a:avLst/>
            </a:prstGeom>
            <a:noFill/>
          </p:spPr>
          <p:txBody>
            <a:bodyPr wrap="square">
              <a:spAutoFit/>
            </a:bodyPr>
            <a:lstStyle/>
            <a:p>
              <a:pPr>
                <a:spcAft>
                  <a:spcPts val="1200"/>
                </a:spcAft>
              </a:pPr>
              <a:r>
                <a:rPr lang="en-US" sz="1600" b="1"/>
                <a:t>Events</a:t>
              </a:r>
            </a:p>
          </p:txBody>
        </p:sp>
      </p:grpSp>
      <p:cxnSp>
        <p:nvCxnSpPr>
          <p:cNvPr id="42" name="Straight Connector 41">
            <a:extLst>
              <a:ext uri="{FF2B5EF4-FFF2-40B4-BE49-F238E27FC236}">
                <a16:creationId xmlns:a16="http://schemas.microsoft.com/office/drawing/2014/main" id="{DB584A08-547A-00F3-C541-BF2244B16053}"/>
              </a:ext>
            </a:extLst>
          </p:cNvPr>
          <p:cNvCxnSpPr>
            <a:cxnSpLocks/>
          </p:cNvCxnSpPr>
          <p:nvPr/>
        </p:nvCxnSpPr>
        <p:spPr>
          <a:xfrm>
            <a:off x="895354" y="2758053"/>
            <a:ext cx="4555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FE8AA7B2-622D-087E-D781-6A27949B0058}"/>
              </a:ext>
            </a:extLst>
          </p:cNvPr>
          <p:cNvSpPr/>
          <p:nvPr/>
        </p:nvSpPr>
        <p:spPr>
          <a:xfrm>
            <a:off x="838202" y="2417900"/>
            <a:ext cx="1106393" cy="338554"/>
          </a:xfrm>
          <a:prstGeom prst="rect">
            <a:avLst/>
          </a:prstGeom>
        </p:spPr>
        <p:txBody>
          <a:bodyPr wrap="none">
            <a:spAutoFit/>
          </a:bodyPr>
          <a:lstStyle/>
          <a:p>
            <a:r>
              <a:rPr lang="en-GB" sz="1600" b="1" spc="300">
                <a:latin typeface="+mj-lt"/>
                <a:ea typeface="Open Sans" charset="0"/>
                <a:cs typeface="Open Sans" charset="0"/>
              </a:rPr>
              <a:t>GOALS</a:t>
            </a:r>
          </a:p>
        </p:txBody>
      </p:sp>
      <p:cxnSp>
        <p:nvCxnSpPr>
          <p:cNvPr id="44" name="Straight Connector 43">
            <a:extLst>
              <a:ext uri="{FF2B5EF4-FFF2-40B4-BE49-F238E27FC236}">
                <a16:creationId xmlns:a16="http://schemas.microsoft.com/office/drawing/2014/main" id="{0D7C7C81-24F9-6F8B-CDFB-404E69726CA9}"/>
              </a:ext>
            </a:extLst>
          </p:cNvPr>
          <p:cNvCxnSpPr>
            <a:cxnSpLocks/>
          </p:cNvCxnSpPr>
          <p:nvPr/>
        </p:nvCxnSpPr>
        <p:spPr>
          <a:xfrm>
            <a:off x="7379728" y="2791723"/>
            <a:ext cx="4555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9D43A3BA-53FE-C8E9-4CA1-0B936C9F77C9}"/>
              </a:ext>
            </a:extLst>
          </p:cNvPr>
          <p:cNvSpPr/>
          <p:nvPr/>
        </p:nvSpPr>
        <p:spPr>
          <a:xfrm>
            <a:off x="7322576" y="2451570"/>
            <a:ext cx="3997376" cy="338554"/>
          </a:xfrm>
          <a:prstGeom prst="rect">
            <a:avLst/>
          </a:prstGeom>
        </p:spPr>
        <p:txBody>
          <a:bodyPr wrap="none">
            <a:spAutoFit/>
          </a:bodyPr>
          <a:lstStyle/>
          <a:p>
            <a:r>
              <a:rPr lang="en-GB" sz="1600" b="1" spc="300">
                <a:latin typeface="+mj-lt"/>
                <a:ea typeface="Open Sans" charset="0"/>
                <a:cs typeface="Open Sans" charset="0"/>
              </a:rPr>
              <a:t>COMMUNICATION CHANNELS</a:t>
            </a:r>
          </a:p>
        </p:txBody>
      </p:sp>
      <p:sp>
        <p:nvSpPr>
          <p:cNvPr id="46" name="object 12">
            <a:extLst>
              <a:ext uri="{FF2B5EF4-FFF2-40B4-BE49-F238E27FC236}">
                <a16:creationId xmlns:a16="http://schemas.microsoft.com/office/drawing/2014/main" id="{17EBEEF6-EF72-06CC-8085-D25BB71C15F7}"/>
              </a:ext>
            </a:extLst>
          </p:cNvPr>
          <p:cNvSpPr/>
          <p:nvPr/>
        </p:nvSpPr>
        <p:spPr>
          <a:xfrm>
            <a:off x="6328136" y="2956027"/>
            <a:ext cx="651694" cy="3110190"/>
          </a:xfrm>
          <a:custGeom>
            <a:avLst/>
            <a:gdLst/>
            <a:ahLst/>
            <a:cxnLst/>
            <a:rect l="l" t="t" r="r" b="b"/>
            <a:pathLst>
              <a:path w="749935" h="3836035">
                <a:moveTo>
                  <a:pt x="240233" y="0"/>
                </a:moveTo>
                <a:lnTo>
                  <a:pt x="0" y="0"/>
                </a:lnTo>
                <a:lnTo>
                  <a:pt x="509574" y="1917954"/>
                </a:lnTo>
                <a:lnTo>
                  <a:pt x="0" y="3835908"/>
                </a:lnTo>
                <a:lnTo>
                  <a:pt x="240233" y="3835908"/>
                </a:lnTo>
                <a:lnTo>
                  <a:pt x="749808" y="1917954"/>
                </a:lnTo>
                <a:lnTo>
                  <a:pt x="240233" y="0"/>
                </a:lnTo>
                <a:close/>
              </a:path>
            </a:pathLst>
          </a:custGeom>
          <a:solidFill>
            <a:schemeClr val="bg1">
              <a:lumMod val="95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lumMod val="50000"/>
                </a:prstClr>
              </a:solidFill>
              <a:effectLst/>
              <a:uLnTx/>
              <a:uFillTx/>
              <a:latin typeface="Open Sans"/>
              <a:ea typeface="+mn-ea"/>
              <a:cs typeface="+mn-cs"/>
            </a:endParaRPr>
          </a:p>
        </p:txBody>
      </p:sp>
    </p:spTree>
    <p:extLst>
      <p:ext uri="{BB962C8B-B14F-4D97-AF65-F5344CB8AC3E}">
        <p14:creationId xmlns:p14="http://schemas.microsoft.com/office/powerpoint/2010/main" val="1117781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913B0-D092-9E7B-0C1E-F13EE3E9809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C6CBEA-9BE8-E4C2-7D08-609B65FE7D58}"/>
              </a:ext>
            </a:extLst>
          </p:cNvPr>
          <p:cNvSpPr>
            <a:spLocks noGrp="1"/>
          </p:cNvSpPr>
          <p:nvPr>
            <p:ph type="title"/>
          </p:nvPr>
        </p:nvSpPr>
        <p:spPr/>
        <p:txBody>
          <a:bodyPr/>
          <a:lstStyle/>
          <a:p>
            <a:r>
              <a:rPr lang="en-US"/>
              <a:t>Sample Messaging</a:t>
            </a:r>
          </a:p>
        </p:txBody>
      </p:sp>
      <p:sp>
        <p:nvSpPr>
          <p:cNvPr id="2" name="Slide Number Placeholder 1">
            <a:extLst>
              <a:ext uri="{FF2B5EF4-FFF2-40B4-BE49-F238E27FC236}">
                <a16:creationId xmlns:a16="http://schemas.microsoft.com/office/drawing/2014/main" id="{058B8A8D-66DC-6A3E-2255-85D0A27C3A6B}"/>
              </a:ext>
            </a:extLst>
          </p:cNvPr>
          <p:cNvSpPr>
            <a:spLocks noGrp="1"/>
          </p:cNvSpPr>
          <p:nvPr>
            <p:ph type="sldNum" sz="quarter" idx="12"/>
          </p:nvPr>
        </p:nvSpPr>
        <p:spPr/>
        <p:txBody>
          <a:bodyPr/>
          <a:lstStyle/>
          <a:p>
            <a:fld id="{16985025-2193-4D20-8010-DE0BC70DF1E5}" type="slidenum">
              <a:rPr lang="en-US" smtClean="0"/>
              <a:t>3</a:t>
            </a:fld>
            <a:endParaRPr lang="en-US"/>
          </a:p>
        </p:txBody>
      </p:sp>
      <p:grpSp>
        <p:nvGrpSpPr>
          <p:cNvPr id="23" name="Group 22">
            <a:extLst>
              <a:ext uri="{FF2B5EF4-FFF2-40B4-BE49-F238E27FC236}">
                <a16:creationId xmlns:a16="http://schemas.microsoft.com/office/drawing/2014/main" id="{44CC0363-34CC-C58A-96F6-2D4A4B65A9A4}"/>
              </a:ext>
            </a:extLst>
          </p:cNvPr>
          <p:cNvGrpSpPr/>
          <p:nvPr/>
        </p:nvGrpSpPr>
        <p:grpSpPr>
          <a:xfrm>
            <a:off x="7948562" y="1992339"/>
            <a:ext cx="3270039" cy="1318081"/>
            <a:chOff x="7810661" y="2223064"/>
            <a:chExt cx="3270039" cy="1318081"/>
          </a:xfrm>
        </p:grpSpPr>
        <p:sp>
          <p:nvSpPr>
            <p:cNvPr id="8" name="TextBox 7">
              <a:extLst>
                <a:ext uri="{FF2B5EF4-FFF2-40B4-BE49-F238E27FC236}">
                  <a16:creationId xmlns:a16="http://schemas.microsoft.com/office/drawing/2014/main" id="{B9B86A56-C831-D169-EDDD-8FD34BFA69E7}"/>
                </a:ext>
              </a:extLst>
            </p:cNvPr>
            <p:cNvSpPr txBox="1"/>
            <p:nvPr/>
          </p:nvSpPr>
          <p:spPr>
            <a:xfrm>
              <a:off x="7810661" y="2771704"/>
              <a:ext cx="3270039" cy="769441"/>
            </a:xfrm>
            <a:prstGeom prst="rect">
              <a:avLst/>
            </a:prstGeom>
            <a:noFill/>
          </p:spPr>
          <p:txBody>
            <a:bodyPr wrap="square">
              <a:spAutoFit/>
            </a:bodyPr>
            <a:lstStyle/>
            <a:p>
              <a:pPr algn="ctr"/>
              <a:r>
                <a:rPr lang="en-US" sz="1600" b="1">
                  <a:solidFill>
                    <a:schemeClr val="accent2"/>
                  </a:solidFill>
                </a:rPr>
                <a:t>Elevate HCPLAN’s Leadership</a:t>
              </a:r>
              <a:br>
                <a:rPr lang="en-US" sz="1600"/>
              </a:br>
              <a:r>
                <a:rPr lang="en-US" sz="1400" i="1"/>
                <a:t>Elevate the HCPLAN’s position as a leader in health care transformation </a:t>
              </a:r>
              <a:endParaRPr lang="en-US" sz="1600" i="1">
                <a:cs typeface="Arial"/>
              </a:endParaRPr>
            </a:p>
          </p:txBody>
        </p:sp>
        <p:pic>
          <p:nvPicPr>
            <p:cNvPr id="10" name="Graphic 9" descr="Badge 3 with solid fill">
              <a:extLst>
                <a:ext uri="{FF2B5EF4-FFF2-40B4-BE49-F238E27FC236}">
                  <a16:creationId xmlns:a16="http://schemas.microsoft.com/office/drawing/2014/main" id="{27B66442-D117-541A-2F35-14C93B2A94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36951" y="2223064"/>
              <a:ext cx="548640" cy="548640"/>
            </a:xfrm>
            <a:prstGeom prst="rect">
              <a:avLst/>
            </a:prstGeom>
          </p:spPr>
        </p:pic>
      </p:grpSp>
      <p:grpSp>
        <p:nvGrpSpPr>
          <p:cNvPr id="25" name="Group 24">
            <a:extLst>
              <a:ext uri="{FF2B5EF4-FFF2-40B4-BE49-F238E27FC236}">
                <a16:creationId xmlns:a16="http://schemas.microsoft.com/office/drawing/2014/main" id="{5BDFBCC0-5BDB-9116-D19F-5E78E806A283}"/>
              </a:ext>
            </a:extLst>
          </p:cNvPr>
          <p:cNvGrpSpPr/>
          <p:nvPr/>
        </p:nvGrpSpPr>
        <p:grpSpPr>
          <a:xfrm>
            <a:off x="810593" y="2067195"/>
            <a:ext cx="3201218" cy="1493490"/>
            <a:chOff x="672692" y="2297920"/>
            <a:chExt cx="3201218" cy="1493490"/>
          </a:xfrm>
        </p:grpSpPr>
        <p:sp>
          <p:nvSpPr>
            <p:cNvPr id="14" name="TextBox 13">
              <a:extLst>
                <a:ext uri="{FF2B5EF4-FFF2-40B4-BE49-F238E27FC236}">
                  <a16:creationId xmlns:a16="http://schemas.microsoft.com/office/drawing/2014/main" id="{7709BAE3-A6D3-E477-6488-7598222B967C}"/>
                </a:ext>
              </a:extLst>
            </p:cNvPr>
            <p:cNvSpPr txBox="1"/>
            <p:nvPr/>
          </p:nvSpPr>
          <p:spPr>
            <a:xfrm>
              <a:off x="672692" y="2806525"/>
              <a:ext cx="3201218" cy="984885"/>
            </a:xfrm>
            <a:prstGeom prst="rect">
              <a:avLst/>
            </a:prstGeom>
            <a:noFill/>
          </p:spPr>
          <p:txBody>
            <a:bodyPr wrap="square">
              <a:spAutoFit/>
            </a:bodyPr>
            <a:lstStyle/>
            <a:p>
              <a:pPr algn="ctr"/>
              <a:r>
                <a:rPr lang="en-US" sz="1600" b="1">
                  <a:solidFill>
                    <a:schemeClr val="accent3"/>
                  </a:solidFill>
                </a:rPr>
                <a:t>Celebrate</a:t>
              </a:r>
              <a:r>
                <a:rPr lang="en-US" sz="1600" b="1"/>
                <a:t> </a:t>
              </a:r>
              <a:br>
                <a:rPr lang="en-US" sz="1600"/>
              </a:br>
              <a:r>
                <a:rPr lang="en-US" sz="1400" i="1" err="1"/>
                <a:t>Celebrate</a:t>
              </a:r>
              <a:r>
                <a:rPr lang="en-US" sz="1400" i="1"/>
                <a:t> the milestone of HCPLAN’s decade of progress advancing accountable care </a:t>
              </a:r>
              <a:endParaRPr lang="en-US" sz="1600" i="1"/>
            </a:p>
          </p:txBody>
        </p:sp>
        <p:pic>
          <p:nvPicPr>
            <p:cNvPr id="15" name="Graphic 14" descr="Badge 1 with solid fill">
              <a:extLst>
                <a:ext uri="{FF2B5EF4-FFF2-40B4-BE49-F238E27FC236}">
                  <a16:creationId xmlns:a16="http://schemas.microsoft.com/office/drawing/2014/main" id="{9E2EC817-B3B4-5A4E-B822-5474F53F38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98981" y="2297920"/>
              <a:ext cx="548640" cy="548640"/>
            </a:xfrm>
            <a:prstGeom prst="rect">
              <a:avLst/>
            </a:prstGeom>
          </p:spPr>
        </p:pic>
      </p:grpSp>
      <p:grpSp>
        <p:nvGrpSpPr>
          <p:cNvPr id="24" name="Group 23">
            <a:extLst>
              <a:ext uri="{FF2B5EF4-FFF2-40B4-BE49-F238E27FC236}">
                <a16:creationId xmlns:a16="http://schemas.microsoft.com/office/drawing/2014/main" id="{9738D9F8-41FF-7FAA-7CE3-6606B02E1711}"/>
              </a:ext>
            </a:extLst>
          </p:cNvPr>
          <p:cNvGrpSpPr/>
          <p:nvPr/>
        </p:nvGrpSpPr>
        <p:grpSpPr>
          <a:xfrm>
            <a:off x="4284514" y="2027160"/>
            <a:ext cx="3391345" cy="1498704"/>
            <a:chOff x="4998884" y="2257885"/>
            <a:chExt cx="3391345" cy="1498704"/>
          </a:xfrm>
        </p:grpSpPr>
        <p:pic>
          <p:nvPicPr>
            <p:cNvPr id="17" name="Graphic 16" descr="Badge with solid fill">
              <a:extLst>
                <a:ext uri="{FF2B5EF4-FFF2-40B4-BE49-F238E27FC236}">
                  <a16:creationId xmlns:a16="http://schemas.microsoft.com/office/drawing/2014/main" id="{B5B82EC7-5B7D-D8F4-8870-D1777E35B0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25174" y="2257885"/>
              <a:ext cx="548640" cy="548640"/>
            </a:xfrm>
            <a:prstGeom prst="rect">
              <a:avLst/>
            </a:prstGeom>
          </p:spPr>
        </p:pic>
        <p:sp>
          <p:nvSpPr>
            <p:cNvPr id="18" name="TextBox 17">
              <a:extLst>
                <a:ext uri="{FF2B5EF4-FFF2-40B4-BE49-F238E27FC236}">
                  <a16:creationId xmlns:a16="http://schemas.microsoft.com/office/drawing/2014/main" id="{95189229-3F3F-1A21-FCF6-D46E38DDC728}"/>
                </a:ext>
              </a:extLst>
            </p:cNvPr>
            <p:cNvSpPr txBox="1"/>
            <p:nvPr/>
          </p:nvSpPr>
          <p:spPr>
            <a:xfrm>
              <a:off x="4998884" y="2771704"/>
              <a:ext cx="3391345" cy="984885"/>
            </a:xfrm>
            <a:prstGeom prst="rect">
              <a:avLst/>
            </a:prstGeom>
            <a:noFill/>
          </p:spPr>
          <p:txBody>
            <a:bodyPr wrap="square">
              <a:spAutoFit/>
            </a:bodyPr>
            <a:lstStyle/>
            <a:p>
              <a:pPr algn="ctr"/>
              <a:r>
                <a:rPr lang="en-US" sz="1600" b="1">
                  <a:solidFill>
                    <a:schemeClr val="accent1"/>
                  </a:solidFill>
                </a:rPr>
                <a:t>Deepen Engagement </a:t>
              </a:r>
              <a:br>
                <a:rPr lang="en-US" sz="1600" b="1">
                  <a:solidFill>
                    <a:schemeClr val="accent1"/>
                  </a:solidFill>
                </a:rPr>
              </a:br>
              <a:r>
                <a:rPr lang="en-US" sz="1400" i="1"/>
                <a:t>Deepen key audience engagement in HCPLAN and understanding of payment reform among general audiences</a:t>
              </a:r>
              <a:endParaRPr lang="en-US" sz="1600" i="1"/>
            </a:p>
          </p:txBody>
        </p:sp>
      </p:grpSp>
      <p:sp>
        <p:nvSpPr>
          <p:cNvPr id="20" name="Rectangle 19">
            <a:extLst>
              <a:ext uri="{FF2B5EF4-FFF2-40B4-BE49-F238E27FC236}">
                <a16:creationId xmlns:a16="http://schemas.microsoft.com/office/drawing/2014/main" id="{CD17FFA7-1A8B-029C-8296-CB47CC9B9330}"/>
              </a:ext>
            </a:extLst>
          </p:cNvPr>
          <p:cNvSpPr/>
          <p:nvPr/>
        </p:nvSpPr>
        <p:spPr>
          <a:xfrm>
            <a:off x="686054" y="1414407"/>
            <a:ext cx="9067546" cy="584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a:solidFill>
                  <a:sysClr val="windowText" lastClr="000000"/>
                </a:solidFill>
              </a:rPr>
              <a:t>Below is sample messaging that aligns with the identified communications goals.</a:t>
            </a:r>
          </a:p>
        </p:txBody>
      </p:sp>
      <p:cxnSp>
        <p:nvCxnSpPr>
          <p:cNvPr id="22" name="Straight Connector 21">
            <a:extLst>
              <a:ext uri="{FF2B5EF4-FFF2-40B4-BE49-F238E27FC236}">
                <a16:creationId xmlns:a16="http://schemas.microsoft.com/office/drawing/2014/main" id="{F29DA6D3-9873-58C7-0158-923A20EF1F04}"/>
              </a:ext>
            </a:extLst>
          </p:cNvPr>
          <p:cNvCxnSpPr>
            <a:cxnSpLocks/>
          </p:cNvCxnSpPr>
          <p:nvPr/>
        </p:nvCxnSpPr>
        <p:spPr>
          <a:xfrm>
            <a:off x="7770926" y="2723535"/>
            <a:ext cx="0" cy="3301181"/>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A22ED2C-1C84-9F02-2927-4BCCF7DAA9FF}"/>
              </a:ext>
            </a:extLst>
          </p:cNvPr>
          <p:cNvCxnSpPr>
            <a:cxnSpLocks/>
          </p:cNvCxnSpPr>
          <p:nvPr/>
        </p:nvCxnSpPr>
        <p:spPr>
          <a:xfrm>
            <a:off x="4177235" y="2723535"/>
            <a:ext cx="0" cy="3301181"/>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29BA6778-1A62-3434-35A8-7727D3C60757}"/>
              </a:ext>
            </a:extLst>
          </p:cNvPr>
          <p:cNvSpPr txBox="1"/>
          <p:nvPr/>
        </p:nvSpPr>
        <p:spPr>
          <a:xfrm>
            <a:off x="592708" y="3811063"/>
            <a:ext cx="3406892" cy="2031325"/>
          </a:xfrm>
          <a:prstGeom prst="rect">
            <a:avLst/>
          </a:prstGeom>
          <a:noFill/>
        </p:spPr>
        <p:txBody>
          <a:bodyPr wrap="square">
            <a:spAutoFit/>
          </a:bodyPr>
          <a:lstStyle/>
          <a:p>
            <a:pPr marL="285756" indent="-285750">
              <a:buFont typeface="Arial" panose="020B0604020202020204" pitchFamily="34" charset="0"/>
              <a:buChar char="•"/>
            </a:pPr>
            <a:r>
              <a:rPr lang="en-US" sz="1400" kern="100">
                <a:ea typeface="Aptos" panose="020B0004020202020204" pitchFamily="34" charset="0"/>
                <a:cs typeface="Times New Roman" panose="02020603050405020304" pitchFamily="18" charset="0"/>
              </a:rPr>
              <a:t>Celebrate 10 years of HCPLAN leading transformation through value-based care! </a:t>
            </a:r>
          </a:p>
          <a:p>
            <a:pPr marL="285756" indent="-285750">
              <a:buFont typeface="Arial" panose="020B0604020202020204" pitchFamily="34" charset="0"/>
              <a:buChar char="•"/>
            </a:pPr>
            <a:r>
              <a:rPr lang="en-US" sz="1400">
                <a:solidFill>
                  <a:srgbClr val="FF0000"/>
                </a:solidFill>
              </a:rPr>
              <a:t>HCPLAN has helped value-based care evolve from a new concept to an established business imperative.</a:t>
            </a:r>
            <a:endParaRPr lang="en-US" sz="1400" kern="100">
              <a:solidFill>
                <a:srgbClr val="FF0000"/>
              </a:solidFill>
              <a:ea typeface="Aptos" panose="020B0004020202020204" pitchFamily="34" charset="0"/>
              <a:cs typeface="Times New Roman" panose="02020603050405020304" pitchFamily="18" charset="0"/>
            </a:endParaRPr>
          </a:p>
          <a:p>
            <a:pPr marL="285756" indent="-285750">
              <a:buFont typeface="Arial" panose="020B0604020202020204" pitchFamily="34" charset="0"/>
              <a:buChar char="•"/>
            </a:pPr>
            <a:r>
              <a:rPr lang="en-US" sz="1400" kern="100">
                <a:solidFill>
                  <a:srgbClr val="FF0000"/>
                </a:solidFill>
                <a:ea typeface="Aptos" panose="020B0004020202020204" pitchFamily="34" charset="0"/>
                <a:cs typeface="Times New Roman" panose="02020603050405020304" pitchFamily="18" charset="0"/>
              </a:rPr>
              <a:t>The HCPLAN has built momentum for another decade of progress further expanding accountable care</a:t>
            </a:r>
            <a:endParaRPr lang="en-US" sz="1400" kern="100">
              <a:ea typeface="Aptos" panose="020B000402020202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8E1FA58C-886F-552C-D964-660A1B97F10A}"/>
              </a:ext>
            </a:extLst>
          </p:cNvPr>
          <p:cNvSpPr txBox="1"/>
          <p:nvPr/>
        </p:nvSpPr>
        <p:spPr>
          <a:xfrm>
            <a:off x="7948562" y="3707316"/>
            <a:ext cx="3650730" cy="2246769"/>
          </a:xfrm>
          <a:prstGeom prst="rect">
            <a:avLst/>
          </a:prstGeom>
          <a:noFill/>
        </p:spPr>
        <p:txBody>
          <a:bodyPr wrap="square">
            <a:spAutoFit/>
          </a:bodyPr>
          <a:lstStyle/>
          <a:p>
            <a:pPr marL="285756" indent="-285750">
              <a:buFont typeface="Arial" panose="020B0604020202020204" pitchFamily="34" charset="0"/>
              <a:buChar char="•"/>
            </a:pPr>
            <a:r>
              <a:rPr lang="en-US" sz="1400" kern="100">
                <a:ea typeface="Aptos" panose="020B0004020202020204" pitchFamily="34" charset="0"/>
                <a:cs typeface="Times New Roman" panose="02020603050405020304" pitchFamily="18" charset="0"/>
              </a:rPr>
              <a:t>The HCPLAN brings people together to building the foundations for alignment between core partners in payment reform.</a:t>
            </a:r>
          </a:p>
          <a:p>
            <a:pPr marL="285756" indent="-285750">
              <a:buFont typeface="Arial" panose="020B0604020202020204" pitchFamily="34" charset="0"/>
              <a:buChar char="•"/>
            </a:pPr>
            <a:r>
              <a:rPr lang="en-US" sz="1400" kern="100">
                <a:solidFill>
                  <a:srgbClr val="FF0000"/>
                </a:solidFill>
                <a:ea typeface="Aptos" panose="020B0004020202020204" pitchFamily="34" charset="0"/>
                <a:cs typeface="Times New Roman" panose="02020603050405020304" pitchFamily="18" charset="0"/>
              </a:rPr>
              <a:t>As a convener, thought leader, and communicator, the HCPLAN has played a pivotal role in building the foundations for successful collaboration among core partners in payment reform.</a:t>
            </a:r>
          </a:p>
          <a:p>
            <a:pPr marL="6"/>
            <a:endParaRPr lang="en-US" sz="1400" kern="100">
              <a:ea typeface="Aptos" panose="020B000402020202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11561425-5D77-E431-45EE-DC65FCE2DE28}"/>
              </a:ext>
            </a:extLst>
          </p:cNvPr>
          <p:cNvSpPr txBox="1"/>
          <p:nvPr/>
        </p:nvSpPr>
        <p:spPr>
          <a:xfrm>
            <a:off x="4327421" y="3707316"/>
            <a:ext cx="3265868" cy="1384995"/>
          </a:xfrm>
          <a:prstGeom prst="rect">
            <a:avLst/>
          </a:prstGeom>
          <a:noFill/>
        </p:spPr>
        <p:txBody>
          <a:bodyPr wrap="square">
            <a:spAutoFit/>
          </a:bodyPr>
          <a:lstStyle/>
          <a:p>
            <a:pPr marL="285756" indent="-285750">
              <a:buFont typeface="Arial" panose="020B0604020202020204" pitchFamily="34" charset="0"/>
              <a:buChar char="•"/>
            </a:pPr>
            <a:r>
              <a:rPr lang="en-US" sz="1400" kern="100">
                <a:ea typeface="Aptos" panose="020B0004020202020204" pitchFamily="34" charset="0"/>
                <a:cs typeface="Times New Roman" panose="02020603050405020304" pitchFamily="18" charset="0"/>
              </a:rPr>
              <a:t>Join forces with the HCPLAN to participate in the next decade of health care transformation.</a:t>
            </a:r>
          </a:p>
          <a:p>
            <a:pPr marL="285756" indent="-285750">
              <a:buFont typeface="Arial" panose="020B0604020202020204" pitchFamily="34" charset="0"/>
              <a:buChar char="•"/>
            </a:pPr>
            <a:r>
              <a:rPr lang="en-US" sz="1400">
                <a:solidFill>
                  <a:srgbClr val="FF0000"/>
                </a:solidFill>
              </a:rPr>
              <a:t>A more patient-centered, efficient, and sustainable health care system is within reach; we must act now!</a:t>
            </a:r>
            <a:endParaRPr lang="en-US" sz="1400" kern="100">
              <a:solidFill>
                <a:srgbClr val="FF0000"/>
              </a:solidFill>
              <a:ea typeface="Aptos" panose="020B0004020202020204" pitchFamily="34" charset="0"/>
              <a:cs typeface="Times New Roman" panose="02020603050405020304" pitchFamily="18" charset="0"/>
            </a:endParaRPr>
          </a:p>
        </p:txBody>
      </p:sp>
      <p:cxnSp>
        <p:nvCxnSpPr>
          <p:cNvPr id="35" name="Straight Connector 34">
            <a:extLst>
              <a:ext uri="{FF2B5EF4-FFF2-40B4-BE49-F238E27FC236}">
                <a16:creationId xmlns:a16="http://schemas.microsoft.com/office/drawing/2014/main" id="{410A1925-8B14-D105-3A64-EE1F0CA55265}"/>
              </a:ext>
            </a:extLst>
          </p:cNvPr>
          <p:cNvCxnSpPr/>
          <p:nvPr/>
        </p:nvCxnSpPr>
        <p:spPr>
          <a:xfrm>
            <a:off x="838202" y="3637935"/>
            <a:ext cx="3161396" cy="0"/>
          </a:xfrm>
          <a:prstGeom prst="line">
            <a:avLst/>
          </a:prstGeom>
          <a:ln>
            <a:solidFill>
              <a:schemeClr val="accent3"/>
            </a:solidFill>
            <a:prstDash val="sysDot"/>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63EB9C2B-E77F-340E-7693-F1B973EF7447}"/>
              </a:ext>
            </a:extLst>
          </p:cNvPr>
          <p:cNvCxnSpPr/>
          <p:nvPr/>
        </p:nvCxnSpPr>
        <p:spPr>
          <a:xfrm>
            <a:off x="4431893" y="3637935"/>
            <a:ext cx="3161396" cy="0"/>
          </a:xfrm>
          <a:prstGeom prst="line">
            <a:avLst/>
          </a:prstGeom>
          <a:ln>
            <a:solidFill>
              <a:schemeClr val="accent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C8B94421-6531-2616-2E68-3DB690E41534}"/>
              </a:ext>
            </a:extLst>
          </p:cNvPr>
          <p:cNvCxnSpPr/>
          <p:nvPr/>
        </p:nvCxnSpPr>
        <p:spPr>
          <a:xfrm>
            <a:off x="8057205" y="3637935"/>
            <a:ext cx="3161396" cy="0"/>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0343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0332A-1619-158D-B5D4-58F0D055E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89F2A-60BD-2593-E0CB-3E75E1B9D338}"/>
              </a:ext>
            </a:extLst>
          </p:cNvPr>
          <p:cNvSpPr>
            <a:spLocks noGrp="1"/>
          </p:cNvSpPr>
          <p:nvPr>
            <p:ph type="title"/>
          </p:nvPr>
        </p:nvSpPr>
        <p:spPr>
          <a:xfrm>
            <a:off x="634367" y="133872"/>
            <a:ext cx="10515600" cy="1325563"/>
          </a:xfrm>
        </p:spPr>
        <p:txBody>
          <a:bodyPr vert="horz" lIns="91440" tIns="45720" rIns="91440" bIns="45720" rtlCol="0" anchor="ctr">
            <a:normAutofit/>
          </a:bodyPr>
          <a:lstStyle/>
          <a:p>
            <a:r>
              <a:rPr lang="en-US" kern="1200">
                <a:latin typeface="+mj-lt"/>
                <a:ea typeface="+mj-ea"/>
                <a:cs typeface="Arial" panose="020B0604020202020204" pitchFamily="34" charset="0"/>
              </a:rPr>
              <a:t>Recommended Package of Tactics</a:t>
            </a:r>
          </a:p>
        </p:txBody>
      </p:sp>
      <p:sp>
        <p:nvSpPr>
          <p:cNvPr id="3" name="Slide Number Placeholder 2">
            <a:extLst>
              <a:ext uri="{FF2B5EF4-FFF2-40B4-BE49-F238E27FC236}">
                <a16:creationId xmlns:a16="http://schemas.microsoft.com/office/drawing/2014/main" id="{98CAB995-F786-9676-232A-09300458E5F9}"/>
              </a:ext>
            </a:extLst>
          </p:cNvPr>
          <p:cNvSpPr>
            <a:spLocks noGrp="1"/>
          </p:cNvSpPr>
          <p:nvPr>
            <p:ph type="sldNum" sz="quarter" idx="12"/>
          </p:nvPr>
        </p:nvSpPr>
        <p:spPr>
          <a:xfrm>
            <a:off x="346841" y="6366079"/>
            <a:ext cx="2743200" cy="365125"/>
          </a:xfrm>
        </p:spPr>
        <p:txBody>
          <a:bodyPr vert="horz" lIns="91440" tIns="45720" rIns="91440" bIns="45720" rtlCol="0" anchor="ctr">
            <a:normAutofit/>
          </a:bodyPr>
          <a:lstStyle/>
          <a:p>
            <a:pPr>
              <a:spcAft>
                <a:spcPts val="600"/>
              </a:spcAft>
            </a:pPr>
            <a:fld id="{16985025-2193-4D20-8010-DE0BC70DF1E5}" type="slidenum">
              <a:rPr lang="en-US" smtClean="0"/>
              <a:pPr>
                <a:spcAft>
                  <a:spcPts val="600"/>
                </a:spcAft>
              </a:pPr>
              <a:t>4</a:t>
            </a:fld>
            <a:endParaRPr lang="en-US"/>
          </a:p>
        </p:txBody>
      </p:sp>
      <p:grpSp>
        <p:nvGrpSpPr>
          <p:cNvPr id="6" name="Group 5">
            <a:extLst>
              <a:ext uri="{FF2B5EF4-FFF2-40B4-BE49-F238E27FC236}">
                <a16:creationId xmlns:a16="http://schemas.microsoft.com/office/drawing/2014/main" id="{07378A18-8270-CA2F-EFCA-5E1F13C63868}"/>
              </a:ext>
            </a:extLst>
          </p:cNvPr>
          <p:cNvGrpSpPr/>
          <p:nvPr/>
        </p:nvGrpSpPr>
        <p:grpSpPr>
          <a:xfrm>
            <a:off x="9284552" y="3284487"/>
            <a:ext cx="5202538" cy="584775"/>
            <a:chOff x="849672" y="5023694"/>
            <a:chExt cx="5202538" cy="584775"/>
          </a:xfrm>
        </p:grpSpPr>
        <p:sp>
          <p:nvSpPr>
            <p:cNvPr id="7" name="TextBox 6">
              <a:extLst>
                <a:ext uri="{FF2B5EF4-FFF2-40B4-BE49-F238E27FC236}">
                  <a16:creationId xmlns:a16="http://schemas.microsoft.com/office/drawing/2014/main" id="{D18A28F2-A95D-82FD-7C67-3DE14ECB642C}"/>
                </a:ext>
              </a:extLst>
            </p:cNvPr>
            <p:cNvSpPr txBox="1"/>
            <p:nvPr/>
          </p:nvSpPr>
          <p:spPr>
            <a:xfrm>
              <a:off x="1395822" y="5023694"/>
              <a:ext cx="4656388" cy="584775"/>
            </a:xfrm>
            <a:prstGeom prst="rect">
              <a:avLst/>
            </a:prstGeom>
            <a:noFill/>
          </p:spPr>
          <p:txBody>
            <a:bodyPr wrap="square">
              <a:spAutoFit/>
            </a:bodyPr>
            <a:lstStyle/>
            <a:p>
              <a:r>
                <a:rPr lang="en-US" sz="1600" b="1">
                  <a:solidFill>
                    <a:schemeClr val="accent2"/>
                  </a:solidFill>
                </a:rPr>
                <a:t>Elevate HCPLAN’s</a:t>
              </a:r>
            </a:p>
            <a:p>
              <a:r>
                <a:rPr lang="en-US" sz="1600" b="1">
                  <a:solidFill>
                    <a:schemeClr val="accent2"/>
                  </a:solidFill>
                </a:rPr>
                <a:t>leadership</a:t>
              </a:r>
              <a:endParaRPr lang="en-US" sz="1600">
                <a:cs typeface="Arial"/>
              </a:endParaRPr>
            </a:p>
          </p:txBody>
        </p:sp>
        <p:pic>
          <p:nvPicPr>
            <p:cNvPr id="8" name="Graphic 7" descr="Badge 3 with solid fill">
              <a:extLst>
                <a:ext uri="{FF2B5EF4-FFF2-40B4-BE49-F238E27FC236}">
                  <a16:creationId xmlns:a16="http://schemas.microsoft.com/office/drawing/2014/main" id="{E600A3BF-C8CF-D5BA-D65F-BA9E7FB9F99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9672" y="5046180"/>
              <a:ext cx="548640" cy="548640"/>
            </a:xfrm>
            <a:prstGeom prst="rect">
              <a:avLst/>
            </a:prstGeom>
          </p:spPr>
        </p:pic>
      </p:grpSp>
      <p:grpSp>
        <p:nvGrpSpPr>
          <p:cNvPr id="9" name="Group 8">
            <a:extLst>
              <a:ext uri="{FF2B5EF4-FFF2-40B4-BE49-F238E27FC236}">
                <a16:creationId xmlns:a16="http://schemas.microsoft.com/office/drawing/2014/main" id="{0936D15B-432D-3E5B-D057-0EFF73544563}"/>
              </a:ext>
            </a:extLst>
          </p:cNvPr>
          <p:cNvGrpSpPr/>
          <p:nvPr/>
        </p:nvGrpSpPr>
        <p:grpSpPr>
          <a:xfrm>
            <a:off x="9284552" y="1574847"/>
            <a:ext cx="5382008" cy="548640"/>
            <a:chOff x="849672" y="2990247"/>
            <a:chExt cx="5382008" cy="548640"/>
          </a:xfrm>
        </p:grpSpPr>
        <p:sp>
          <p:nvSpPr>
            <p:cNvPr id="10" name="TextBox 9">
              <a:extLst>
                <a:ext uri="{FF2B5EF4-FFF2-40B4-BE49-F238E27FC236}">
                  <a16:creationId xmlns:a16="http://schemas.microsoft.com/office/drawing/2014/main" id="{93B7622C-CD4D-ED82-3E5B-575C0BFA1EAC}"/>
                </a:ext>
              </a:extLst>
            </p:cNvPr>
            <p:cNvSpPr txBox="1"/>
            <p:nvPr/>
          </p:nvSpPr>
          <p:spPr>
            <a:xfrm>
              <a:off x="1398311" y="3066093"/>
              <a:ext cx="4833369" cy="338554"/>
            </a:xfrm>
            <a:prstGeom prst="rect">
              <a:avLst/>
            </a:prstGeom>
            <a:noFill/>
          </p:spPr>
          <p:txBody>
            <a:bodyPr wrap="square">
              <a:spAutoFit/>
            </a:bodyPr>
            <a:lstStyle/>
            <a:p>
              <a:r>
                <a:rPr lang="en-US" sz="1600" b="1">
                  <a:solidFill>
                    <a:schemeClr val="accent3"/>
                  </a:solidFill>
                </a:rPr>
                <a:t>Celebrate</a:t>
              </a:r>
              <a:r>
                <a:rPr lang="en-US" sz="1600" b="1"/>
                <a:t> </a:t>
              </a:r>
              <a:endParaRPr lang="en-US" sz="1600"/>
            </a:p>
          </p:txBody>
        </p:sp>
        <p:pic>
          <p:nvPicPr>
            <p:cNvPr id="11" name="Graphic 10" descr="Badge 1 with solid fill">
              <a:extLst>
                <a:ext uri="{FF2B5EF4-FFF2-40B4-BE49-F238E27FC236}">
                  <a16:creationId xmlns:a16="http://schemas.microsoft.com/office/drawing/2014/main" id="{8CF9A7F7-5C67-C326-3377-1FCAFD7756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9672" y="2990247"/>
              <a:ext cx="548640" cy="548640"/>
            </a:xfrm>
            <a:prstGeom prst="rect">
              <a:avLst/>
            </a:prstGeom>
          </p:spPr>
        </p:pic>
      </p:grpSp>
      <p:grpSp>
        <p:nvGrpSpPr>
          <p:cNvPr id="12" name="Group 11">
            <a:extLst>
              <a:ext uri="{FF2B5EF4-FFF2-40B4-BE49-F238E27FC236}">
                <a16:creationId xmlns:a16="http://schemas.microsoft.com/office/drawing/2014/main" id="{351C76C6-F67D-13DA-8E3B-5361C27B263E}"/>
              </a:ext>
            </a:extLst>
          </p:cNvPr>
          <p:cNvGrpSpPr/>
          <p:nvPr/>
        </p:nvGrpSpPr>
        <p:grpSpPr>
          <a:xfrm>
            <a:off x="9284552" y="2401259"/>
            <a:ext cx="5417374" cy="548640"/>
            <a:chOff x="849672" y="3980520"/>
            <a:chExt cx="5417374" cy="548640"/>
          </a:xfrm>
        </p:grpSpPr>
        <p:pic>
          <p:nvPicPr>
            <p:cNvPr id="13" name="Graphic 12" descr="Badge with solid fill">
              <a:extLst>
                <a:ext uri="{FF2B5EF4-FFF2-40B4-BE49-F238E27FC236}">
                  <a16:creationId xmlns:a16="http://schemas.microsoft.com/office/drawing/2014/main" id="{BEE3B53F-2A29-B526-5844-7E36B4909F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9672" y="3980520"/>
              <a:ext cx="548640" cy="548640"/>
            </a:xfrm>
            <a:prstGeom prst="rect">
              <a:avLst/>
            </a:prstGeom>
          </p:spPr>
        </p:pic>
        <p:sp>
          <p:nvSpPr>
            <p:cNvPr id="14" name="TextBox 13">
              <a:extLst>
                <a:ext uri="{FF2B5EF4-FFF2-40B4-BE49-F238E27FC236}">
                  <a16:creationId xmlns:a16="http://schemas.microsoft.com/office/drawing/2014/main" id="{9CAFEA98-DEE4-784A-1457-569C1B69D08E}"/>
                </a:ext>
              </a:extLst>
            </p:cNvPr>
            <p:cNvSpPr txBox="1"/>
            <p:nvPr/>
          </p:nvSpPr>
          <p:spPr>
            <a:xfrm>
              <a:off x="1433676" y="4078471"/>
              <a:ext cx="4833370" cy="338554"/>
            </a:xfrm>
            <a:prstGeom prst="rect">
              <a:avLst/>
            </a:prstGeom>
            <a:noFill/>
          </p:spPr>
          <p:txBody>
            <a:bodyPr wrap="square">
              <a:spAutoFit/>
            </a:bodyPr>
            <a:lstStyle/>
            <a:p>
              <a:r>
                <a:rPr lang="en-US" sz="1600" b="1">
                  <a:solidFill>
                    <a:schemeClr val="accent1"/>
                  </a:solidFill>
                </a:rPr>
                <a:t>Deepen Engagement</a:t>
              </a:r>
              <a:endParaRPr lang="en-US" sz="1600"/>
            </a:p>
          </p:txBody>
        </p:sp>
      </p:grpSp>
      <p:graphicFrame>
        <p:nvGraphicFramePr>
          <p:cNvPr id="5" name="Table 4">
            <a:extLst>
              <a:ext uri="{FF2B5EF4-FFF2-40B4-BE49-F238E27FC236}">
                <a16:creationId xmlns:a16="http://schemas.microsoft.com/office/drawing/2014/main" id="{B9C16F35-75DC-BA92-ED69-48F9C5377046}"/>
              </a:ext>
            </a:extLst>
          </p:cNvPr>
          <p:cNvGraphicFramePr>
            <a:graphicFrameLocks/>
          </p:cNvGraphicFramePr>
          <p:nvPr>
            <p:extLst>
              <p:ext uri="{D42A27DB-BD31-4B8C-83A1-F6EECF244321}">
                <p14:modId xmlns:p14="http://schemas.microsoft.com/office/powerpoint/2010/main" val="1009043779"/>
              </p:ext>
            </p:extLst>
          </p:nvPr>
        </p:nvGraphicFramePr>
        <p:xfrm>
          <a:off x="1176084" y="1380661"/>
          <a:ext cx="7454787" cy="4775928"/>
        </p:xfrm>
        <a:graphic>
          <a:graphicData uri="http://schemas.openxmlformats.org/drawingml/2006/table">
            <a:tbl>
              <a:tblPr firstRow="1" bandRow="1">
                <a:tableStyleId>{5C22544A-7EE6-4342-B048-85BDC9FD1C3A}</a:tableStyleId>
              </a:tblPr>
              <a:tblGrid>
                <a:gridCol w="1382328">
                  <a:extLst>
                    <a:ext uri="{9D8B030D-6E8A-4147-A177-3AD203B41FA5}">
                      <a16:colId xmlns:a16="http://schemas.microsoft.com/office/drawing/2014/main" val="268053014"/>
                    </a:ext>
                  </a:extLst>
                </a:gridCol>
                <a:gridCol w="4648760">
                  <a:extLst>
                    <a:ext uri="{9D8B030D-6E8A-4147-A177-3AD203B41FA5}">
                      <a16:colId xmlns:a16="http://schemas.microsoft.com/office/drawing/2014/main" val="3190625351"/>
                    </a:ext>
                  </a:extLst>
                </a:gridCol>
                <a:gridCol w="1423699">
                  <a:extLst>
                    <a:ext uri="{9D8B030D-6E8A-4147-A177-3AD203B41FA5}">
                      <a16:colId xmlns:a16="http://schemas.microsoft.com/office/drawing/2014/main" val="1765188014"/>
                    </a:ext>
                  </a:extLst>
                </a:gridCol>
              </a:tblGrid>
              <a:tr h="516127">
                <a:tc>
                  <a:txBody>
                    <a:bodyPr/>
                    <a:lstStyle/>
                    <a:p>
                      <a:pPr algn="ctr"/>
                      <a:endParaRPr lang="en-US" sz="1400"/>
                    </a:p>
                    <a:p>
                      <a:pPr algn="ctr"/>
                      <a:r>
                        <a:rPr lang="en-US" sz="1400"/>
                        <a:t>Channel</a:t>
                      </a:r>
                    </a:p>
                  </a:txBody>
                  <a:tcPr/>
                </a:tc>
                <a:tc>
                  <a:txBody>
                    <a:bodyPr/>
                    <a:lstStyle/>
                    <a:p>
                      <a:pPr algn="ctr"/>
                      <a:endParaRPr lang="en-US" sz="1400"/>
                    </a:p>
                    <a:p>
                      <a:pPr algn="ctr"/>
                      <a:r>
                        <a:rPr lang="en-US" sz="1400"/>
                        <a:t>List of Recommended Tactics</a:t>
                      </a:r>
                      <a:endParaRPr lang="en-US" sz="1400">
                        <a:solidFill>
                          <a:schemeClr val="accent2"/>
                        </a:solidFill>
                      </a:endParaRPr>
                    </a:p>
                  </a:txBody>
                  <a:tcPr/>
                </a:tc>
                <a:tc>
                  <a:txBody>
                    <a:bodyPr/>
                    <a:lstStyle/>
                    <a:p>
                      <a:pPr algn="ctr"/>
                      <a:endParaRPr lang="en-US" sz="1400"/>
                    </a:p>
                    <a:p>
                      <a:pPr algn="ctr"/>
                      <a:r>
                        <a:rPr lang="en-US" sz="1400"/>
                        <a:t>Goals</a:t>
                      </a:r>
                    </a:p>
                  </a:txBody>
                  <a:tcPr/>
                </a:tc>
                <a:extLst>
                  <a:ext uri="{0D108BD9-81ED-4DB2-BD59-A6C34878D82A}">
                    <a16:rowId xmlns:a16="http://schemas.microsoft.com/office/drawing/2014/main" val="2779071373"/>
                  </a:ext>
                </a:extLst>
              </a:tr>
              <a:tr h="303604">
                <a:tc rowSpan="2">
                  <a:txBody>
                    <a:bodyPr/>
                    <a:lstStyle/>
                    <a:p>
                      <a:pPr algn="ctr"/>
                      <a:r>
                        <a:rPr lang="en-US" sz="1200" b="1"/>
                        <a:t>Website</a:t>
                      </a:r>
                    </a:p>
                  </a:txBody>
                  <a:tcPr/>
                </a:tc>
                <a:tc>
                  <a:txBody>
                    <a:bodyPr/>
                    <a:lstStyle/>
                    <a:p>
                      <a:pPr marL="0" indent="0">
                        <a:buFont typeface="Arial" panose="020B0604020202020204" pitchFamily="34" charset="0"/>
                        <a:buNone/>
                      </a:pPr>
                      <a:r>
                        <a:rPr lang="en-US" sz="1100"/>
                        <a:t>10</a:t>
                      </a:r>
                      <a:r>
                        <a:rPr lang="en-US" sz="1100" baseline="30000"/>
                        <a:t>th</a:t>
                      </a:r>
                      <a:r>
                        <a:rPr lang="en-US" sz="1100"/>
                        <a:t> Anniversary Branding and Landing Page</a:t>
                      </a:r>
                    </a:p>
                  </a:txBody>
                  <a:tcPr/>
                </a:tc>
                <a:tc>
                  <a:txBody>
                    <a:bodyPr/>
                    <a:lstStyle/>
                    <a:p>
                      <a:pPr marL="342900" indent="-342900">
                        <a:buFont typeface="Arial" panose="020B0604020202020204" pitchFamily="34" charset="0"/>
                        <a:buChar char="•"/>
                      </a:pPr>
                      <a:endParaRPr lang="en-US" sz="1400"/>
                    </a:p>
                  </a:txBody>
                  <a:tcPr/>
                </a:tc>
                <a:extLst>
                  <a:ext uri="{0D108BD9-81ED-4DB2-BD59-A6C34878D82A}">
                    <a16:rowId xmlns:a16="http://schemas.microsoft.com/office/drawing/2014/main" val="3551154375"/>
                  </a:ext>
                </a:extLst>
              </a:tr>
              <a:tr h="305419">
                <a:tc vMerge="1">
                  <a:txBody>
                    <a:bodyPr/>
                    <a:lstStyle/>
                    <a:p>
                      <a:endParaRPr lang="en-US" sz="1400" b="1"/>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Infographic Timeline (non-interactive)</a:t>
                      </a:r>
                    </a:p>
                  </a:txBody>
                  <a:tcPr/>
                </a:tc>
                <a:tc>
                  <a:txBody>
                    <a:bodyPr/>
                    <a:lstStyle/>
                    <a:p>
                      <a:pPr marL="342900" indent="-342900">
                        <a:buFont typeface="Arial" panose="020B0604020202020204" pitchFamily="34" charset="0"/>
                        <a:buChar char="•"/>
                      </a:pPr>
                      <a:endParaRPr lang="en-US" sz="1400"/>
                    </a:p>
                  </a:txBody>
                  <a:tcPr/>
                </a:tc>
                <a:extLst>
                  <a:ext uri="{0D108BD9-81ED-4DB2-BD59-A6C34878D82A}">
                    <a16:rowId xmlns:a16="http://schemas.microsoft.com/office/drawing/2014/main" val="2941366947"/>
                  </a:ext>
                </a:extLst>
              </a:tr>
              <a:tr h="501359">
                <a:tc rowSpan="4">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mn-lt"/>
                          <a:ea typeface="+mn-ea"/>
                          <a:cs typeface="+mn-cs"/>
                        </a:rPr>
                        <a:t>Social Media</a:t>
                      </a:r>
                      <a:endParaRPr kumimoji="0" lang="en-US" sz="11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highlight>
                            <a:srgbClr val="FFFF00"/>
                          </a:highlight>
                        </a:rPr>
                        <a:t>Video (scripted): “Decade in Review” (existing footage)</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solidFill>
                          <a:srgbClr val="FF0000"/>
                        </a:solidFill>
                      </a:endParaRPr>
                    </a:p>
                  </a:txBody>
                  <a:tcPr/>
                </a:tc>
                <a:extLst>
                  <a:ext uri="{0D108BD9-81ED-4DB2-BD59-A6C34878D82A}">
                    <a16:rowId xmlns:a16="http://schemas.microsoft.com/office/drawing/2014/main" val="2112526422"/>
                  </a:ext>
                </a:extLst>
              </a:tr>
              <a:tr h="425045">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highlight>
                            <a:srgbClr val="FFFF00"/>
                          </a:highlight>
                        </a:rPr>
                        <a:t>&gt;60 second reel: Interview with HCPLAN members and previous Summit attendees</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solidFill>
                          <a:srgbClr val="FF0000"/>
                        </a:solidFill>
                      </a:endParaRPr>
                    </a:p>
                  </a:txBody>
                  <a:tcPr/>
                </a:tc>
                <a:extLst>
                  <a:ext uri="{0D108BD9-81ED-4DB2-BD59-A6C34878D82A}">
                    <a16:rowId xmlns:a16="http://schemas.microsoft.com/office/drawing/2014/main" val="4177140197"/>
                  </a:ext>
                </a:extLst>
              </a:tr>
              <a:tr h="308977">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Measurement Effort results over the years</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solidFill>
                          <a:srgbClr val="FF0000"/>
                        </a:solidFill>
                      </a:endParaRPr>
                    </a:p>
                  </a:txBody>
                  <a:tcPr/>
                </a:tc>
                <a:extLst>
                  <a:ext uri="{0D108BD9-81ED-4DB2-BD59-A6C34878D82A}">
                    <a16:rowId xmlns:a16="http://schemas.microsoft.com/office/drawing/2014/main" val="2913699482"/>
                  </a:ext>
                </a:extLst>
              </a:tr>
              <a:tr h="308977">
                <a:tc vMerge="1">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Interactive content to encourage audience engagement (e.g., polls, collaborative threads)</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solidFill>
                          <a:srgbClr val="FF0000"/>
                        </a:solidFill>
                      </a:endParaRPr>
                    </a:p>
                  </a:txBody>
                  <a:tcPr/>
                </a:tc>
                <a:extLst>
                  <a:ext uri="{0D108BD9-81ED-4DB2-BD59-A6C34878D82A}">
                    <a16:rowId xmlns:a16="http://schemas.microsoft.com/office/drawing/2014/main" val="269861019"/>
                  </a:ext>
                </a:extLst>
              </a:tr>
              <a:tr h="305419">
                <a:tc>
                  <a:txBody>
                    <a:bodyPr/>
                    <a:lstStyle/>
                    <a:p>
                      <a:pPr algn="ctr"/>
                      <a:r>
                        <a:rPr lang="en-US" sz="1200" b="1"/>
                        <a:t>Email Marketing</a:t>
                      </a:r>
                    </a:p>
                  </a:txBody>
                  <a:tcPr/>
                </a:tc>
                <a:tc>
                  <a:txBody>
                    <a:bodyPr/>
                    <a:lstStyle/>
                    <a:p>
                      <a:pPr marL="0" indent="0">
                        <a:buFont typeface="Arial" panose="020B0604020202020204" pitchFamily="34" charset="0"/>
                        <a:buNone/>
                      </a:pPr>
                      <a:r>
                        <a:rPr lang="en-US" sz="1100"/>
                        <a:t>Email campaign (3 emails) for new and current subscribers</a:t>
                      </a:r>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3483381351"/>
                  </a:ext>
                </a:extLst>
              </a:tr>
              <a:tr h="322151">
                <a:tc rowSpan="2">
                  <a:txBody>
                    <a:bodyPr/>
                    <a:lstStyle/>
                    <a:p>
                      <a:pPr algn="ctr"/>
                      <a:r>
                        <a:rPr lang="en-US" sz="1200" b="1"/>
                        <a:t>Media &amp; C2C Network</a:t>
                      </a:r>
                    </a:p>
                  </a:txBody>
                  <a:tcPr/>
                </a:tc>
                <a:tc>
                  <a:txBody>
                    <a:bodyPr/>
                    <a:lstStyle/>
                    <a:p>
                      <a:pPr marL="0" indent="0">
                        <a:buFont typeface="Arial" panose="020B0604020202020204" pitchFamily="34" charset="0"/>
                        <a:buNone/>
                      </a:pPr>
                      <a:r>
                        <a:rPr lang="en-US" sz="1100"/>
                        <a:t>Communications Kits for C2C partners</a:t>
                      </a:r>
                    </a:p>
                  </a:txBody>
                  <a:tcPr/>
                </a:tc>
                <a:tc>
                  <a:txBody>
                    <a:bodyPr/>
                    <a:lstStyle/>
                    <a:p>
                      <a:pPr marL="0" indent="0">
                        <a:buFont typeface="Arial" panose="020B0604020202020204" pitchFamily="34" charset="0"/>
                        <a:buNone/>
                      </a:pPr>
                      <a:endParaRPr lang="en-US" sz="1400"/>
                    </a:p>
                  </a:txBody>
                  <a:tcPr/>
                </a:tc>
                <a:extLst>
                  <a:ext uri="{0D108BD9-81ED-4DB2-BD59-A6C34878D82A}">
                    <a16:rowId xmlns:a16="http://schemas.microsoft.com/office/drawing/2014/main" val="2189453493"/>
                  </a:ext>
                </a:extLst>
              </a:tr>
              <a:tr h="351937">
                <a:tc vMerge="1">
                  <a:txBody>
                    <a:bodyPr/>
                    <a:lstStyle/>
                    <a:p>
                      <a:pPr algn="ctr"/>
                      <a:endParaRPr lang="en-US" sz="1400" b="1"/>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Pitch op-ed and podcast speaking appearances for HCPLAN leaders</a:t>
                      </a:r>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1861849904"/>
                  </a:ext>
                </a:extLst>
              </a:tr>
              <a:tr h="431179">
                <a:tc rowSpan="2">
                  <a:txBody>
                    <a:bodyPr/>
                    <a:lstStyle/>
                    <a:p>
                      <a:pPr algn="ctr"/>
                      <a:r>
                        <a:rPr lang="en-US" sz="1200" b="1"/>
                        <a:t>Events</a:t>
                      </a:r>
                    </a:p>
                  </a:txBody>
                  <a:tcPr/>
                </a:tc>
                <a:tc>
                  <a:txBody>
                    <a:bodyPr/>
                    <a:lstStyle/>
                    <a:p>
                      <a:pPr marL="0" indent="0">
                        <a:buFont typeface="Arial" panose="020B0604020202020204" pitchFamily="34" charset="0"/>
                        <a:buNone/>
                      </a:pPr>
                      <a:r>
                        <a:rPr lang="en-US" sz="1100"/>
                        <a:t>Branded presentation materials (virtual events)</a:t>
                      </a:r>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1172405644"/>
                  </a:ext>
                </a:extLst>
              </a:tr>
              <a:tr h="573087">
                <a:tc vMerge="1">
                  <a:txBody>
                    <a:bodyPr/>
                    <a:lstStyle/>
                    <a:p>
                      <a:pPr algn="ctr"/>
                      <a:endParaRPr lang="en-US" sz="1400" b="1"/>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Branded 2025 Summit materials (e.g., pins, wall cling, signage, name badges, etc.)</a:t>
                      </a:r>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2231603168"/>
                  </a:ext>
                </a:extLst>
              </a:tr>
            </a:tbl>
          </a:graphicData>
        </a:graphic>
      </p:graphicFrame>
      <p:pic>
        <p:nvPicPr>
          <p:cNvPr id="15" name="Graphic 14" descr="Badge 1 with solid fill">
            <a:extLst>
              <a:ext uri="{FF2B5EF4-FFF2-40B4-BE49-F238E27FC236}">
                <a16:creationId xmlns:a16="http://schemas.microsoft.com/office/drawing/2014/main" id="{FE4F861B-096E-AAD9-09F3-784A04C644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80561" y="1924380"/>
            <a:ext cx="321656" cy="321656"/>
          </a:xfrm>
          <a:prstGeom prst="rect">
            <a:avLst/>
          </a:prstGeom>
        </p:spPr>
      </p:pic>
      <p:pic>
        <p:nvPicPr>
          <p:cNvPr id="16" name="Graphic 15" descr="Badge 1 with solid fill">
            <a:extLst>
              <a:ext uri="{FF2B5EF4-FFF2-40B4-BE49-F238E27FC236}">
                <a16:creationId xmlns:a16="http://schemas.microsoft.com/office/drawing/2014/main" id="{3D6BEC3D-5A70-4AB7-44E7-EDD4604E33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80561" y="3054780"/>
            <a:ext cx="321656" cy="321656"/>
          </a:xfrm>
          <a:prstGeom prst="rect">
            <a:avLst/>
          </a:prstGeom>
        </p:spPr>
      </p:pic>
      <p:pic>
        <p:nvPicPr>
          <p:cNvPr id="17" name="Graphic 16" descr="Badge with solid fill">
            <a:extLst>
              <a:ext uri="{FF2B5EF4-FFF2-40B4-BE49-F238E27FC236}">
                <a16:creationId xmlns:a16="http://schemas.microsoft.com/office/drawing/2014/main" id="{E1417747-A8AB-72B5-D875-65D8D5DBFD4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98286" y="3787880"/>
            <a:ext cx="310102" cy="310102"/>
          </a:xfrm>
          <a:prstGeom prst="rect">
            <a:avLst/>
          </a:prstGeom>
        </p:spPr>
      </p:pic>
      <p:pic>
        <p:nvPicPr>
          <p:cNvPr id="18" name="Graphic 17" descr="Badge 3 with solid fill">
            <a:extLst>
              <a:ext uri="{FF2B5EF4-FFF2-40B4-BE49-F238E27FC236}">
                <a16:creationId xmlns:a16="http://schemas.microsoft.com/office/drawing/2014/main" id="{767A2564-D098-9A31-264C-C05B9DDD03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40956" y="4833677"/>
            <a:ext cx="321656" cy="321656"/>
          </a:xfrm>
          <a:prstGeom prst="rect">
            <a:avLst/>
          </a:prstGeom>
        </p:spPr>
      </p:pic>
      <p:pic>
        <p:nvPicPr>
          <p:cNvPr id="19" name="Graphic 18" descr="Badge 1 with solid fill">
            <a:extLst>
              <a:ext uri="{FF2B5EF4-FFF2-40B4-BE49-F238E27FC236}">
                <a16:creationId xmlns:a16="http://schemas.microsoft.com/office/drawing/2014/main" id="{AE9A0D6C-98C3-CE37-610C-6FCA048372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69007" y="4845547"/>
            <a:ext cx="321656" cy="321656"/>
          </a:xfrm>
          <a:prstGeom prst="rect">
            <a:avLst/>
          </a:prstGeom>
        </p:spPr>
      </p:pic>
      <p:pic>
        <p:nvPicPr>
          <p:cNvPr id="21" name="Graphic 20" descr="Badge 1 with solid fill">
            <a:extLst>
              <a:ext uri="{FF2B5EF4-FFF2-40B4-BE49-F238E27FC236}">
                <a16:creationId xmlns:a16="http://schemas.microsoft.com/office/drawing/2014/main" id="{C0D814F1-779F-C3D8-FE90-80364E4E06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80561" y="5219629"/>
            <a:ext cx="321656" cy="321656"/>
          </a:xfrm>
          <a:prstGeom prst="rect">
            <a:avLst/>
          </a:prstGeom>
        </p:spPr>
      </p:pic>
      <p:pic>
        <p:nvPicPr>
          <p:cNvPr id="22" name="Graphic 21" descr="Badge 1 with solid fill">
            <a:extLst>
              <a:ext uri="{FF2B5EF4-FFF2-40B4-BE49-F238E27FC236}">
                <a16:creationId xmlns:a16="http://schemas.microsoft.com/office/drawing/2014/main" id="{94762E58-9CB0-FAD9-1053-43B6EB95F4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69007" y="3787880"/>
            <a:ext cx="321656" cy="321656"/>
          </a:xfrm>
          <a:prstGeom prst="rect">
            <a:avLst/>
          </a:prstGeom>
        </p:spPr>
      </p:pic>
      <p:pic>
        <p:nvPicPr>
          <p:cNvPr id="27" name="Graphic 26" descr="Badge 1 with solid fill">
            <a:extLst>
              <a:ext uri="{FF2B5EF4-FFF2-40B4-BE49-F238E27FC236}">
                <a16:creationId xmlns:a16="http://schemas.microsoft.com/office/drawing/2014/main" id="{31F8661F-9890-7438-D8D1-0A4792A7E8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80561" y="4483438"/>
            <a:ext cx="321656" cy="321656"/>
          </a:xfrm>
          <a:prstGeom prst="rect">
            <a:avLst/>
          </a:prstGeom>
        </p:spPr>
      </p:pic>
      <p:pic>
        <p:nvPicPr>
          <p:cNvPr id="32" name="Graphic 31" descr="Badge 1 with solid fill">
            <a:extLst>
              <a:ext uri="{FF2B5EF4-FFF2-40B4-BE49-F238E27FC236}">
                <a16:creationId xmlns:a16="http://schemas.microsoft.com/office/drawing/2014/main" id="{3815AD6B-F364-2C7D-4A9B-F9E17C89CF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80561" y="4191620"/>
            <a:ext cx="321656" cy="321656"/>
          </a:xfrm>
          <a:prstGeom prst="rect">
            <a:avLst/>
          </a:prstGeom>
        </p:spPr>
      </p:pic>
      <p:pic>
        <p:nvPicPr>
          <p:cNvPr id="34" name="Graphic 33" descr="Badge 3 with solid fill">
            <a:extLst>
              <a:ext uri="{FF2B5EF4-FFF2-40B4-BE49-F238E27FC236}">
                <a16:creationId xmlns:a16="http://schemas.microsoft.com/office/drawing/2014/main" id="{B8873EAF-6BA3-7BC2-A1EA-D0194E1037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40589" y="3787880"/>
            <a:ext cx="321656" cy="321656"/>
          </a:xfrm>
          <a:prstGeom prst="rect">
            <a:avLst/>
          </a:prstGeom>
        </p:spPr>
      </p:pic>
      <p:pic>
        <p:nvPicPr>
          <p:cNvPr id="35" name="Graphic 34" descr="Badge with solid fill">
            <a:extLst>
              <a:ext uri="{FF2B5EF4-FFF2-40B4-BE49-F238E27FC236}">
                <a16:creationId xmlns:a16="http://schemas.microsoft.com/office/drawing/2014/main" id="{D7113BC1-0E30-94F6-88C1-70DB1806AA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79236" y="2632554"/>
            <a:ext cx="310102" cy="310102"/>
          </a:xfrm>
          <a:prstGeom prst="rect">
            <a:avLst/>
          </a:prstGeom>
        </p:spPr>
      </p:pic>
      <p:pic>
        <p:nvPicPr>
          <p:cNvPr id="36" name="Graphic 35" descr="Badge with solid fill">
            <a:extLst>
              <a:ext uri="{FF2B5EF4-FFF2-40B4-BE49-F238E27FC236}">
                <a16:creationId xmlns:a16="http://schemas.microsoft.com/office/drawing/2014/main" id="{304E427C-318F-18E0-73CB-D8FA1EC7AA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95727" y="2207903"/>
            <a:ext cx="310102" cy="310102"/>
          </a:xfrm>
          <a:prstGeom prst="rect">
            <a:avLst/>
          </a:prstGeom>
        </p:spPr>
      </p:pic>
      <p:pic>
        <p:nvPicPr>
          <p:cNvPr id="37" name="Graphic 36" descr="Badge 1 with solid fill">
            <a:extLst>
              <a:ext uri="{FF2B5EF4-FFF2-40B4-BE49-F238E27FC236}">
                <a16:creationId xmlns:a16="http://schemas.microsoft.com/office/drawing/2014/main" id="{375AD0C5-E8AE-6A8E-5054-BE66148AE3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80561" y="2632554"/>
            <a:ext cx="321656" cy="321656"/>
          </a:xfrm>
          <a:prstGeom prst="rect">
            <a:avLst/>
          </a:prstGeom>
        </p:spPr>
      </p:pic>
      <p:pic>
        <p:nvPicPr>
          <p:cNvPr id="38" name="Graphic 37" descr="Badge 1 with solid fill">
            <a:extLst>
              <a:ext uri="{FF2B5EF4-FFF2-40B4-BE49-F238E27FC236}">
                <a16:creationId xmlns:a16="http://schemas.microsoft.com/office/drawing/2014/main" id="{AB9A9BD5-1F85-FC75-9425-FE487A5470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69924" y="3430508"/>
            <a:ext cx="321656" cy="321656"/>
          </a:xfrm>
          <a:prstGeom prst="rect">
            <a:avLst/>
          </a:prstGeom>
        </p:spPr>
      </p:pic>
      <p:pic>
        <p:nvPicPr>
          <p:cNvPr id="39" name="Graphic 38" descr="Badge with solid fill">
            <a:extLst>
              <a:ext uri="{FF2B5EF4-FFF2-40B4-BE49-F238E27FC236}">
                <a16:creationId xmlns:a16="http://schemas.microsoft.com/office/drawing/2014/main" id="{A74BFDD2-9CA9-6EE9-20F9-590FBC0BC8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90051" y="3054780"/>
            <a:ext cx="310102" cy="310102"/>
          </a:xfrm>
          <a:prstGeom prst="rect">
            <a:avLst/>
          </a:prstGeom>
        </p:spPr>
      </p:pic>
      <p:pic>
        <p:nvPicPr>
          <p:cNvPr id="40" name="Graphic 39" descr="Badge with solid fill">
            <a:extLst>
              <a:ext uri="{FF2B5EF4-FFF2-40B4-BE49-F238E27FC236}">
                <a16:creationId xmlns:a16="http://schemas.microsoft.com/office/drawing/2014/main" id="{9673F362-5918-A6F6-67A6-A6F51B20B6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99538" y="3442107"/>
            <a:ext cx="310102" cy="310102"/>
          </a:xfrm>
          <a:prstGeom prst="rect">
            <a:avLst/>
          </a:prstGeom>
        </p:spPr>
      </p:pic>
      <p:pic>
        <p:nvPicPr>
          <p:cNvPr id="41" name="Graphic 40" descr="Badge 3 with solid fill">
            <a:extLst>
              <a:ext uri="{FF2B5EF4-FFF2-40B4-BE49-F238E27FC236}">
                <a16:creationId xmlns:a16="http://schemas.microsoft.com/office/drawing/2014/main" id="{E9CD30DD-2E7C-5EE6-135B-4D676AABD3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25006" y="2207903"/>
            <a:ext cx="321656" cy="321656"/>
          </a:xfrm>
          <a:prstGeom prst="rect">
            <a:avLst/>
          </a:prstGeom>
        </p:spPr>
      </p:pic>
      <p:pic>
        <p:nvPicPr>
          <p:cNvPr id="43" name="Graphic 42" descr="Badge 1 with solid fill">
            <a:extLst>
              <a:ext uri="{FF2B5EF4-FFF2-40B4-BE49-F238E27FC236}">
                <a16:creationId xmlns:a16="http://schemas.microsoft.com/office/drawing/2014/main" id="{76454751-174E-3FFC-92FC-18A60571AD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69007" y="5794995"/>
            <a:ext cx="321656" cy="321656"/>
          </a:xfrm>
          <a:prstGeom prst="rect">
            <a:avLst/>
          </a:prstGeom>
        </p:spPr>
      </p:pic>
      <p:pic>
        <p:nvPicPr>
          <p:cNvPr id="44" name="Graphic 43" descr="Badge with solid fill">
            <a:extLst>
              <a:ext uri="{FF2B5EF4-FFF2-40B4-BE49-F238E27FC236}">
                <a16:creationId xmlns:a16="http://schemas.microsoft.com/office/drawing/2014/main" id="{7259041B-7EC3-F244-863E-2582342946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03172" y="4857101"/>
            <a:ext cx="310102" cy="310102"/>
          </a:xfrm>
          <a:prstGeom prst="rect">
            <a:avLst/>
          </a:prstGeom>
        </p:spPr>
      </p:pic>
      <p:sp>
        <p:nvSpPr>
          <p:cNvPr id="4" name="TextBox 3">
            <a:extLst>
              <a:ext uri="{FF2B5EF4-FFF2-40B4-BE49-F238E27FC236}">
                <a16:creationId xmlns:a16="http://schemas.microsoft.com/office/drawing/2014/main" id="{8799C556-8AD0-71AB-9B78-743D0C718604}"/>
              </a:ext>
            </a:extLst>
          </p:cNvPr>
          <p:cNvSpPr txBox="1"/>
          <p:nvPr/>
        </p:nvSpPr>
        <p:spPr>
          <a:xfrm>
            <a:off x="9216293" y="4555168"/>
            <a:ext cx="2411059"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Note: This package complements general communications for the HCPLAN.</a:t>
            </a:r>
          </a:p>
        </p:txBody>
      </p:sp>
    </p:spTree>
    <p:extLst>
      <p:ext uri="{BB962C8B-B14F-4D97-AF65-F5344CB8AC3E}">
        <p14:creationId xmlns:p14="http://schemas.microsoft.com/office/powerpoint/2010/main" val="2999179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4704C-E28A-0B19-DB12-753DE411D3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FC65F-DCF6-3A6B-19B3-CA1EFBAF2AE5}"/>
              </a:ext>
            </a:extLst>
          </p:cNvPr>
          <p:cNvSpPr>
            <a:spLocks noGrp="1"/>
          </p:cNvSpPr>
          <p:nvPr>
            <p:ph type="title"/>
          </p:nvPr>
        </p:nvSpPr>
        <p:spPr>
          <a:xfrm>
            <a:off x="838202" y="49079"/>
            <a:ext cx="11144792" cy="1325563"/>
          </a:xfrm>
        </p:spPr>
        <p:txBody>
          <a:bodyPr vert="horz" lIns="91440" tIns="45720" rIns="91440" bIns="45720" rtlCol="0" anchor="ctr">
            <a:normAutofit/>
          </a:bodyPr>
          <a:lstStyle/>
          <a:p>
            <a:r>
              <a:rPr lang="en-US" kern="1200">
                <a:latin typeface="+mj-lt"/>
                <a:ea typeface="+mj-ea"/>
                <a:cs typeface="Arial" panose="020B0604020202020204" pitchFamily="34" charset="0"/>
              </a:rPr>
              <a:t>Opportunities to Enhance Tactics Package</a:t>
            </a:r>
          </a:p>
        </p:txBody>
      </p:sp>
      <p:sp>
        <p:nvSpPr>
          <p:cNvPr id="3" name="Slide Number Placeholder 2">
            <a:extLst>
              <a:ext uri="{FF2B5EF4-FFF2-40B4-BE49-F238E27FC236}">
                <a16:creationId xmlns:a16="http://schemas.microsoft.com/office/drawing/2014/main" id="{8381B9EA-FA7F-0A12-2290-776505E98F75}"/>
              </a:ext>
            </a:extLst>
          </p:cNvPr>
          <p:cNvSpPr>
            <a:spLocks noGrp="1"/>
          </p:cNvSpPr>
          <p:nvPr>
            <p:ph type="sldNum" sz="quarter" idx="12"/>
          </p:nvPr>
        </p:nvSpPr>
        <p:spPr>
          <a:xfrm>
            <a:off x="346841" y="6366079"/>
            <a:ext cx="2743200" cy="365125"/>
          </a:xfrm>
        </p:spPr>
        <p:txBody>
          <a:bodyPr vert="horz" lIns="91440" tIns="45720" rIns="91440" bIns="45720" rtlCol="0" anchor="ctr">
            <a:normAutofit/>
          </a:bodyPr>
          <a:lstStyle/>
          <a:p>
            <a:pPr>
              <a:spcAft>
                <a:spcPts val="600"/>
              </a:spcAft>
            </a:pPr>
            <a:fld id="{16985025-2193-4D20-8010-DE0BC70DF1E5}" type="slidenum">
              <a:rPr lang="en-US" smtClean="0"/>
              <a:pPr>
                <a:spcAft>
                  <a:spcPts val="600"/>
                </a:spcAft>
              </a:pPr>
              <a:t>5</a:t>
            </a:fld>
            <a:endParaRPr lang="en-US"/>
          </a:p>
        </p:txBody>
      </p:sp>
      <p:graphicFrame>
        <p:nvGraphicFramePr>
          <p:cNvPr id="5" name="Table 4">
            <a:extLst>
              <a:ext uri="{FF2B5EF4-FFF2-40B4-BE49-F238E27FC236}">
                <a16:creationId xmlns:a16="http://schemas.microsoft.com/office/drawing/2014/main" id="{0F101748-C3CD-0007-08CF-1371C37286A7}"/>
              </a:ext>
            </a:extLst>
          </p:cNvPr>
          <p:cNvGraphicFramePr>
            <a:graphicFrameLocks/>
          </p:cNvGraphicFramePr>
          <p:nvPr>
            <p:extLst>
              <p:ext uri="{D42A27DB-BD31-4B8C-83A1-F6EECF244321}">
                <p14:modId xmlns:p14="http://schemas.microsoft.com/office/powerpoint/2010/main" val="891610233"/>
              </p:ext>
            </p:extLst>
          </p:nvPr>
        </p:nvGraphicFramePr>
        <p:xfrm>
          <a:off x="1230243" y="1405559"/>
          <a:ext cx="9035326" cy="4633579"/>
        </p:xfrm>
        <a:graphic>
          <a:graphicData uri="http://schemas.openxmlformats.org/drawingml/2006/table">
            <a:tbl>
              <a:tblPr firstRow="1" bandRow="1">
                <a:tableStyleId>{5C22544A-7EE6-4342-B048-85BDC9FD1C3A}</a:tableStyleId>
              </a:tblPr>
              <a:tblGrid>
                <a:gridCol w="1305650">
                  <a:extLst>
                    <a:ext uri="{9D8B030D-6E8A-4147-A177-3AD203B41FA5}">
                      <a16:colId xmlns:a16="http://schemas.microsoft.com/office/drawing/2014/main" val="268053014"/>
                    </a:ext>
                  </a:extLst>
                </a:gridCol>
                <a:gridCol w="3758330">
                  <a:extLst>
                    <a:ext uri="{9D8B030D-6E8A-4147-A177-3AD203B41FA5}">
                      <a16:colId xmlns:a16="http://schemas.microsoft.com/office/drawing/2014/main" val="3190625351"/>
                    </a:ext>
                  </a:extLst>
                </a:gridCol>
                <a:gridCol w="2606890">
                  <a:extLst>
                    <a:ext uri="{9D8B030D-6E8A-4147-A177-3AD203B41FA5}">
                      <a16:colId xmlns:a16="http://schemas.microsoft.com/office/drawing/2014/main" val="1765188014"/>
                    </a:ext>
                  </a:extLst>
                </a:gridCol>
                <a:gridCol w="1364456">
                  <a:extLst>
                    <a:ext uri="{9D8B030D-6E8A-4147-A177-3AD203B41FA5}">
                      <a16:colId xmlns:a16="http://schemas.microsoft.com/office/drawing/2014/main" val="1421529696"/>
                    </a:ext>
                  </a:extLst>
                </a:gridCol>
              </a:tblGrid>
              <a:tr h="516127">
                <a:tc>
                  <a:txBody>
                    <a:bodyPr/>
                    <a:lstStyle/>
                    <a:p>
                      <a:pPr algn="ctr"/>
                      <a:endParaRPr lang="en-US" sz="1400"/>
                    </a:p>
                    <a:p>
                      <a:pPr algn="ctr"/>
                      <a:r>
                        <a:rPr lang="en-US" sz="1400"/>
                        <a:t>Channel</a:t>
                      </a:r>
                    </a:p>
                  </a:txBody>
                  <a:tcPr/>
                </a:tc>
                <a:tc>
                  <a:txBody>
                    <a:bodyPr/>
                    <a:lstStyle/>
                    <a:p>
                      <a:pPr algn="ctr"/>
                      <a:endParaRPr lang="en-US" sz="1400"/>
                    </a:p>
                    <a:p>
                      <a:pPr algn="ctr"/>
                      <a:r>
                        <a:rPr lang="en-US" sz="1400"/>
                        <a:t>Subset of Recommended Tactics</a:t>
                      </a:r>
                      <a:endParaRPr lang="en-US" sz="1400">
                        <a:solidFill>
                          <a:schemeClr val="accent2"/>
                        </a:solidFill>
                      </a:endParaRPr>
                    </a:p>
                  </a:txBody>
                  <a:tcPr/>
                </a:tc>
                <a:tc>
                  <a:txBody>
                    <a:bodyPr/>
                    <a:lstStyle/>
                    <a:p>
                      <a:pPr algn="ctr"/>
                      <a:endParaRPr lang="en-US" sz="1400"/>
                    </a:p>
                    <a:p>
                      <a:pPr algn="ctr"/>
                      <a:r>
                        <a:rPr lang="en-US" sz="1400"/>
                        <a:t>Enhancement Opportunity</a:t>
                      </a:r>
                    </a:p>
                  </a:txBody>
                  <a:tcPr/>
                </a:tc>
                <a:tc>
                  <a:txBody>
                    <a:bodyPr/>
                    <a:lstStyle/>
                    <a:p>
                      <a:pPr algn="ctr"/>
                      <a:endParaRPr lang="en-US" sz="1400"/>
                    </a:p>
                    <a:p>
                      <a:pPr algn="ctr"/>
                      <a:r>
                        <a:rPr lang="en-US" sz="1400"/>
                        <a:t>Goals </a:t>
                      </a:r>
                    </a:p>
                  </a:txBody>
                  <a:tcPr/>
                </a:tc>
                <a:extLst>
                  <a:ext uri="{0D108BD9-81ED-4DB2-BD59-A6C34878D82A}">
                    <a16:rowId xmlns:a16="http://schemas.microsoft.com/office/drawing/2014/main" val="2779071373"/>
                  </a:ext>
                </a:extLst>
              </a:tr>
              <a:tr h="305419">
                <a:tc>
                  <a:txBody>
                    <a:bodyPr/>
                    <a:lstStyle/>
                    <a:p>
                      <a:r>
                        <a:rPr kumimoji="0" lang="en-US" sz="1200" b="1" i="0" u="none" strike="noStrike" kern="1200" cap="none" spc="0" normalizeH="0" baseline="0">
                          <a:ln>
                            <a:noFill/>
                          </a:ln>
                          <a:solidFill>
                            <a:prstClr val="black"/>
                          </a:solidFill>
                          <a:effectLst/>
                          <a:uLnTx/>
                          <a:uFillTx/>
                          <a:latin typeface="+mn-lt"/>
                          <a:ea typeface="+mn-ea"/>
                          <a:cs typeface="+mn-cs"/>
                        </a:rPr>
                        <a:t>   Website</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Infographic Timeline (non-interactive)</a:t>
                      </a:r>
                    </a:p>
                  </a:txBody>
                  <a:tcPr/>
                </a:tc>
                <a:tc>
                  <a:txBody>
                    <a:bodyPr/>
                    <a:lstStyle/>
                    <a:p>
                      <a:pPr marL="0" indent="0">
                        <a:buFont typeface="Arial" panose="020B0604020202020204" pitchFamily="34" charset="0"/>
                        <a:buNone/>
                      </a:pPr>
                      <a:r>
                        <a:rPr lang="en-US" sz="1100"/>
                        <a:t>Make the timeline interactive.</a:t>
                      </a:r>
                    </a:p>
                  </a:txBody>
                  <a:tcPr/>
                </a:tc>
                <a:tc>
                  <a:txBody>
                    <a:bodyPr/>
                    <a:lstStyle/>
                    <a:p>
                      <a:pPr marL="342900" indent="-342900">
                        <a:buFont typeface="Arial" panose="020B0604020202020204" pitchFamily="34" charset="0"/>
                        <a:buChar char="•"/>
                      </a:pPr>
                      <a:endParaRPr lang="en-US" sz="1400"/>
                    </a:p>
                  </a:txBody>
                  <a:tcPr/>
                </a:tc>
                <a:extLst>
                  <a:ext uri="{0D108BD9-81ED-4DB2-BD59-A6C34878D82A}">
                    <a16:rowId xmlns:a16="http://schemas.microsoft.com/office/drawing/2014/main" val="2941366947"/>
                  </a:ext>
                </a:extLst>
              </a:tr>
              <a:tr h="501359">
                <a:tc rowSpan="4">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mn-lt"/>
                          <a:ea typeface="+mn-ea"/>
                          <a:cs typeface="+mn-cs"/>
                        </a:rPr>
                        <a:t>Social Media</a:t>
                      </a:r>
                      <a:endParaRPr kumimoji="0" lang="en-US" sz="11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Video (scripted): “Decade in Review” (existing footage)</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Incorporate additional recorded interviews featuring long standing members.</a:t>
                      </a:r>
                      <a:endParaRPr lang="en-US" sz="1100">
                        <a:solidFill>
                          <a:srgbClr val="FF0000"/>
                        </a:solidFill>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solidFill>
                          <a:srgbClr val="FF0000"/>
                        </a:solidFill>
                      </a:endParaRPr>
                    </a:p>
                  </a:txBody>
                  <a:tcPr/>
                </a:tc>
                <a:extLst>
                  <a:ext uri="{0D108BD9-81ED-4DB2-BD59-A6C34878D82A}">
                    <a16:rowId xmlns:a16="http://schemas.microsoft.com/office/drawing/2014/main" val="2112526422"/>
                  </a:ext>
                </a:extLst>
              </a:tr>
              <a:tr h="425045">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&gt;60 second reel: Interview with HCPLAN members and previous Summit attendees</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chemeClr val="tx1"/>
                          </a:solidFill>
                        </a:rPr>
                        <a:t>Q&amp;A w/ HCPLAN leaders highlighting the importance of joining the VBC movement.</a:t>
                      </a:r>
                      <a:endParaRPr lang="en-US" sz="1100">
                        <a:solidFill>
                          <a:srgbClr val="FF0000"/>
                        </a:solidFill>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solidFill>
                          <a:srgbClr val="FF0000"/>
                        </a:solidFill>
                      </a:endParaRPr>
                    </a:p>
                  </a:txBody>
                  <a:tcPr/>
                </a:tc>
                <a:extLst>
                  <a:ext uri="{0D108BD9-81ED-4DB2-BD59-A6C34878D82A}">
                    <a16:rowId xmlns:a16="http://schemas.microsoft.com/office/drawing/2014/main" val="4177140197"/>
                  </a:ext>
                </a:extLst>
              </a:tr>
              <a:tr h="308977">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Measurement Effort results over the years</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Include commentary from participating organizations reflecting on impact over the past 10 years.</a:t>
                      </a:r>
                    </a:p>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rgbClr val="FF0000"/>
                          </a:solidFill>
                        </a:rPr>
                        <a:t>Incorporate more interactive elements for engagement. </a:t>
                      </a:r>
                    </a:p>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rgbClr val="FF0000"/>
                          </a:solidFill>
                        </a:rPr>
                        <a:t>Consider “</a:t>
                      </a:r>
                      <a:r>
                        <a:rPr lang="en-US" sz="1100">
                          <a:solidFill>
                            <a:srgbClr val="FF0000"/>
                          </a:solidFill>
                          <a:hlinkClick r:id="rId2"/>
                        </a:rPr>
                        <a:t>scrolly telling</a:t>
                      </a:r>
                      <a:r>
                        <a:rPr lang="en-US" sz="1100">
                          <a:solidFill>
                            <a:srgbClr val="FF0000"/>
                          </a:solidFill>
                        </a:rPr>
                        <a:t>” elements for the Measurement Report.</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solidFill>
                          <a:srgbClr val="FF0000"/>
                        </a:solidFill>
                      </a:endParaRPr>
                    </a:p>
                  </a:txBody>
                  <a:tcPr/>
                </a:tc>
                <a:extLst>
                  <a:ext uri="{0D108BD9-81ED-4DB2-BD59-A6C34878D82A}">
                    <a16:rowId xmlns:a16="http://schemas.microsoft.com/office/drawing/2014/main" val="2913699482"/>
                  </a:ext>
                </a:extLst>
              </a:tr>
              <a:tr h="308977">
                <a:tc vMerge="1">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Interactive content to encourage audience engagement (e.g., polls, collaborative threads)</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Call-to-action campaign - 10 action small but impactful actions to advance VBC.</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solidFill>
                          <a:srgbClr val="FF0000"/>
                        </a:solidFill>
                      </a:endParaRPr>
                    </a:p>
                  </a:txBody>
                  <a:tcPr/>
                </a:tc>
                <a:extLst>
                  <a:ext uri="{0D108BD9-81ED-4DB2-BD59-A6C34878D82A}">
                    <a16:rowId xmlns:a16="http://schemas.microsoft.com/office/drawing/2014/main" val="269861019"/>
                  </a:ext>
                </a:extLst>
              </a:tr>
              <a:tr h="305419">
                <a:tc>
                  <a:txBody>
                    <a:bodyPr/>
                    <a:lstStyle/>
                    <a:p>
                      <a:pPr algn="ctr"/>
                      <a:r>
                        <a:rPr lang="en-US" sz="1200" b="1"/>
                        <a:t>Email Marketing</a:t>
                      </a:r>
                    </a:p>
                  </a:txBody>
                  <a:tcPr/>
                </a:tc>
                <a:tc>
                  <a:txBody>
                    <a:bodyPr/>
                    <a:lstStyle/>
                    <a:p>
                      <a:pPr marL="0" indent="0">
                        <a:buFont typeface="Arial" panose="020B0604020202020204" pitchFamily="34" charset="0"/>
                        <a:buNone/>
                      </a:pPr>
                      <a:r>
                        <a:rPr lang="en-US" sz="1100"/>
                        <a:t>Email campaign (3 emails) for new and current subscribers</a:t>
                      </a: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Email campaign (4 emails) for new and current subscribers – w/ content from HCPLAN leaders.</a:t>
                      </a:r>
                    </a:p>
                    <a:p>
                      <a:pPr marL="0" indent="0">
                        <a:buFont typeface="Arial" panose="020B0604020202020204" pitchFamily="34" charset="0"/>
                        <a:buNone/>
                      </a:pPr>
                      <a:endParaRPr lang="en-US" sz="1100"/>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3483381351"/>
                  </a:ext>
                </a:extLst>
              </a:tr>
            </a:tbl>
          </a:graphicData>
        </a:graphic>
      </p:graphicFrame>
      <p:pic>
        <p:nvPicPr>
          <p:cNvPr id="15" name="Graphic 14" descr="Badge with solid fill">
            <a:extLst>
              <a:ext uri="{FF2B5EF4-FFF2-40B4-BE49-F238E27FC236}">
                <a16:creationId xmlns:a16="http://schemas.microsoft.com/office/drawing/2014/main" id="{E2F440CA-317C-E4A0-6211-2B9E92E4E2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8421" y="4658606"/>
            <a:ext cx="310102" cy="310102"/>
          </a:xfrm>
          <a:prstGeom prst="rect">
            <a:avLst/>
          </a:prstGeom>
        </p:spPr>
      </p:pic>
      <p:pic>
        <p:nvPicPr>
          <p:cNvPr id="16" name="Graphic 15" descr="Badge 3 with solid fill">
            <a:extLst>
              <a:ext uri="{FF2B5EF4-FFF2-40B4-BE49-F238E27FC236}">
                <a16:creationId xmlns:a16="http://schemas.microsoft.com/office/drawing/2014/main" id="{E0477DCA-D9E9-1534-73F9-0E0C223972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98523" y="2424514"/>
            <a:ext cx="321656" cy="321656"/>
          </a:xfrm>
          <a:prstGeom prst="rect">
            <a:avLst/>
          </a:prstGeom>
        </p:spPr>
      </p:pic>
      <p:pic>
        <p:nvPicPr>
          <p:cNvPr id="18" name="Graphic 17" descr="Badge 3 with solid fill">
            <a:extLst>
              <a:ext uri="{FF2B5EF4-FFF2-40B4-BE49-F238E27FC236}">
                <a16:creationId xmlns:a16="http://schemas.microsoft.com/office/drawing/2014/main" id="{D24CD7A4-87D9-3E9E-E83D-D25999561D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29122" y="4658606"/>
            <a:ext cx="321656" cy="321656"/>
          </a:xfrm>
          <a:prstGeom prst="rect">
            <a:avLst/>
          </a:prstGeom>
        </p:spPr>
      </p:pic>
      <p:pic>
        <p:nvPicPr>
          <p:cNvPr id="19" name="Graphic 18" descr="Badge 1 with solid fill">
            <a:extLst>
              <a:ext uri="{FF2B5EF4-FFF2-40B4-BE49-F238E27FC236}">
                <a16:creationId xmlns:a16="http://schemas.microsoft.com/office/drawing/2014/main" id="{7434D27A-60B2-05FF-A553-469E6F2E679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37642" y="4659535"/>
            <a:ext cx="321656" cy="321656"/>
          </a:xfrm>
          <a:prstGeom prst="rect">
            <a:avLst/>
          </a:prstGeom>
        </p:spPr>
      </p:pic>
      <p:pic>
        <p:nvPicPr>
          <p:cNvPr id="23" name="Graphic 22" descr="Badge with solid fill">
            <a:extLst>
              <a:ext uri="{FF2B5EF4-FFF2-40B4-BE49-F238E27FC236}">
                <a16:creationId xmlns:a16="http://schemas.microsoft.com/office/drawing/2014/main" id="{380186D5-304A-D69F-E6EC-E4DF382B42C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8421" y="4103685"/>
            <a:ext cx="310102" cy="310102"/>
          </a:xfrm>
          <a:prstGeom prst="rect">
            <a:avLst/>
          </a:prstGeom>
        </p:spPr>
      </p:pic>
      <p:pic>
        <p:nvPicPr>
          <p:cNvPr id="24" name="Graphic 23" descr="Badge with solid fill">
            <a:extLst>
              <a:ext uri="{FF2B5EF4-FFF2-40B4-BE49-F238E27FC236}">
                <a16:creationId xmlns:a16="http://schemas.microsoft.com/office/drawing/2014/main" id="{18DBD600-992C-C209-73B1-CF2BB70AC2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8421" y="3513436"/>
            <a:ext cx="310102" cy="310102"/>
          </a:xfrm>
          <a:prstGeom prst="rect">
            <a:avLst/>
          </a:prstGeom>
        </p:spPr>
      </p:pic>
      <p:pic>
        <p:nvPicPr>
          <p:cNvPr id="25" name="Graphic 24" descr="Badge 3 with solid fill">
            <a:extLst>
              <a:ext uri="{FF2B5EF4-FFF2-40B4-BE49-F238E27FC236}">
                <a16:creationId xmlns:a16="http://schemas.microsoft.com/office/drawing/2014/main" id="{0ED21673-08E0-1254-0712-CAEBA6FA4B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29122" y="3505840"/>
            <a:ext cx="321656" cy="321656"/>
          </a:xfrm>
          <a:prstGeom prst="rect">
            <a:avLst/>
          </a:prstGeom>
        </p:spPr>
      </p:pic>
      <p:pic>
        <p:nvPicPr>
          <p:cNvPr id="26" name="Graphic 25" descr="Badge with solid fill">
            <a:extLst>
              <a:ext uri="{FF2B5EF4-FFF2-40B4-BE49-F238E27FC236}">
                <a16:creationId xmlns:a16="http://schemas.microsoft.com/office/drawing/2014/main" id="{50DD3439-95D5-EAC1-3D9B-B4C15E3DD6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8421" y="2958515"/>
            <a:ext cx="310102" cy="310102"/>
          </a:xfrm>
          <a:prstGeom prst="rect">
            <a:avLst/>
          </a:prstGeom>
        </p:spPr>
      </p:pic>
      <p:pic>
        <p:nvPicPr>
          <p:cNvPr id="27" name="Graphic 26" descr="Badge 3 with solid fill">
            <a:extLst>
              <a:ext uri="{FF2B5EF4-FFF2-40B4-BE49-F238E27FC236}">
                <a16:creationId xmlns:a16="http://schemas.microsoft.com/office/drawing/2014/main" id="{C656A52A-E84E-7B40-7756-A8EA12A6EA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36266" y="2965177"/>
            <a:ext cx="321656" cy="321656"/>
          </a:xfrm>
          <a:prstGeom prst="rect">
            <a:avLst/>
          </a:prstGeom>
        </p:spPr>
      </p:pic>
      <p:pic>
        <p:nvPicPr>
          <p:cNvPr id="4" name="Graphic 3" descr="Badge with solid fill">
            <a:extLst>
              <a:ext uri="{FF2B5EF4-FFF2-40B4-BE49-F238E27FC236}">
                <a16:creationId xmlns:a16="http://schemas.microsoft.com/office/drawing/2014/main" id="{2F27D9B9-718F-15B6-331B-7C07628DA7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8421" y="1917648"/>
            <a:ext cx="310102" cy="310102"/>
          </a:xfrm>
          <a:prstGeom prst="rect">
            <a:avLst/>
          </a:prstGeom>
        </p:spPr>
      </p:pic>
      <p:pic>
        <p:nvPicPr>
          <p:cNvPr id="6" name="Graphic 5" descr="Badge 3 with solid fill">
            <a:extLst>
              <a:ext uri="{FF2B5EF4-FFF2-40B4-BE49-F238E27FC236}">
                <a16:creationId xmlns:a16="http://schemas.microsoft.com/office/drawing/2014/main" id="{70494573-50A7-83C4-648A-FE8FF124A2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07582" y="1906094"/>
            <a:ext cx="321656" cy="321656"/>
          </a:xfrm>
          <a:prstGeom prst="rect">
            <a:avLst/>
          </a:prstGeom>
        </p:spPr>
      </p:pic>
    </p:spTree>
    <p:extLst>
      <p:ext uri="{BB962C8B-B14F-4D97-AF65-F5344CB8AC3E}">
        <p14:creationId xmlns:p14="http://schemas.microsoft.com/office/powerpoint/2010/main" val="1305319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64213-B6AD-B9B2-23BC-7838E7299A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55B561-53CE-6013-8AC6-20C551295049}"/>
              </a:ext>
            </a:extLst>
          </p:cNvPr>
          <p:cNvSpPr>
            <a:spLocks noGrp="1"/>
          </p:cNvSpPr>
          <p:nvPr>
            <p:ph type="title"/>
          </p:nvPr>
        </p:nvSpPr>
        <p:spPr>
          <a:xfrm>
            <a:off x="838200" y="136524"/>
            <a:ext cx="10515600" cy="1325563"/>
          </a:xfrm>
        </p:spPr>
        <p:txBody>
          <a:bodyPr>
            <a:normAutofit/>
          </a:bodyPr>
          <a:lstStyle/>
          <a:p>
            <a:r>
              <a:rPr lang="en-US"/>
              <a:t>Sample Timeline</a:t>
            </a:r>
          </a:p>
        </p:txBody>
      </p:sp>
      <p:sp>
        <p:nvSpPr>
          <p:cNvPr id="3" name="Slide Number Placeholder 2">
            <a:extLst>
              <a:ext uri="{FF2B5EF4-FFF2-40B4-BE49-F238E27FC236}">
                <a16:creationId xmlns:a16="http://schemas.microsoft.com/office/drawing/2014/main" id="{200B513C-06A0-4294-4F01-3C44E8CE8F03}"/>
              </a:ext>
            </a:extLst>
          </p:cNvPr>
          <p:cNvSpPr>
            <a:spLocks noGrp="1"/>
          </p:cNvSpPr>
          <p:nvPr>
            <p:ph type="sldNum" sz="quarter" idx="12"/>
          </p:nvPr>
        </p:nvSpPr>
        <p:spPr/>
        <p:txBody>
          <a:bodyPr/>
          <a:lstStyle/>
          <a:p>
            <a:fld id="{16985025-2193-4D20-8010-DE0BC70DF1E5}" type="slidenum">
              <a:rPr lang="en-US" smtClean="0"/>
              <a:t>6</a:t>
            </a:fld>
            <a:endParaRPr lang="en-US"/>
          </a:p>
        </p:txBody>
      </p:sp>
      <p:cxnSp>
        <p:nvCxnSpPr>
          <p:cNvPr id="4" name="Straight Connector 3">
            <a:extLst>
              <a:ext uri="{FF2B5EF4-FFF2-40B4-BE49-F238E27FC236}">
                <a16:creationId xmlns:a16="http://schemas.microsoft.com/office/drawing/2014/main" id="{3E77FC43-4B8F-5F80-9977-00C14E0E20B0}"/>
              </a:ext>
            </a:extLst>
          </p:cNvPr>
          <p:cNvCxnSpPr/>
          <p:nvPr/>
        </p:nvCxnSpPr>
        <p:spPr>
          <a:xfrm>
            <a:off x="0" y="3543633"/>
            <a:ext cx="1219200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C6BB595-E281-8AAE-8090-FA41FD4EB3C4}"/>
              </a:ext>
            </a:extLst>
          </p:cNvPr>
          <p:cNvSpPr txBox="1"/>
          <p:nvPr/>
        </p:nvSpPr>
        <p:spPr>
          <a:xfrm>
            <a:off x="150271" y="4149512"/>
            <a:ext cx="1505345" cy="181588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0" spc="100">
                <a:solidFill>
                  <a:srgbClr val="FFFFFF">
                    <a:lumMod val="50000"/>
                  </a:srgbClr>
                </a:solidFill>
                <a:latin typeface="Arial" panose="020B0604020202020204"/>
              </a:rPr>
              <a:t>MARCH</a:t>
            </a:r>
            <a:endParaRPr kumimoji="0" lang="en-US" sz="1400" b="1" i="0" u="none" strike="noStrike" kern="0" cap="none" spc="100" normalizeH="0" baseline="0" noProof="0">
              <a:ln>
                <a:noFill/>
              </a:ln>
              <a:solidFill>
                <a:sysClr val="windowText" lastClr="000000"/>
              </a:solidFill>
              <a:effectLst/>
              <a:uLnTx/>
              <a:uFillTx/>
              <a:latin typeface="Arial" panose="020B0604020202020204"/>
              <a:ea typeface="+mn-ea"/>
              <a:cs typeface="+mn-cs"/>
            </a:endParaRPr>
          </a:p>
          <a:p>
            <a:pPr algn="l"/>
            <a:r>
              <a:rPr lang="en-US" sz="1400" b="1"/>
              <a:t>Receive approval for Comms Plan </a:t>
            </a:r>
            <a:r>
              <a:rPr lang="en-US" sz="1400" b="1">
                <a:solidFill>
                  <a:srgbClr val="FF0000"/>
                </a:solidFill>
              </a:rPr>
              <a:t>and Initiate Tactic Planning &amp; Implementation</a:t>
            </a:r>
          </a:p>
        </p:txBody>
      </p:sp>
      <p:sp>
        <p:nvSpPr>
          <p:cNvPr id="6" name="TextBox 5">
            <a:extLst>
              <a:ext uri="{FF2B5EF4-FFF2-40B4-BE49-F238E27FC236}">
                <a16:creationId xmlns:a16="http://schemas.microsoft.com/office/drawing/2014/main" id="{1A227655-5256-C4D1-E015-729B40671193}"/>
              </a:ext>
            </a:extLst>
          </p:cNvPr>
          <p:cNvSpPr txBox="1"/>
          <p:nvPr/>
        </p:nvSpPr>
        <p:spPr>
          <a:xfrm>
            <a:off x="1598821" y="1946059"/>
            <a:ext cx="210081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FFFFFF">
                    <a:lumMod val="50000"/>
                  </a:srgbClr>
                </a:solidFill>
                <a:effectLst/>
                <a:uLnTx/>
                <a:uFillTx/>
                <a:latin typeface="Arial" panose="020B0604020202020204"/>
                <a:ea typeface="+mn-ea"/>
                <a:cs typeface="+mn-cs"/>
              </a:rPr>
              <a:t>APRIL</a:t>
            </a:r>
            <a:endParaRPr kumimoji="0" lang="en-US" sz="1400" b="1" i="0" u="none" strike="noStrike" kern="0" cap="none" spc="100" normalizeH="0" baseline="0" noProof="0">
              <a:ln>
                <a:noFill/>
              </a:ln>
              <a:solidFill>
                <a:sysClr val="windowText" lastClr="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Pitch Op-ed</a:t>
            </a:r>
            <a:endParaRPr kumimoji="0" lang="en-US" sz="1400" b="0" i="1" u="none" strike="noStrike" kern="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3C60D785-056B-2B0F-7DCE-2F9C5842B95B}"/>
              </a:ext>
            </a:extLst>
          </p:cNvPr>
          <p:cNvSpPr txBox="1"/>
          <p:nvPr/>
        </p:nvSpPr>
        <p:spPr>
          <a:xfrm>
            <a:off x="2569400" y="4149512"/>
            <a:ext cx="3339785" cy="13849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0" spc="100">
                <a:solidFill>
                  <a:srgbClr val="FFFFFF">
                    <a:lumMod val="50000"/>
                  </a:srgbClr>
                </a:solidFill>
                <a:latin typeface="Arial" panose="020B0604020202020204"/>
              </a:rPr>
              <a:t>MAY</a:t>
            </a:r>
          </a:p>
          <a:p>
            <a:pPr marL="0" indent="0" algn="l">
              <a:buFont typeface="Arial" panose="020B0604020202020204" pitchFamily="34" charset="0"/>
              <a:buNone/>
            </a:pPr>
            <a:r>
              <a:rPr lang="en-US" sz="1400" b="1"/>
              <a:t>Branding live on site</a:t>
            </a:r>
          </a:p>
          <a:p>
            <a:pPr marL="0" indent="0" algn="l">
              <a:buFontTx/>
              <a:buNone/>
            </a:pPr>
            <a:r>
              <a:rPr lang="en-US" sz="1400" b="1"/>
              <a:t>Launch “VBC Over the Years”</a:t>
            </a:r>
          </a:p>
          <a:p>
            <a:pPr marL="0" indent="0" algn="l">
              <a:buFontTx/>
              <a:buNone/>
            </a:pPr>
            <a:r>
              <a:rPr lang="en-US" sz="1400" b="1"/>
              <a:t>Send announcement to C2C partners</a:t>
            </a:r>
          </a:p>
          <a:p>
            <a:r>
              <a:rPr lang="en-US" sz="1400" b="1"/>
              <a:t>Send email #1</a:t>
            </a:r>
          </a:p>
          <a:p>
            <a:pPr marL="0" indent="0" algn="l">
              <a:buFontTx/>
              <a:buNone/>
            </a:pPr>
            <a:endParaRPr lang="en-US" sz="1400" b="1"/>
          </a:p>
        </p:txBody>
      </p:sp>
      <p:sp>
        <p:nvSpPr>
          <p:cNvPr id="9" name="TextBox 8">
            <a:extLst>
              <a:ext uri="{FF2B5EF4-FFF2-40B4-BE49-F238E27FC236}">
                <a16:creationId xmlns:a16="http://schemas.microsoft.com/office/drawing/2014/main" id="{ED3BAF31-3388-012F-1F30-171B3A658721}"/>
              </a:ext>
            </a:extLst>
          </p:cNvPr>
          <p:cNvSpPr txBox="1"/>
          <p:nvPr/>
        </p:nvSpPr>
        <p:spPr>
          <a:xfrm>
            <a:off x="5671362" y="4149512"/>
            <a:ext cx="2025326" cy="738664"/>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FFFFFF">
                    <a:lumMod val="50000"/>
                  </a:srgbClr>
                </a:solidFill>
                <a:effectLst/>
                <a:uLnTx/>
                <a:uFillTx/>
                <a:latin typeface="Arial" panose="020B0604020202020204"/>
                <a:ea typeface="+mn-ea"/>
                <a:cs typeface="+mn-cs"/>
              </a:rPr>
              <a:t>JULY</a:t>
            </a:r>
            <a:endParaRPr kumimoji="0" lang="en-US" sz="1800" b="1" i="0" u="none" strike="noStrike" kern="0" cap="none" spc="100" normalizeH="0" baseline="0" noProof="0">
              <a:ln>
                <a:noFill/>
              </a:ln>
              <a:solidFill>
                <a:sysClr val="windowText" lastClr="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Publish scripted reel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Send email #3</a:t>
            </a:r>
          </a:p>
        </p:txBody>
      </p:sp>
      <p:grpSp>
        <p:nvGrpSpPr>
          <p:cNvPr id="10" name="Group 9">
            <a:extLst>
              <a:ext uri="{FF2B5EF4-FFF2-40B4-BE49-F238E27FC236}">
                <a16:creationId xmlns:a16="http://schemas.microsoft.com/office/drawing/2014/main" id="{66A50334-D6BC-084A-4355-94A565D36C0F}"/>
              </a:ext>
            </a:extLst>
          </p:cNvPr>
          <p:cNvGrpSpPr/>
          <p:nvPr/>
        </p:nvGrpSpPr>
        <p:grpSpPr>
          <a:xfrm>
            <a:off x="479150" y="3429333"/>
            <a:ext cx="228600" cy="594360"/>
            <a:chOff x="400838" y="1818011"/>
            <a:chExt cx="228600" cy="594360"/>
          </a:xfrm>
        </p:grpSpPr>
        <p:cxnSp>
          <p:nvCxnSpPr>
            <p:cNvPr id="11" name="Straight Connector 10">
              <a:extLst>
                <a:ext uri="{FF2B5EF4-FFF2-40B4-BE49-F238E27FC236}">
                  <a16:creationId xmlns:a16="http://schemas.microsoft.com/office/drawing/2014/main" id="{98D5E557-834E-780F-DAD4-63153026784E}"/>
                </a:ext>
              </a:extLst>
            </p:cNvPr>
            <p:cNvCxnSpPr>
              <a:cxnSpLocks/>
              <a:stCxn id="12" idx="4"/>
            </p:cNvCxnSpPr>
            <p:nvPr/>
          </p:nvCxnSpPr>
          <p:spPr>
            <a:xfrm>
              <a:off x="515138" y="2046611"/>
              <a:ext cx="0" cy="36576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85020DCD-E1DF-978A-A5DA-C094E72927A9}"/>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3" name="Group 12">
            <a:extLst>
              <a:ext uri="{FF2B5EF4-FFF2-40B4-BE49-F238E27FC236}">
                <a16:creationId xmlns:a16="http://schemas.microsoft.com/office/drawing/2014/main" id="{689B6FAE-3774-F6A3-DD14-E119B87D9FC0}"/>
              </a:ext>
            </a:extLst>
          </p:cNvPr>
          <p:cNvGrpSpPr/>
          <p:nvPr/>
        </p:nvGrpSpPr>
        <p:grpSpPr>
          <a:xfrm>
            <a:off x="5996446" y="3437189"/>
            <a:ext cx="228600" cy="594360"/>
            <a:chOff x="400838" y="1818011"/>
            <a:chExt cx="228600" cy="594360"/>
          </a:xfrm>
        </p:grpSpPr>
        <p:cxnSp>
          <p:nvCxnSpPr>
            <p:cNvPr id="14" name="Straight Connector 13">
              <a:extLst>
                <a:ext uri="{FF2B5EF4-FFF2-40B4-BE49-F238E27FC236}">
                  <a16:creationId xmlns:a16="http://schemas.microsoft.com/office/drawing/2014/main" id="{E5473749-003B-F10D-1AE7-D32546F022A2}"/>
                </a:ext>
              </a:extLst>
            </p:cNvPr>
            <p:cNvCxnSpPr>
              <a:cxnSpLocks/>
              <a:stCxn id="15" idx="4"/>
            </p:cNvCxnSpPr>
            <p:nvPr/>
          </p:nvCxnSpPr>
          <p:spPr>
            <a:xfrm>
              <a:off x="515138" y="2046611"/>
              <a:ext cx="0" cy="36576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23AD24DF-5861-0AE6-1637-57F490D1E1E1}"/>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6" name="Group 15">
            <a:extLst>
              <a:ext uri="{FF2B5EF4-FFF2-40B4-BE49-F238E27FC236}">
                <a16:creationId xmlns:a16="http://schemas.microsoft.com/office/drawing/2014/main" id="{2CCD4A8F-842B-244B-E8F0-8BCA8BA427C5}"/>
              </a:ext>
            </a:extLst>
          </p:cNvPr>
          <p:cNvGrpSpPr/>
          <p:nvPr/>
        </p:nvGrpSpPr>
        <p:grpSpPr>
          <a:xfrm>
            <a:off x="3237798" y="3429000"/>
            <a:ext cx="228600" cy="685800"/>
            <a:chOff x="400838" y="1818011"/>
            <a:chExt cx="228600" cy="685800"/>
          </a:xfrm>
        </p:grpSpPr>
        <p:cxnSp>
          <p:nvCxnSpPr>
            <p:cNvPr id="17" name="Straight Connector 16">
              <a:extLst>
                <a:ext uri="{FF2B5EF4-FFF2-40B4-BE49-F238E27FC236}">
                  <a16:creationId xmlns:a16="http://schemas.microsoft.com/office/drawing/2014/main" id="{E117BDA2-98B5-E868-68C8-8D85C5251EF5}"/>
                </a:ext>
              </a:extLst>
            </p:cNvPr>
            <p:cNvCxnSpPr>
              <a:cxnSpLocks/>
              <a:stCxn id="18" idx="4"/>
            </p:cNvCxnSpPr>
            <p:nvPr/>
          </p:nvCxnSpPr>
          <p:spPr>
            <a:xfrm>
              <a:off x="515138" y="2046611"/>
              <a:ext cx="0" cy="45720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05549517-5DFE-7963-1A8B-5A7C4E908E43}"/>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9" name="Group 18">
            <a:extLst>
              <a:ext uri="{FF2B5EF4-FFF2-40B4-BE49-F238E27FC236}">
                <a16:creationId xmlns:a16="http://schemas.microsoft.com/office/drawing/2014/main" id="{E65836B1-778E-BE9B-D37E-E23514E6B8F0}"/>
              </a:ext>
            </a:extLst>
          </p:cNvPr>
          <p:cNvGrpSpPr/>
          <p:nvPr/>
        </p:nvGrpSpPr>
        <p:grpSpPr>
          <a:xfrm flipV="1">
            <a:off x="1858474" y="2822675"/>
            <a:ext cx="228600" cy="843114"/>
            <a:chOff x="400838" y="1818011"/>
            <a:chExt cx="228600" cy="843114"/>
          </a:xfrm>
        </p:grpSpPr>
        <p:cxnSp>
          <p:nvCxnSpPr>
            <p:cNvPr id="20" name="Straight Connector 19">
              <a:extLst>
                <a:ext uri="{FF2B5EF4-FFF2-40B4-BE49-F238E27FC236}">
                  <a16:creationId xmlns:a16="http://schemas.microsoft.com/office/drawing/2014/main" id="{3359B3C1-AF09-79F1-A233-75D5193779A4}"/>
                </a:ext>
              </a:extLst>
            </p:cNvPr>
            <p:cNvCxnSpPr>
              <a:cxnSpLocks/>
            </p:cNvCxnSpPr>
            <p:nvPr/>
          </p:nvCxnSpPr>
          <p:spPr>
            <a:xfrm>
              <a:off x="515138" y="2021045"/>
              <a:ext cx="0" cy="64008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8C982780-A081-E8C7-1F14-01E97323816A}"/>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25" name="TextBox 24">
            <a:extLst>
              <a:ext uri="{FF2B5EF4-FFF2-40B4-BE49-F238E27FC236}">
                <a16:creationId xmlns:a16="http://schemas.microsoft.com/office/drawing/2014/main" id="{CD6D338C-620B-BD29-3D39-044584DD615B}"/>
              </a:ext>
            </a:extLst>
          </p:cNvPr>
          <p:cNvSpPr txBox="1"/>
          <p:nvPr/>
        </p:nvSpPr>
        <p:spPr>
          <a:xfrm>
            <a:off x="3316182" y="1946059"/>
            <a:ext cx="3507405"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0" spc="100">
                <a:solidFill>
                  <a:srgbClr val="FFFFFF">
                    <a:lumMod val="50000"/>
                  </a:srgbClr>
                </a:solidFill>
                <a:latin typeface="Arial" panose="020B0604020202020204"/>
              </a:rPr>
              <a:t>JUNE</a:t>
            </a:r>
            <a:endParaRPr kumimoji="0" lang="en-US" sz="1400" b="1" i="0" u="none" strike="noStrike" kern="0" cap="none" spc="100" normalizeH="0" baseline="0" noProof="0">
              <a:ln>
                <a:noFill/>
              </a:ln>
              <a:solidFill>
                <a:sysClr val="windowText" lastClr="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Launch “10 Reasons to Join HCPLAN”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Send email #2</a:t>
            </a:r>
          </a:p>
        </p:txBody>
      </p:sp>
      <p:grpSp>
        <p:nvGrpSpPr>
          <p:cNvPr id="26" name="Group 25">
            <a:extLst>
              <a:ext uri="{FF2B5EF4-FFF2-40B4-BE49-F238E27FC236}">
                <a16:creationId xmlns:a16="http://schemas.microsoft.com/office/drawing/2014/main" id="{CE20249B-FC23-3E28-B3E8-827B3F048290}"/>
              </a:ext>
            </a:extLst>
          </p:cNvPr>
          <p:cNvGrpSpPr/>
          <p:nvPr/>
        </p:nvGrpSpPr>
        <p:grpSpPr>
          <a:xfrm flipV="1">
            <a:off x="4617122" y="2822675"/>
            <a:ext cx="228600" cy="843114"/>
            <a:chOff x="400838" y="1818011"/>
            <a:chExt cx="228600" cy="843114"/>
          </a:xfrm>
        </p:grpSpPr>
        <p:cxnSp>
          <p:nvCxnSpPr>
            <p:cNvPr id="27" name="Straight Connector 26">
              <a:extLst>
                <a:ext uri="{FF2B5EF4-FFF2-40B4-BE49-F238E27FC236}">
                  <a16:creationId xmlns:a16="http://schemas.microsoft.com/office/drawing/2014/main" id="{569FEE8C-D8E5-F66F-A125-AD37830734EE}"/>
                </a:ext>
              </a:extLst>
            </p:cNvPr>
            <p:cNvCxnSpPr>
              <a:cxnSpLocks/>
            </p:cNvCxnSpPr>
            <p:nvPr/>
          </p:nvCxnSpPr>
          <p:spPr>
            <a:xfrm>
              <a:off x="515138" y="2021045"/>
              <a:ext cx="0" cy="64008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C1B56E22-FDCE-0305-E3AE-9F1773BEA9BE}"/>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29" name="TextBox 28">
            <a:extLst>
              <a:ext uri="{FF2B5EF4-FFF2-40B4-BE49-F238E27FC236}">
                <a16:creationId xmlns:a16="http://schemas.microsoft.com/office/drawing/2014/main" id="{8D4C5FDA-A7C2-91AB-5A1F-1BC7D904F1CC}"/>
              </a:ext>
            </a:extLst>
          </p:cNvPr>
          <p:cNvSpPr txBox="1"/>
          <p:nvPr/>
        </p:nvSpPr>
        <p:spPr>
          <a:xfrm>
            <a:off x="6794955" y="1946059"/>
            <a:ext cx="2358878"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0" spc="100">
                <a:solidFill>
                  <a:srgbClr val="FFFFFF">
                    <a:lumMod val="50000"/>
                  </a:srgbClr>
                </a:solidFill>
                <a:latin typeface="Arial" panose="020B0604020202020204"/>
              </a:rPr>
              <a:t>AUGUST</a:t>
            </a:r>
            <a:endParaRPr kumimoji="0" lang="en-US" sz="1400" b="1" i="0" u="none" strike="noStrike" kern="0" cap="none" spc="100" normalizeH="0" baseline="0" noProof="0">
              <a:ln>
                <a:noFill/>
              </a:ln>
              <a:solidFill>
                <a:sysClr val="windowText" lastClr="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Publish 4 static graphics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Send email #4</a:t>
            </a:r>
          </a:p>
        </p:txBody>
      </p:sp>
      <p:grpSp>
        <p:nvGrpSpPr>
          <p:cNvPr id="30" name="Group 29">
            <a:extLst>
              <a:ext uri="{FF2B5EF4-FFF2-40B4-BE49-F238E27FC236}">
                <a16:creationId xmlns:a16="http://schemas.microsoft.com/office/drawing/2014/main" id="{24C97FDE-809A-4410-FFFC-20FA2E3E4437}"/>
              </a:ext>
            </a:extLst>
          </p:cNvPr>
          <p:cNvGrpSpPr/>
          <p:nvPr/>
        </p:nvGrpSpPr>
        <p:grpSpPr>
          <a:xfrm flipV="1">
            <a:off x="7375770" y="2817069"/>
            <a:ext cx="228600" cy="843114"/>
            <a:chOff x="400838" y="1818011"/>
            <a:chExt cx="228600" cy="843114"/>
          </a:xfrm>
        </p:grpSpPr>
        <p:cxnSp>
          <p:nvCxnSpPr>
            <p:cNvPr id="31" name="Straight Connector 30">
              <a:extLst>
                <a:ext uri="{FF2B5EF4-FFF2-40B4-BE49-F238E27FC236}">
                  <a16:creationId xmlns:a16="http://schemas.microsoft.com/office/drawing/2014/main" id="{0D8D54C4-1497-2B29-104F-47E7134FA0D6}"/>
                </a:ext>
              </a:extLst>
            </p:cNvPr>
            <p:cNvCxnSpPr>
              <a:cxnSpLocks/>
            </p:cNvCxnSpPr>
            <p:nvPr/>
          </p:nvCxnSpPr>
          <p:spPr>
            <a:xfrm>
              <a:off x="515138" y="2021045"/>
              <a:ext cx="0" cy="64008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5C27AED4-7E53-96E7-D58B-A3B54240432D}"/>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33" name="TextBox 32">
            <a:extLst>
              <a:ext uri="{FF2B5EF4-FFF2-40B4-BE49-F238E27FC236}">
                <a16:creationId xmlns:a16="http://schemas.microsoft.com/office/drawing/2014/main" id="{5BEC42FA-0E3E-C000-CF7F-570ECBE2CD0D}"/>
              </a:ext>
            </a:extLst>
          </p:cNvPr>
          <p:cNvSpPr txBox="1"/>
          <p:nvPr/>
        </p:nvSpPr>
        <p:spPr>
          <a:xfrm>
            <a:off x="8301351" y="4149512"/>
            <a:ext cx="3197112" cy="116955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FFFFFF">
                    <a:lumMod val="50000"/>
                  </a:srgbClr>
                </a:solidFill>
                <a:effectLst/>
                <a:uLnTx/>
                <a:uFillTx/>
                <a:latin typeface="Arial" panose="020B0604020202020204"/>
                <a:ea typeface="+mn-ea"/>
                <a:cs typeface="+mn-cs"/>
              </a:rPr>
              <a:t>SEPT</a:t>
            </a:r>
            <a:endParaRPr kumimoji="0" lang="en-US" sz="1800" b="1" i="0" u="none" strike="noStrike" kern="0" cap="none" spc="100" normalizeH="0" baseline="0" noProof="0">
              <a:ln>
                <a:noFill/>
              </a:ln>
              <a:solidFill>
                <a:sysClr val="windowText" lastClr="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Launch infographic timeline on site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Publish video: “Decade in Review”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Distribute Comms Kits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Pitch Podcasts</a:t>
            </a:r>
          </a:p>
        </p:txBody>
      </p:sp>
      <p:grpSp>
        <p:nvGrpSpPr>
          <p:cNvPr id="34" name="Group 33">
            <a:extLst>
              <a:ext uri="{FF2B5EF4-FFF2-40B4-BE49-F238E27FC236}">
                <a16:creationId xmlns:a16="http://schemas.microsoft.com/office/drawing/2014/main" id="{E636E206-9D7C-0D65-7BFC-15CD34DDCBE2}"/>
              </a:ext>
            </a:extLst>
          </p:cNvPr>
          <p:cNvGrpSpPr/>
          <p:nvPr/>
        </p:nvGrpSpPr>
        <p:grpSpPr>
          <a:xfrm>
            <a:off x="8755094" y="3437189"/>
            <a:ext cx="228600" cy="594360"/>
            <a:chOff x="400838" y="1818011"/>
            <a:chExt cx="228600" cy="594360"/>
          </a:xfrm>
        </p:grpSpPr>
        <p:cxnSp>
          <p:nvCxnSpPr>
            <p:cNvPr id="35" name="Straight Connector 34">
              <a:extLst>
                <a:ext uri="{FF2B5EF4-FFF2-40B4-BE49-F238E27FC236}">
                  <a16:creationId xmlns:a16="http://schemas.microsoft.com/office/drawing/2014/main" id="{D0F7A753-15BB-4BE9-AFDD-0A4FE39DEAE8}"/>
                </a:ext>
              </a:extLst>
            </p:cNvPr>
            <p:cNvCxnSpPr>
              <a:cxnSpLocks/>
              <a:stCxn id="36" idx="4"/>
            </p:cNvCxnSpPr>
            <p:nvPr/>
          </p:nvCxnSpPr>
          <p:spPr>
            <a:xfrm>
              <a:off x="515138" y="2046611"/>
              <a:ext cx="0" cy="36576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A8AE16B3-5A34-75E5-F6D7-8111C4AE1991}"/>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37" name="TextBox 36">
            <a:extLst>
              <a:ext uri="{FF2B5EF4-FFF2-40B4-BE49-F238E27FC236}">
                <a16:creationId xmlns:a16="http://schemas.microsoft.com/office/drawing/2014/main" id="{BCDFF994-0A65-5BF8-78D7-73B217973A3C}"/>
              </a:ext>
            </a:extLst>
          </p:cNvPr>
          <p:cNvSpPr txBox="1"/>
          <p:nvPr/>
        </p:nvSpPr>
        <p:spPr>
          <a:xfrm>
            <a:off x="9177409" y="1946059"/>
            <a:ext cx="2358878"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0" spc="100">
                <a:solidFill>
                  <a:srgbClr val="FFFFFF">
                    <a:lumMod val="50000"/>
                  </a:srgbClr>
                </a:solidFill>
                <a:latin typeface="Arial" panose="020B0604020202020204"/>
              </a:rPr>
              <a:t>OCT</a:t>
            </a:r>
            <a:endParaRPr kumimoji="0" lang="en-US" sz="1400" b="1" i="0" u="none" strike="noStrike" kern="0" cap="none" spc="100" normalizeH="0" baseline="0" noProof="0">
              <a:ln>
                <a:noFill/>
              </a:ln>
              <a:solidFill>
                <a:sysClr val="windowText" lastClr="000000"/>
              </a:solidFill>
              <a:effectLst/>
              <a:uLnTx/>
              <a:uFillTx/>
              <a:latin typeface="Arial" panose="020B0604020202020204"/>
              <a:ea typeface="+mn-ea"/>
              <a:cs typeface="+mn-cs"/>
            </a:endParaRPr>
          </a:p>
          <a:p>
            <a:pPr algn="l"/>
            <a:r>
              <a:rPr lang="en-US" sz="1400" i="1"/>
              <a:t>No new content; buffer for Summit prep</a:t>
            </a:r>
          </a:p>
        </p:txBody>
      </p:sp>
      <p:grpSp>
        <p:nvGrpSpPr>
          <p:cNvPr id="38" name="Group 37">
            <a:extLst>
              <a:ext uri="{FF2B5EF4-FFF2-40B4-BE49-F238E27FC236}">
                <a16:creationId xmlns:a16="http://schemas.microsoft.com/office/drawing/2014/main" id="{375862BE-A7B5-EAA7-07CC-9065CE5C7D8A}"/>
              </a:ext>
            </a:extLst>
          </p:cNvPr>
          <p:cNvGrpSpPr/>
          <p:nvPr/>
        </p:nvGrpSpPr>
        <p:grpSpPr>
          <a:xfrm flipV="1">
            <a:off x="10134418" y="2817069"/>
            <a:ext cx="228600" cy="843114"/>
            <a:chOff x="400838" y="1818011"/>
            <a:chExt cx="228600" cy="843114"/>
          </a:xfrm>
        </p:grpSpPr>
        <p:cxnSp>
          <p:nvCxnSpPr>
            <p:cNvPr id="39" name="Straight Connector 38">
              <a:extLst>
                <a:ext uri="{FF2B5EF4-FFF2-40B4-BE49-F238E27FC236}">
                  <a16:creationId xmlns:a16="http://schemas.microsoft.com/office/drawing/2014/main" id="{EC0D5A35-E70B-D67E-12E5-675AEA5D29EE}"/>
                </a:ext>
              </a:extLst>
            </p:cNvPr>
            <p:cNvCxnSpPr>
              <a:cxnSpLocks/>
            </p:cNvCxnSpPr>
            <p:nvPr/>
          </p:nvCxnSpPr>
          <p:spPr>
            <a:xfrm>
              <a:off x="515138" y="2021045"/>
              <a:ext cx="0" cy="64008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21129CE5-FD86-959E-EEE0-18CB73451426}"/>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1" name="TextBox 40">
            <a:extLst>
              <a:ext uri="{FF2B5EF4-FFF2-40B4-BE49-F238E27FC236}">
                <a16:creationId xmlns:a16="http://schemas.microsoft.com/office/drawing/2014/main" id="{9E28036A-74C5-6544-E8C9-10E3B378B0C4}"/>
              </a:ext>
            </a:extLst>
          </p:cNvPr>
          <p:cNvSpPr txBox="1"/>
          <p:nvPr/>
        </p:nvSpPr>
        <p:spPr>
          <a:xfrm>
            <a:off x="10368828" y="5212244"/>
            <a:ext cx="1803974" cy="738664"/>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FFFFFF">
                    <a:lumMod val="50000"/>
                  </a:srgbClr>
                </a:solidFill>
                <a:effectLst/>
                <a:uLnTx/>
                <a:uFillTx/>
                <a:latin typeface="Arial" panose="020B0604020202020204"/>
                <a:ea typeface="+mn-ea"/>
                <a:cs typeface="+mn-cs"/>
              </a:rPr>
              <a:t>NOV</a:t>
            </a:r>
            <a:endParaRPr kumimoji="0" lang="en-US" sz="1800" b="1" i="0" u="none" strike="noStrike" kern="0" cap="none" spc="100" normalizeH="0" baseline="0" noProof="0">
              <a:ln>
                <a:noFill/>
              </a:ln>
              <a:solidFill>
                <a:sysClr val="windowText" lastClr="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ysClr val="windowText" lastClr="000000"/>
                </a:solidFill>
                <a:effectLst/>
                <a:uLnTx/>
                <a:uFillTx/>
                <a:latin typeface="Arial" panose="020B0604020202020204"/>
                <a:ea typeface="+mn-ea"/>
                <a:cs typeface="+mn-cs"/>
              </a:rPr>
              <a:t>2025 Summit w/ branded materials</a:t>
            </a:r>
          </a:p>
        </p:txBody>
      </p:sp>
      <p:grpSp>
        <p:nvGrpSpPr>
          <p:cNvPr id="42" name="Group 41">
            <a:extLst>
              <a:ext uri="{FF2B5EF4-FFF2-40B4-BE49-F238E27FC236}">
                <a16:creationId xmlns:a16="http://schemas.microsoft.com/office/drawing/2014/main" id="{E0234CE9-CF92-5EFD-5AA9-E0555B491931}"/>
              </a:ext>
            </a:extLst>
          </p:cNvPr>
          <p:cNvGrpSpPr/>
          <p:nvPr/>
        </p:nvGrpSpPr>
        <p:grpSpPr>
          <a:xfrm>
            <a:off x="11513743" y="3457861"/>
            <a:ext cx="228600" cy="1874520"/>
            <a:chOff x="400838" y="1818011"/>
            <a:chExt cx="228600" cy="1874520"/>
          </a:xfrm>
        </p:grpSpPr>
        <p:cxnSp>
          <p:nvCxnSpPr>
            <p:cNvPr id="43" name="Straight Connector 42">
              <a:extLst>
                <a:ext uri="{FF2B5EF4-FFF2-40B4-BE49-F238E27FC236}">
                  <a16:creationId xmlns:a16="http://schemas.microsoft.com/office/drawing/2014/main" id="{886E6B66-1701-99D2-2730-EF1D03904B1F}"/>
                </a:ext>
              </a:extLst>
            </p:cNvPr>
            <p:cNvCxnSpPr>
              <a:cxnSpLocks/>
              <a:stCxn id="44" idx="4"/>
            </p:cNvCxnSpPr>
            <p:nvPr/>
          </p:nvCxnSpPr>
          <p:spPr>
            <a:xfrm>
              <a:off x="515138" y="2046611"/>
              <a:ext cx="0" cy="1645920"/>
            </a:xfrm>
            <a:prstGeom prst="line">
              <a:avLst/>
            </a:prstGeom>
            <a:ln>
              <a:solidFill>
                <a:schemeClr val="accent1">
                  <a:lumMod val="75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844845F8-7C22-DB4F-409A-449BBFD50359}"/>
                </a:ext>
              </a:extLst>
            </p:cNvPr>
            <p:cNvSpPr>
              <a:spLocks noChangeAspect="1"/>
            </p:cNvSpPr>
            <p:nvPr/>
          </p:nvSpPr>
          <p:spPr>
            <a:xfrm>
              <a:off x="400838" y="1818011"/>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5" name="Star: 5 Points 44">
            <a:extLst>
              <a:ext uri="{FF2B5EF4-FFF2-40B4-BE49-F238E27FC236}">
                <a16:creationId xmlns:a16="http://schemas.microsoft.com/office/drawing/2014/main" id="{CADDFB8C-4FA5-D1F0-D8F2-9BD3787AA67A}"/>
              </a:ext>
            </a:extLst>
          </p:cNvPr>
          <p:cNvSpPr/>
          <p:nvPr/>
        </p:nvSpPr>
        <p:spPr>
          <a:xfrm>
            <a:off x="10104430" y="5277139"/>
            <a:ext cx="274320" cy="274320"/>
          </a:xfrm>
          <a:prstGeom prst="star5">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5452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810EA-3FB4-2F08-367D-5413890C49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89B55-C2AC-76EC-7F49-FFE70A1941AD}"/>
              </a:ext>
            </a:extLst>
          </p:cNvPr>
          <p:cNvSpPr>
            <a:spLocks noGrp="1"/>
          </p:cNvSpPr>
          <p:nvPr>
            <p:ph type="title"/>
          </p:nvPr>
        </p:nvSpPr>
        <p:spPr>
          <a:xfrm>
            <a:off x="838200" y="136524"/>
            <a:ext cx="10515600" cy="1325563"/>
          </a:xfrm>
        </p:spPr>
        <p:txBody>
          <a:bodyPr/>
          <a:lstStyle/>
          <a:p>
            <a:r>
              <a:rPr lang="en-US"/>
              <a:t>Key Performance Indicators</a:t>
            </a:r>
          </a:p>
        </p:txBody>
      </p:sp>
      <p:sp>
        <p:nvSpPr>
          <p:cNvPr id="3" name="Slide Number Placeholder 2">
            <a:extLst>
              <a:ext uri="{FF2B5EF4-FFF2-40B4-BE49-F238E27FC236}">
                <a16:creationId xmlns:a16="http://schemas.microsoft.com/office/drawing/2014/main" id="{DAD2663B-7E52-173F-C4B8-AEFCF593B083}"/>
              </a:ext>
            </a:extLst>
          </p:cNvPr>
          <p:cNvSpPr>
            <a:spLocks noGrp="1"/>
          </p:cNvSpPr>
          <p:nvPr>
            <p:ph type="sldNum" sz="quarter" idx="12"/>
          </p:nvPr>
        </p:nvSpPr>
        <p:spPr/>
        <p:txBody>
          <a:bodyPr/>
          <a:lstStyle/>
          <a:p>
            <a:fld id="{16985025-2193-4D20-8010-DE0BC70DF1E5}" type="slidenum">
              <a:rPr lang="en-US" smtClean="0"/>
              <a:t>7</a:t>
            </a:fld>
            <a:endParaRPr lang="en-US"/>
          </a:p>
        </p:txBody>
      </p:sp>
      <p:sp>
        <p:nvSpPr>
          <p:cNvPr id="8" name="TextBox 7">
            <a:extLst>
              <a:ext uri="{FF2B5EF4-FFF2-40B4-BE49-F238E27FC236}">
                <a16:creationId xmlns:a16="http://schemas.microsoft.com/office/drawing/2014/main" id="{8004A3A1-E7E4-7C7C-AD53-C40DD849B5DB}"/>
              </a:ext>
            </a:extLst>
          </p:cNvPr>
          <p:cNvSpPr txBox="1"/>
          <p:nvPr/>
        </p:nvSpPr>
        <p:spPr>
          <a:xfrm>
            <a:off x="838200" y="1528602"/>
            <a:ext cx="11006958" cy="646331"/>
          </a:xfrm>
          <a:prstGeom prst="rect">
            <a:avLst/>
          </a:prstGeom>
          <a:noFill/>
        </p:spPr>
        <p:txBody>
          <a:bodyPr wrap="square" lIns="91440" tIns="45720" rIns="91440" bIns="45720" anchor="t">
            <a:spAutoFit/>
          </a:bodyPr>
          <a:lstStyle/>
          <a:p>
            <a:r>
              <a:rPr lang="en-US"/>
              <a:t>Measuring the success of the 10</a:t>
            </a:r>
            <a:r>
              <a:rPr lang="en-US" baseline="30000"/>
              <a:t>th</a:t>
            </a:r>
            <a:r>
              <a:rPr lang="en-US"/>
              <a:t> anniversary campaign will require a mix of quantitative and qualitative metrics across all channels. </a:t>
            </a:r>
          </a:p>
        </p:txBody>
      </p:sp>
      <p:grpSp>
        <p:nvGrpSpPr>
          <p:cNvPr id="5" name="Group 4">
            <a:extLst>
              <a:ext uri="{FF2B5EF4-FFF2-40B4-BE49-F238E27FC236}">
                <a16:creationId xmlns:a16="http://schemas.microsoft.com/office/drawing/2014/main" id="{EC0AEBE7-42F8-8DA4-5ABB-1594ECE16E6F}"/>
              </a:ext>
            </a:extLst>
          </p:cNvPr>
          <p:cNvGrpSpPr/>
          <p:nvPr/>
        </p:nvGrpSpPr>
        <p:grpSpPr>
          <a:xfrm>
            <a:off x="563701" y="3100005"/>
            <a:ext cx="2197676" cy="3143062"/>
            <a:chOff x="818225" y="2720643"/>
            <a:chExt cx="2197676" cy="3143062"/>
          </a:xfrm>
        </p:grpSpPr>
        <p:cxnSp>
          <p:nvCxnSpPr>
            <p:cNvPr id="6" name="Straight Connector 5">
              <a:extLst>
                <a:ext uri="{FF2B5EF4-FFF2-40B4-BE49-F238E27FC236}">
                  <a16:creationId xmlns:a16="http://schemas.microsoft.com/office/drawing/2014/main" id="{84B371F0-D815-4C88-0841-9A1B368134E8}"/>
                </a:ext>
              </a:extLst>
            </p:cNvPr>
            <p:cNvCxnSpPr>
              <a:cxnSpLocks/>
            </p:cNvCxnSpPr>
            <p:nvPr/>
          </p:nvCxnSpPr>
          <p:spPr>
            <a:xfrm>
              <a:off x="928288" y="2720643"/>
              <a:ext cx="1956313"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76BDC6A-DAE2-ED60-3F66-9E645E32CBDF}"/>
                </a:ext>
              </a:extLst>
            </p:cNvPr>
            <p:cNvSpPr/>
            <p:nvPr/>
          </p:nvSpPr>
          <p:spPr>
            <a:xfrm>
              <a:off x="818225" y="2955216"/>
              <a:ext cx="2197676" cy="2908489"/>
            </a:xfrm>
            <a:prstGeom prst="rect">
              <a:avLst/>
            </a:prstGeom>
          </p:spPr>
          <p:txBody>
            <a:bodyPr wrap="square">
              <a:spAutoFit/>
            </a:bodyPr>
            <a:lstStyle/>
            <a:p>
              <a:pPr marL="0" marR="0" lvl="1" indent="0" algn="l" defTabSz="914400" rtl="0" eaLnBrk="1" fontAlgn="auto" latinLnBrk="0" hangingPunct="1">
                <a:lnSpc>
                  <a:spcPct val="100000"/>
                </a:lnSpc>
                <a:spcBef>
                  <a:spcPts val="600"/>
                </a:spcBef>
                <a:spcAft>
                  <a:spcPts val="0"/>
                </a:spcAft>
                <a:buClrTx/>
                <a:buSzPct val="100000"/>
                <a:buFontTx/>
                <a:buNone/>
                <a:tabLst/>
                <a:defRPr/>
              </a:pPr>
              <a:r>
                <a:rPr kumimoji="0" lang="en-US" b="1" i="0" u="none" strike="noStrike" kern="1200" cap="none" spc="0" normalizeH="0" baseline="0" noProof="0">
                  <a:ln>
                    <a:noFill/>
                  </a:ln>
                  <a:solidFill>
                    <a:srgbClr val="000000"/>
                  </a:solidFill>
                  <a:effectLst/>
                  <a:uLnTx/>
                  <a:uFillTx/>
                  <a:latin typeface="+mj-lt"/>
                  <a:ea typeface="Open Sans" panose="020B0606030504020204" pitchFamily="34" charset="0"/>
                  <a:cs typeface="Open Sans" panose="020B0606030504020204" pitchFamily="34" charset="0"/>
                </a:rPr>
                <a:t>Website</a:t>
              </a:r>
              <a:endParaRPr kumimoji="0" lang="en-US" sz="2000" b="1" i="0" u="none" strike="noStrike" kern="1200" cap="none" spc="0" normalizeH="0" baseline="0" noProof="0">
                <a:ln>
                  <a:noFill/>
                </a:ln>
                <a:solidFill>
                  <a:srgbClr val="000000"/>
                </a:solidFill>
                <a:effectLst/>
                <a:uLnTx/>
                <a:uFillTx/>
                <a:latin typeface="+mj-lt"/>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1500"/>
                <a:t>Overall site traffic and unique visitors</a:t>
              </a:r>
            </a:p>
            <a:p>
              <a:pPr marL="285750" indent="-285750">
                <a:buFont typeface="Arial" panose="020B0604020202020204" pitchFamily="34" charset="0"/>
                <a:buChar char="•"/>
              </a:pPr>
              <a:r>
                <a:rPr lang="en-US" sz="1500"/>
                <a:t>Page views &amp; unique visitors to anniversary specific content</a:t>
              </a:r>
            </a:p>
            <a:p>
              <a:pPr marL="285750" indent="-285750">
                <a:buFont typeface="Arial" panose="020B0604020202020204" pitchFamily="34" charset="0"/>
                <a:buChar char="•"/>
              </a:pPr>
              <a:r>
                <a:rPr lang="en-US" sz="1500"/>
                <a:t>Website traffic to the subscription webpage – referral sources and conversion</a:t>
              </a:r>
            </a:p>
          </p:txBody>
        </p:sp>
      </p:grpSp>
      <p:grpSp>
        <p:nvGrpSpPr>
          <p:cNvPr id="9" name="Group 8">
            <a:extLst>
              <a:ext uri="{FF2B5EF4-FFF2-40B4-BE49-F238E27FC236}">
                <a16:creationId xmlns:a16="http://schemas.microsoft.com/office/drawing/2014/main" id="{B7FA50F7-5990-49FC-6B4B-3E8B2CAD6C5A}"/>
              </a:ext>
            </a:extLst>
          </p:cNvPr>
          <p:cNvGrpSpPr/>
          <p:nvPr/>
        </p:nvGrpSpPr>
        <p:grpSpPr>
          <a:xfrm>
            <a:off x="2841857" y="3100005"/>
            <a:ext cx="2294798" cy="2681397"/>
            <a:chOff x="3090288" y="2720643"/>
            <a:chExt cx="2294798" cy="2681397"/>
          </a:xfrm>
        </p:grpSpPr>
        <p:cxnSp>
          <p:nvCxnSpPr>
            <p:cNvPr id="10" name="Straight Connector 9">
              <a:extLst>
                <a:ext uri="{FF2B5EF4-FFF2-40B4-BE49-F238E27FC236}">
                  <a16:creationId xmlns:a16="http://schemas.microsoft.com/office/drawing/2014/main" id="{12EF118F-9969-2033-F6A8-06EF0D52BD9E}"/>
                </a:ext>
              </a:extLst>
            </p:cNvPr>
            <p:cNvCxnSpPr>
              <a:cxnSpLocks/>
            </p:cNvCxnSpPr>
            <p:nvPr/>
          </p:nvCxnSpPr>
          <p:spPr>
            <a:xfrm>
              <a:off x="3187410" y="2720643"/>
              <a:ext cx="1956816" cy="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2DF1383-5892-F660-C769-8A1854307B60}"/>
                </a:ext>
              </a:extLst>
            </p:cNvPr>
            <p:cNvSpPr/>
            <p:nvPr/>
          </p:nvSpPr>
          <p:spPr>
            <a:xfrm>
              <a:off x="3090288" y="2955216"/>
              <a:ext cx="2294798" cy="2446824"/>
            </a:xfrm>
            <a:prstGeom prst="rect">
              <a:avLst/>
            </a:prstGeom>
          </p:spPr>
          <p:txBody>
            <a:bodyPr wrap="square">
              <a:spAutoFit/>
            </a:bodyPr>
            <a:lstStyle/>
            <a:p>
              <a:pPr marL="0" marR="0" lvl="1" indent="0" algn="l" defTabSz="914400" rtl="0" eaLnBrk="1" fontAlgn="auto" latinLnBrk="0" hangingPunct="1">
                <a:lnSpc>
                  <a:spcPct val="100000"/>
                </a:lnSpc>
                <a:spcBef>
                  <a:spcPts val="600"/>
                </a:spcBef>
                <a:spcAft>
                  <a:spcPts val="0"/>
                </a:spcAft>
                <a:buClrTx/>
                <a:buSzPct val="100000"/>
                <a:buFontTx/>
                <a:buNone/>
                <a:tabLst/>
                <a:defRPr/>
              </a:pPr>
              <a:r>
                <a:rPr kumimoji="0" lang="en-US" b="1" i="0" u="none" strike="noStrike" kern="1200" cap="none" spc="0" normalizeH="0" baseline="0" noProof="0">
                  <a:ln>
                    <a:noFill/>
                  </a:ln>
                  <a:solidFill>
                    <a:srgbClr val="000000"/>
                  </a:solidFill>
                  <a:effectLst/>
                  <a:uLnTx/>
                  <a:uFillTx/>
                  <a:latin typeface="+mj-lt"/>
                  <a:ea typeface="Open Sans" panose="020B0606030504020204" pitchFamily="34" charset="0"/>
                  <a:cs typeface="Open Sans" panose="020B0606030504020204" pitchFamily="34" charset="0"/>
                </a:rPr>
                <a:t>Social Media</a:t>
              </a:r>
            </a:p>
            <a:p>
              <a:pPr marL="285750" indent="-285750">
                <a:buFont typeface="Arial" panose="020B0604020202020204" pitchFamily="34" charset="0"/>
                <a:buChar char="•"/>
              </a:pPr>
              <a:r>
                <a:rPr lang="en-US" sz="1500"/>
                <a:t># Followers</a:t>
              </a:r>
            </a:p>
            <a:p>
              <a:pPr marL="285750" indent="-285750">
                <a:buFont typeface="Arial" panose="020B0604020202020204" pitchFamily="34" charset="0"/>
                <a:buChar char="•"/>
              </a:pPr>
              <a:r>
                <a:rPr lang="en-US" sz="1500"/>
                <a:t># Video views</a:t>
              </a:r>
            </a:p>
            <a:p>
              <a:pPr marL="285750" indent="-285750">
                <a:buFont typeface="Arial" panose="020B0604020202020204" pitchFamily="34" charset="0"/>
                <a:buChar char="•"/>
              </a:pPr>
              <a:r>
                <a:rPr lang="en-US" sz="1500"/>
                <a:t>Hashtag use</a:t>
              </a:r>
            </a:p>
            <a:p>
              <a:pPr marL="285750" indent="-285750">
                <a:buFont typeface="Arial" panose="020B0604020202020204" pitchFamily="34" charset="0"/>
                <a:buChar char="•"/>
              </a:pPr>
              <a:r>
                <a:rPr lang="en-US" sz="1500"/>
                <a:t>Total reach &amp; impression of campaign posts</a:t>
              </a:r>
            </a:p>
            <a:p>
              <a:pPr marL="285750" indent="-285750">
                <a:buFont typeface="Arial" panose="020B0604020202020204" pitchFamily="34" charset="0"/>
                <a:buChar char="•"/>
              </a:pPr>
              <a:r>
                <a:rPr lang="en-US" sz="1500"/>
                <a:t>Resource downloads </a:t>
              </a:r>
              <a:br>
                <a:rPr lang="en-US" sz="1500"/>
              </a:br>
              <a:r>
                <a:rPr lang="en-US" sz="1500"/>
                <a:t>&amp; page views</a:t>
              </a:r>
            </a:p>
            <a:p>
              <a:pPr marL="285750" indent="-285750">
                <a:buFont typeface="Arial" panose="020B0604020202020204" pitchFamily="34" charset="0"/>
                <a:buChar char="•"/>
              </a:pPr>
              <a:r>
                <a:rPr lang="en-US" sz="1500"/>
                <a:t>Engagement &amp; reach</a:t>
              </a:r>
            </a:p>
          </p:txBody>
        </p:sp>
      </p:grpSp>
      <p:grpSp>
        <p:nvGrpSpPr>
          <p:cNvPr id="12" name="Group 11">
            <a:extLst>
              <a:ext uri="{FF2B5EF4-FFF2-40B4-BE49-F238E27FC236}">
                <a16:creationId xmlns:a16="http://schemas.microsoft.com/office/drawing/2014/main" id="{127AAD2C-0C14-F16C-9423-20D5F368FA21}"/>
              </a:ext>
            </a:extLst>
          </p:cNvPr>
          <p:cNvGrpSpPr/>
          <p:nvPr/>
        </p:nvGrpSpPr>
        <p:grpSpPr>
          <a:xfrm>
            <a:off x="5039532" y="3100005"/>
            <a:ext cx="2163909" cy="2219732"/>
            <a:chOff x="5160044" y="2720643"/>
            <a:chExt cx="2163909" cy="2219732"/>
          </a:xfrm>
        </p:grpSpPr>
        <p:cxnSp>
          <p:nvCxnSpPr>
            <p:cNvPr id="13" name="Straight Connector 12">
              <a:extLst>
                <a:ext uri="{FF2B5EF4-FFF2-40B4-BE49-F238E27FC236}">
                  <a16:creationId xmlns:a16="http://schemas.microsoft.com/office/drawing/2014/main" id="{1A3ADD23-F6F7-93A3-4EAF-FE4173C4DDE1}"/>
                </a:ext>
              </a:extLst>
            </p:cNvPr>
            <p:cNvCxnSpPr>
              <a:cxnSpLocks/>
            </p:cNvCxnSpPr>
            <p:nvPr/>
          </p:nvCxnSpPr>
          <p:spPr>
            <a:xfrm>
              <a:off x="5257167" y="2720643"/>
              <a:ext cx="1956816"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3C4CD4D-D596-B223-4F08-2D940BD53FCE}"/>
                </a:ext>
              </a:extLst>
            </p:cNvPr>
            <p:cNvSpPr/>
            <p:nvPr/>
          </p:nvSpPr>
          <p:spPr>
            <a:xfrm>
              <a:off x="5160044" y="2955216"/>
              <a:ext cx="2163909" cy="1985159"/>
            </a:xfrm>
            <a:prstGeom prst="rect">
              <a:avLst/>
            </a:prstGeom>
          </p:spPr>
          <p:txBody>
            <a:bodyPr wrap="square">
              <a:spAutoFit/>
            </a:bodyPr>
            <a:lstStyle/>
            <a:p>
              <a:pPr marL="0" marR="0" lvl="1" indent="0" algn="l" defTabSz="914400" rtl="0" eaLnBrk="1" fontAlgn="auto" latinLnBrk="0" hangingPunct="1">
                <a:lnSpc>
                  <a:spcPct val="100000"/>
                </a:lnSpc>
                <a:spcBef>
                  <a:spcPts val="600"/>
                </a:spcBef>
                <a:spcAft>
                  <a:spcPts val="0"/>
                </a:spcAft>
                <a:buClrTx/>
                <a:buSzPct val="100000"/>
                <a:buFontTx/>
                <a:buNone/>
                <a:tabLst/>
                <a:defRPr/>
              </a:pPr>
              <a:r>
                <a:rPr kumimoji="0" lang="en-US" b="1" i="0" u="none" strike="noStrike" kern="1200" cap="none" spc="0" normalizeH="0" baseline="0" noProof="0">
                  <a:ln>
                    <a:noFill/>
                  </a:ln>
                  <a:solidFill>
                    <a:srgbClr val="000000"/>
                  </a:solidFill>
                  <a:effectLst/>
                  <a:uLnTx/>
                  <a:uFillTx/>
                  <a:latin typeface="+mj-lt"/>
                  <a:ea typeface="Open Sans" panose="020B0606030504020204" pitchFamily="34" charset="0"/>
                  <a:cs typeface="Open Sans" panose="020B0606030504020204" pitchFamily="34" charset="0"/>
                </a:rPr>
                <a:t>Email Marketing</a:t>
              </a:r>
            </a:p>
            <a:p>
              <a:pPr marL="285750" indent="-285750">
                <a:buFont typeface="Arial" panose="020B0604020202020204" pitchFamily="34" charset="0"/>
                <a:buChar char="•"/>
              </a:pPr>
              <a:r>
                <a:rPr lang="en-US" sz="1500"/>
                <a:t># of new subscribers during campaign period</a:t>
              </a:r>
            </a:p>
            <a:p>
              <a:pPr marL="285750" indent="-285750">
                <a:buFont typeface="Arial" panose="020B0604020202020204" pitchFamily="34" charset="0"/>
                <a:buChar char="•"/>
              </a:pPr>
              <a:r>
                <a:rPr lang="en-US" sz="1500"/>
                <a:t>Open rates &amp; click-through rates for campaign emails</a:t>
              </a:r>
            </a:p>
            <a:p>
              <a:pPr marL="285750" indent="-285750">
                <a:buFont typeface="Arial" panose="020B0604020202020204" pitchFamily="34" charset="0"/>
                <a:buChar char="•"/>
              </a:pPr>
              <a:r>
                <a:rPr lang="en-US" sz="1500"/>
                <a:t>Unsubscribe rates</a:t>
              </a:r>
            </a:p>
          </p:txBody>
        </p:sp>
      </p:grpSp>
      <p:grpSp>
        <p:nvGrpSpPr>
          <p:cNvPr id="15" name="Group 14">
            <a:extLst>
              <a:ext uri="{FF2B5EF4-FFF2-40B4-BE49-F238E27FC236}">
                <a16:creationId xmlns:a16="http://schemas.microsoft.com/office/drawing/2014/main" id="{9EE492C9-27A1-441A-5C5E-8AFCAFD13912}"/>
              </a:ext>
            </a:extLst>
          </p:cNvPr>
          <p:cNvGrpSpPr/>
          <p:nvPr/>
        </p:nvGrpSpPr>
        <p:grpSpPr>
          <a:xfrm>
            <a:off x="7221392" y="3100005"/>
            <a:ext cx="2053938" cy="1988899"/>
            <a:chOff x="7229801" y="2720643"/>
            <a:chExt cx="2053938" cy="1988899"/>
          </a:xfrm>
        </p:grpSpPr>
        <p:cxnSp>
          <p:nvCxnSpPr>
            <p:cNvPr id="16" name="Straight Connector 15">
              <a:extLst>
                <a:ext uri="{FF2B5EF4-FFF2-40B4-BE49-F238E27FC236}">
                  <a16:creationId xmlns:a16="http://schemas.microsoft.com/office/drawing/2014/main" id="{36CDB5E5-D72A-A0CF-AC08-091D5A364703}"/>
                </a:ext>
              </a:extLst>
            </p:cNvPr>
            <p:cNvCxnSpPr>
              <a:cxnSpLocks/>
            </p:cNvCxnSpPr>
            <p:nvPr/>
          </p:nvCxnSpPr>
          <p:spPr>
            <a:xfrm>
              <a:off x="7326923" y="2720643"/>
              <a:ext cx="1956816" cy="0"/>
            </a:xfrm>
            <a:prstGeom prst="line">
              <a:avLst/>
            </a:prstGeom>
            <a:ln w="57150">
              <a:solidFill>
                <a:srgbClr val="3DF9C5"/>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ABA3BA5-16D7-1E4B-BD3B-441EF281D2D8}"/>
                </a:ext>
              </a:extLst>
            </p:cNvPr>
            <p:cNvSpPr/>
            <p:nvPr/>
          </p:nvSpPr>
          <p:spPr>
            <a:xfrm>
              <a:off x="7229801" y="2955216"/>
              <a:ext cx="2053938" cy="1754326"/>
            </a:xfrm>
            <a:prstGeom prst="rect">
              <a:avLst/>
            </a:prstGeom>
          </p:spPr>
          <p:txBody>
            <a:bodyPr wrap="square">
              <a:spAutoFit/>
            </a:bodyPr>
            <a:lstStyle/>
            <a:p>
              <a:pPr marL="0" marR="0" lvl="1" indent="0" algn="l" defTabSz="914400" rtl="0" eaLnBrk="1" fontAlgn="auto" latinLnBrk="0" hangingPunct="1">
                <a:lnSpc>
                  <a:spcPct val="100000"/>
                </a:lnSpc>
                <a:spcBef>
                  <a:spcPts val="600"/>
                </a:spcBef>
                <a:spcAft>
                  <a:spcPts val="0"/>
                </a:spcAft>
                <a:buClrTx/>
                <a:buSzPct val="100000"/>
                <a:buFontTx/>
                <a:buNone/>
                <a:tabLst/>
                <a:defRPr/>
              </a:pPr>
              <a:r>
                <a:rPr kumimoji="0" lang="en-US" b="1" i="0" u="none" strike="noStrike" kern="1200" cap="none" spc="0" normalizeH="0" baseline="0" noProof="0">
                  <a:ln>
                    <a:noFill/>
                  </a:ln>
                  <a:solidFill>
                    <a:srgbClr val="000000"/>
                  </a:solidFill>
                  <a:effectLst/>
                  <a:uLnTx/>
                  <a:uFillTx/>
                  <a:latin typeface="+mj-lt"/>
                  <a:ea typeface="Open Sans" panose="020B0606030504020204" pitchFamily="34" charset="0"/>
                  <a:cs typeface="Open Sans" panose="020B0606030504020204" pitchFamily="34" charset="0"/>
                </a:rPr>
                <a:t>Media</a:t>
              </a:r>
              <a:endParaRPr kumimoji="0" lang="en-US" sz="2000" b="1" i="0" u="none" strike="noStrike" kern="1200" cap="none" spc="0" normalizeH="0" baseline="0" noProof="0">
                <a:ln>
                  <a:noFill/>
                </a:ln>
                <a:solidFill>
                  <a:srgbClr val="000000"/>
                </a:solidFill>
                <a:effectLst/>
                <a:uLnTx/>
                <a:uFillTx/>
                <a:latin typeface="+mj-lt"/>
                <a:ea typeface="Open Sans" panose="020B0606030504020204" pitchFamily="34" charset="0"/>
                <a:cs typeface="Open Sans" panose="020B0606030504020204" pitchFamily="34" charset="0"/>
              </a:endParaRPr>
            </a:p>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a:t># of op-eds</a:t>
              </a:r>
            </a:p>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a:t># of podcast appearances</a:t>
              </a:r>
            </a:p>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a:t># of times HCPLAN cited in earned media</a:t>
              </a:r>
            </a:p>
          </p:txBody>
        </p:sp>
      </p:grpSp>
      <p:grpSp>
        <p:nvGrpSpPr>
          <p:cNvPr id="18" name="Group 17">
            <a:extLst>
              <a:ext uri="{FF2B5EF4-FFF2-40B4-BE49-F238E27FC236}">
                <a16:creationId xmlns:a16="http://schemas.microsoft.com/office/drawing/2014/main" id="{B640BBDB-BF4C-AD40-5FBE-A3A7B236FC58}"/>
              </a:ext>
            </a:extLst>
          </p:cNvPr>
          <p:cNvGrpSpPr/>
          <p:nvPr/>
        </p:nvGrpSpPr>
        <p:grpSpPr>
          <a:xfrm>
            <a:off x="9403251" y="3100005"/>
            <a:ext cx="2331549" cy="1988899"/>
            <a:chOff x="9299555" y="2720643"/>
            <a:chExt cx="2331549" cy="1988899"/>
          </a:xfrm>
        </p:grpSpPr>
        <p:cxnSp>
          <p:nvCxnSpPr>
            <p:cNvPr id="19" name="Straight Connector 18">
              <a:extLst>
                <a:ext uri="{FF2B5EF4-FFF2-40B4-BE49-F238E27FC236}">
                  <a16:creationId xmlns:a16="http://schemas.microsoft.com/office/drawing/2014/main" id="{E7DDA34F-FA9A-5855-5A40-D4F4EE9486A9}"/>
                </a:ext>
              </a:extLst>
            </p:cNvPr>
            <p:cNvCxnSpPr>
              <a:cxnSpLocks/>
            </p:cNvCxnSpPr>
            <p:nvPr/>
          </p:nvCxnSpPr>
          <p:spPr>
            <a:xfrm>
              <a:off x="9396677" y="2720643"/>
              <a:ext cx="1956816"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67F86A99-09B8-0F90-4DB3-9ACC7A537B71}"/>
                </a:ext>
              </a:extLst>
            </p:cNvPr>
            <p:cNvSpPr/>
            <p:nvPr/>
          </p:nvSpPr>
          <p:spPr>
            <a:xfrm>
              <a:off x="9299555" y="2955216"/>
              <a:ext cx="2331549" cy="1754326"/>
            </a:xfrm>
            <a:prstGeom prst="rect">
              <a:avLst/>
            </a:prstGeom>
          </p:spPr>
          <p:txBody>
            <a:bodyPr wrap="square">
              <a:spAutoFit/>
            </a:bodyPr>
            <a:lstStyle/>
            <a:p>
              <a:pPr marL="0" marR="0" lvl="1" indent="0" algn="l" defTabSz="914400" rtl="0" eaLnBrk="1" fontAlgn="auto" latinLnBrk="0" hangingPunct="1">
                <a:lnSpc>
                  <a:spcPct val="100000"/>
                </a:lnSpc>
                <a:spcBef>
                  <a:spcPts val="600"/>
                </a:spcBef>
                <a:spcAft>
                  <a:spcPts val="0"/>
                </a:spcAft>
                <a:buClrTx/>
                <a:buSzPct val="100000"/>
                <a:buFontTx/>
                <a:buNone/>
                <a:tabLst/>
                <a:defRPr/>
              </a:pPr>
              <a:r>
                <a:rPr kumimoji="0" lang="en-US" b="1" i="0" u="none" strike="noStrike" kern="1200" cap="none" spc="0" normalizeH="0" baseline="0" noProof="0">
                  <a:ln>
                    <a:noFill/>
                  </a:ln>
                  <a:solidFill>
                    <a:srgbClr val="000000"/>
                  </a:solidFill>
                  <a:effectLst/>
                  <a:uLnTx/>
                  <a:uFillTx/>
                  <a:latin typeface="+mj-lt"/>
                  <a:ea typeface="Open Sans" panose="020B0606030504020204" pitchFamily="34" charset="0"/>
                  <a:cs typeface="Open Sans" panose="020B0606030504020204" pitchFamily="34" charset="0"/>
                </a:rPr>
                <a:t>Events</a:t>
              </a:r>
              <a:endParaRPr kumimoji="0" lang="en-US" sz="2000" b="1" i="0" u="none" strike="noStrike" kern="1200" cap="none" spc="0" normalizeH="0" baseline="0" noProof="0">
                <a:ln>
                  <a:noFill/>
                </a:ln>
                <a:solidFill>
                  <a:srgbClr val="000000"/>
                </a:solidFill>
                <a:effectLst/>
                <a:uLnTx/>
                <a:uFillTx/>
                <a:latin typeface="+mj-lt"/>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1500"/>
                <a:t>Event registration &amp; attendance</a:t>
              </a:r>
            </a:p>
            <a:p>
              <a:pPr marL="285750" indent="-285750">
                <a:buFont typeface="Arial" panose="020B0604020202020204" pitchFamily="34" charset="0"/>
                <a:buChar char="•"/>
              </a:pPr>
              <a:r>
                <a:rPr lang="en-US" sz="1500"/>
                <a:t>New &amp; returning attendees</a:t>
              </a:r>
            </a:p>
            <a:p>
              <a:pPr marL="285750" indent="-285750">
                <a:buFont typeface="Arial" panose="020B0604020202020204" pitchFamily="34" charset="0"/>
                <a:buChar char="•"/>
              </a:pPr>
              <a:r>
                <a:rPr lang="en-US" sz="1500"/>
                <a:t>Post-event surveys &amp; participant feedback</a:t>
              </a:r>
            </a:p>
          </p:txBody>
        </p:sp>
      </p:grpSp>
      <p:grpSp>
        <p:nvGrpSpPr>
          <p:cNvPr id="62" name="Group 61">
            <a:extLst>
              <a:ext uri="{FF2B5EF4-FFF2-40B4-BE49-F238E27FC236}">
                <a16:creationId xmlns:a16="http://schemas.microsoft.com/office/drawing/2014/main" id="{C0578ECF-414A-E60B-BE7F-B9B1122B6CB4}"/>
              </a:ext>
            </a:extLst>
          </p:cNvPr>
          <p:cNvGrpSpPr/>
          <p:nvPr/>
        </p:nvGrpSpPr>
        <p:grpSpPr>
          <a:xfrm>
            <a:off x="715661" y="2387159"/>
            <a:ext cx="530058" cy="531668"/>
            <a:chOff x="673764" y="2357256"/>
            <a:chExt cx="762455" cy="764771"/>
          </a:xfrm>
        </p:grpSpPr>
        <p:sp>
          <p:nvSpPr>
            <p:cNvPr id="27" name="Freeform 13">
              <a:extLst>
                <a:ext uri="{FF2B5EF4-FFF2-40B4-BE49-F238E27FC236}">
                  <a16:creationId xmlns:a16="http://schemas.microsoft.com/office/drawing/2014/main" id="{DD8137B5-9C13-0982-7AEB-C1649DF818FB}"/>
                </a:ext>
              </a:extLst>
            </p:cNvPr>
            <p:cNvSpPr>
              <a:spLocks noEditPoints="1"/>
            </p:cNvSpPr>
            <p:nvPr/>
          </p:nvSpPr>
          <p:spPr bwMode="auto">
            <a:xfrm>
              <a:off x="673764" y="2357256"/>
              <a:ext cx="762455" cy="764771"/>
            </a:xfrm>
            <a:custGeom>
              <a:avLst/>
              <a:gdLst>
                <a:gd name="T0" fmla="*/ 311 w 658"/>
                <a:gd name="T1" fmla="*/ 658 h 658"/>
                <a:gd name="T2" fmla="*/ 262 w 658"/>
                <a:gd name="T3" fmla="*/ 652 h 658"/>
                <a:gd name="T4" fmla="*/ 201 w 658"/>
                <a:gd name="T5" fmla="*/ 633 h 658"/>
                <a:gd name="T6" fmla="*/ 119 w 658"/>
                <a:gd name="T7" fmla="*/ 583 h 658"/>
                <a:gd name="T8" fmla="*/ 56 w 658"/>
                <a:gd name="T9" fmla="*/ 513 h 658"/>
                <a:gd name="T10" fmla="*/ 14 w 658"/>
                <a:gd name="T11" fmla="*/ 427 h 658"/>
                <a:gd name="T12" fmla="*/ 4 w 658"/>
                <a:gd name="T13" fmla="*/ 379 h 658"/>
                <a:gd name="T14" fmla="*/ 0 w 658"/>
                <a:gd name="T15" fmla="*/ 329 h 658"/>
                <a:gd name="T16" fmla="*/ 1 w 658"/>
                <a:gd name="T17" fmla="*/ 295 h 658"/>
                <a:gd name="T18" fmla="*/ 10 w 658"/>
                <a:gd name="T19" fmla="*/ 247 h 658"/>
                <a:gd name="T20" fmla="*/ 40 w 658"/>
                <a:gd name="T21" fmla="*/ 173 h 658"/>
                <a:gd name="T22" fmla="*/ 96 w 658"/>
                <a:gd name="T23" fmla="*/ 96 h 658"/>
                <a:gd name="T24" fmla="*/ 172 w 658"/>
                <a:gd name="T25" fmla="*/ 40 h 658"/>
                <a:gd name="T26" fmla="*/ 247 w 658"/>
                <a:gd name="T27" fmla="*/ 10 h 658"/>
                <a:gd name="T28" fmla="*/ 295 w 658"/>
                <a:gd name="T29" fmla="*/ 2 h 658"/>
                <a:gd name="T30" fmla="*/ 329 w 658"/>
                <a:gd name="T31" fmla="*/ 0 h 658"/>
                <a:gd name="T32" fmla="*/ 379 w 658"/>
                <a:gd name="T33" fmla="*/ 4 h 658"/>
                <a:gd name="T34" fmla="*/ 426 w 658"/>
                <a:gd name="T35" fmla="*/ 16 h 658"/>
                <a:gd name="T36" fmla="*/ 513 w 658"/>
                <a:gd name="T37" fmla="*/ 56 h 658"/>
                <a:gd name="T38" fmla="*/ 583 w 658"/>
                <a:gd name="T39" fmla="*/ 121 h 658"/>
                <a:gd name="T40" fmla="*/ 631 w 658"/>
                <a:gd name="T41" fmla="*/ 201 h 658"/>
                <a:gd name="T42" fmla="*/ 651 w 658"/>
                <a:gd name="T43" fmla="*/ 263 h 658"/>
                <a:gd name="T44" fmla="*/ 657 w 658"/>
                <a:gd name="T45" fmla="*/ 313 h 658"/>
                <a:gd name="T46" fmla="*/ 657 w 658"/>
                <a:gd name="T47" fmla="*/ 346 h 658"/>
                <a:gd name="T48" fmla="*/ 651 w 658"/>
                <a:gd name="T49" fmla="*/ 396 h 658"/>
                <a:gd name="T50" fmla="*/ 631 w 658"/>
                <a:gd name="T51" fmla="*/ 457 h 658"/>
                <a:gd name="T52" fmla="*/ 583 w 658"/>
                <a:gd name="T53" fmla="*/ 539 h 658"/>
                <a:gd name="T54" fmla="*/ 513 w 658"/>
                <a:gd name="T55" fmla="*/ 602 h 658"/>
                <a:gd name="T56" fmla="*/ 426 w 658"/>
                <a:gd name="T57" fmla="*/ 644 h 658"/>
                <a:gd name="T58" fmla="*/ 379 w 658"/>
                <a:gd name="T59" fmla="*/ 654 h 658"/>
                <a:gd name="T60" fmla="*/ 329 w 658"/>
                <a:gd name="T61" fmla="*/ 658 h 658"/>
                <a:gd name="T62" fmla="*/ 329 w 658"/>
                <a:gd name="T63" fmla="*/ 37 h 658"/>
                <a:gd name="T64" fmla="*/ 241 w 658"/>
                <a:gd name="T65" fmla="*/ 51 h 658"/>
                <a:gd name="T66" fmla="*/ 166 w 658"/>
                <a:gd name="T67" fmla="*/ 88 h 658"/>
                <a:gd name="T68" fmla="*/ 104 w 658"/>
                <a:gd name="T69" fmla="*/ 144 h 658"/>
                <a:gd name="T70" fmla="*/ 60 w 658"/>
                <a:gd name="T71" fmla="*/ 216 h 658"/>
                <a:gd name="T72" fmla="*/ 38 w 658"/>
                <a:gd name="T73" fmla="*/ 299 h 658"/>
                <a:gd name="T74" fmla="*/ 38 w 658"/>
                <a:gd name="T75" fmla="*/ 359 h 658"/>
                <a:gd name="T76" fmla="*/ 60 w 658"/>
                <a:gd name="T77" fmla="*/ 443 h 658"/>
                <a:gd name="T78" fmla="*/ 104 w 658"/>
                <a:gd name="T79" fmla="*/ 514 h 658"/>
                <a:gd name="T80" fmla="*/ 166 w 658"/>
                <a:gd name="T81" fmla="*/ 571 h 658"/>
                <a:gd name="T82" fmla="*/ 241 w 658"/>
                <a:gd name="T83" fmla="*/ 607 h 658"/>
                <a:gd name="T84" fmla="*/ 329 w 658"/>
                <a:gd name="T85" fmla="*/ 621 h 658"/>
                <a:gd name="T86" fmla="*/ 387 w 658"/>
                <a:gd name="T87" fmla="*/ 615 h 658"/>
                <a:gd name="T88" fmla="*/ 467 w 658"/>
                <a:gd name="T89" fmla="*/ 586 h 658"/>
                <a:gd name="T90" fmla="*/ 534 w 658"/>
                <a:gd name="T91" fmla="*/ 535 h 658"/>
                <a:gd name="T92" fmla="*/ 584 w 658"/>
                <a:gd name="T93" fmla="*/ 467 h 658"/>
                <a:gd name="T94" fmla="*/ 614 w 658"/>
                <a:gd name="T95" fmla="*/ 388 h 658"/>
                <a:gd name="T96" fmla="*/ 620 w 658"/>
                <a:gd name="T97" fmla="*/ 329 h 658"/>
                <a:gd name="T98" fmla="*/ 607 w 658"/>
                <a:gd name="T99" fmla="*/ 243 h 658"/>
                <a:gd name="T100" fmla="*/ 569 w 658"/>
                <a:gd name="T101" fmla="*/ 166 h 658"/>
                <a:gd name="T102" fmla="*/ 514 w 658"/>
                <a:gd name="T103" fmla="*/ 105 h 658"/>
                <a:gd name="T104" fmla="*/ 442 w 658"/>
                <a:gd name="T105" fmla="*/ 62 h 658"/>
                <a:gd name="T106" fmla="*/ 358 w 658"/>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658">
                  <a:moveTo>
                    <a:pt x="329" y="658"/>
                  </a:moveTo>
                  <a:lnTo>
                    <a:pt x="329" y="658"/>
                  </a:lnTo>
                  <a:lnTo>
                    <a:pt x="311" y="658"/>
                  </a:lnTo>
                  <a:lnTo>
                    <a:pt x="295" y="657"/>
                  </a:lnTo>
                  <a:lnTo>
                    <a:pt x="279" y="654"/>
                  </a:lnTo>
                  <a:lnTo>
                    <a:pt x="262" y="652"/>
                  </a:lnTo>
                  <a:lnTo>
                    <a:pt x="247" y="648"/>
                  </a:lnTo>
                  <a:lnTo>
                    <a:pt x="231" y="644"/>
                  </a:lnTo>
                  <a:lnTo>
                    <a:pt x="201" y="633"/>
                  </a:lnTo>
                  <a:lnTo>
                    <a:pt x="172" y="618"/>
                  </a:lnTo>
                  <a:lnTo>
                    <a:pt x="145" y="602"/>
                  </a:lnTo>
                  <a:lnTo>
                    <a:pt x="119" y="583"/>
                  </a:lnTo>
                  <a:lnTo>
                    <a:pt x="96" y="562"/>
                  </a:lnTo>
                  <a:lnTo>
                    <a:pt x="75" y="539"/>
                  </a:lnTo>
                  <a:lnTo>
                    <a:pt x="56" y="513"/>
                  </a:lnTo>
                  <a:lnTo>
                    <a:pt x="40" y="486"/>
                  </a:lnTo>
                  <a:lnTo>
                    <a:pt x="25" y="457"/>
                  </a:lnTo>
                  <a:lnTo>
                    <a:pt x="14" y="427"/>
                  </a:lnTo>
                  <a:lnTo>
                    <a:pt x="10" y="411"/>
                  </a:lnTo>
                  <a:lnTo>
                    <a:pt x="6" y="396"/>
                  </a:lnTo>
                  <a:lnTo>
                    <a:pt x="4" y="379"/>
                  </a:lnTo>
                  <a:lnTo>
                    <a:pt x="1" y="363"/>
                  </a:lnTo>
                  <a:lnTo>
                    <a:pt x="0" y="346"/>
                  </a:lnTo>
                  <a:lnTo>
                    <a:pt x="0" y="329"/>
                  </a:lnTo>
                  <a:lnTo>
                    <a:pt x="0" y="329"/>
                  </a:lnTo>
                  <a:lnTo>
                    <a:pt x="0" y="313"/>
                  </a:lnTo>
                  <a:lnTo>
                    <a:pt x="1" y="295"/>
                  </a:lnTo>
                  <a:lnTo>
                    <a:pt x="4" y="279"/>
                  </a:lnTo>
                  <a:lnTo>
                    <a:pt x="6" y="263"/>
                  </a:lnTo>
                  <a:lnTo>
                    <a:pt x="10" y="247"/>
                  </a:lnTo>
                  <a:lnTo>
                    <a:pt x="14" y="232"/>
                  </a:lnTo>
                  <a:lnTo>
                    <a:pt x="25" y="201"/>
                  </a:lnTo>
                  <a:lnTo>
                    <a:pt x="40" y="173"/>
                  </a:lnTo>
                  <a:lnTo>
                    <a:pt x="56" y="145"/>
                  </a:lnTo>
                  <a:lnTo>
                    <a:pt x="75" y="121"/>
                  </a:lnTo>
                  <a:lnTo>
                    <a:pt x="96" y="96"/>
                  </a:lnTo>
                  <a:lnTo>
                    <a:pt x="119" y="75"/>
                  </a:lnTo>
                  <a:lnTo>
                    <a:pt x="145" y="56"/>
                  </a:lnTo>
                  <a:lnTo>
                    <a:pt x="172" y="40"/>
                  </a:lnTo>
                  <a:lnTo>
                    <a:pt x="201" y="27"/>
                  </a:lnTo>
                  <a:lnTo>
                    <a:pt x="231" y="16"/>
                  </a:lnTo>
                  <a:lnTo>
                    <a:pt x="247" y="10"/>
                  </a:lnTo>
                  <a:lnTo>
                    <a:pt x="262" y="6"/>
                  </a:lnTo>
                  <a:lnTo>
                    <a:pt x="279" y="4"/>
                  </a:lnTo>
                  <a:lnTo>
                    <a:pt x="295" y="2"/>
                  </a:lnTo>
                  <a:lnTo>
                    <a:pt x="311" y="1"/>
                  </a:lnTo>
                  <a:lnTo>
                    <a:pt x="329" y="0"/>
                  </a:lnTo>
                  <a:lnTo>
                    <a:pt x="329" y="0"/>
                  </a:lnTo>
                  <a:lnTo>
                    <a:pt x="345" y="1"/>
                  </a:lnTo>
                  <a:lnTo>
                    <a:pt x="362" y="2"/>
                  </a:lnTo>
                  <a:lnTo>
                    <a:pt x="379" y="4"/>
                  </a:lnTo>
                  <a:lnTo>
                    <a:pt x="395" y="6"/>
                  </a:lnTo>
                  <a:lnTo>
                    <a:pt x="411" y="10"/>
                  </a:lnTo>
                  <a:lnTo>
                    <a:pt x="426" y="16"/>
                  </a:lnTo>
                  <a:lnTo>
                    <a:pt x="456" y="27"/>
                  </a:lnTo>
                  <a:lnTo>
                    <a:pt x="485" y="40"/>
                  </a:lnTo>
                  <a:lnTo>
                    <a:pt x="513" y="56"/>
                  </a:lnTo>
                  <a:lnTo>
                    <a:pt x="537" y="75"/>
                  </a:lnTo>
                  <a:lnTo>
                    <a:pt x="561" y="96"/>
                  </a:lnTo>
                  <a:lnTo>
                    <a:pt x="583" y="121"/>
                  </a:lnTo>
                  <a:lnTo>
                    <a:pt x="602" y="145"/>
                  </a:lnTo>
                  <a:lnTo>
                    <a:pt x="618" y="173"/>
                  </a:lnTo>
                  <a:lnTo>
                    <a:pt x="631" y="201"/>
                  </a:lnTo>
                  <a:lnTo>
                    <a:pt x="643" y="232"/>
                  </a:lnTo>
                  <a:lnTo>
                    <a:pt x="647" y="247"/>
                  </a:lnTo>
                  <a:lnTo>
                    <a:pt x="651" y="263"/>
                  </a:lnTo>
                  <a:lnTo>
                    <a:pt x="654" y="279"/>
                  </a:lnTo>
                  <a:lnTo>
                    <a:pt x="655" y="295"/>
                  </a:lnTo>
                  <a:lnTo>
                    <a:pt x="657" y="313"/>
                  </a:lnTo>
                  <a:lnTo>
                    <a:pt x="658" y="329"/>
                  </a:lnTo>
                  <a:lnTo>
                    <a:pt x="658" y="329"/>
                  </a:lnTo>
                  <a:lnTo>
                    <a:pt x="657" y="346"/>
                  </a:lnTo>
                  <a:lnTo>
                    <a:pt x="655" y="363"/>
                  </a:lnTo>
                  <a:lnTo>
                    <a:pt x="654" y="379"/>
                  </a:lnTo>
                  <a:lnTo>
                    <a:pt x="651" y="396"/>
                  </a:lnTo>
                  <a:lnTo>
                    <a:pt x="647" y="411"/>
                  </a:lnTo>
                  <a:lnTo>
                    <a:pt x="643" y="427"/>
                  </a:lnTo>
                  <a:lnTo>
                    <a:pt x="631" y="457"/>
                  </a:lnTo>
                  <a:lnTo>
                    <a:pt x="618" y="486"/>
                  </a:lnTo>
                  <a:lnTo>
                    <a:pt x="602" y="513"/>
                  </a:lnTo>
                  <a:lnTo>
                    <a:pt x="583" y="539"/>
                  </a:lnTo>
                  <a:lnTo>
                    <a:pt x="561" y="562"/>
                  </a:lnTo>
                  <a:lnTo>
                    <a:pt x="537" y="583"/>
                  </a:lnTo>
                  <a:lnTo>
                    <a:pt x="513" y="602"/>
                  </a:lnTo>
                  <a:lnTo>
                    <a:pt x="485" y="618"/>
                  </a:lnTo>
                  <a:lnTo>
                    <a:pt x="456" y="633"/>
                  </a:lnTo>
                  <a:lnTo>
                    <a:pt x="426" y="644"/>
                  </a:lnTo>
                  <a:lnTo>
                    <a:pt x="411" y="648"/>
                  </a:lnTo>
                  <a:lnTo>
                    <a:pt x="395" y="652"/>
                  </a:lnTo>
                  <a:lnTo>
                    <a:pt x="379" y="654"/>
                  </a:lnTo>
                  <a:lnTo>
                    <a:pt x="362" y="657"/>
                  </a:lnTo>
                  <a:lnTo>
                    <a:pt x="345" y="658"/>
                  </a:lnTo>
                  <a:lnTo>
                    <a:pt x="329" y="658"/>
                  </a:lnTo>
                  <a:lnTo>
                    <a:pt x="329" y="658"/>
                  </a:lnTo>
                  <a:close/>
                  <a:moveTo>
                    <a:pt x="329" y="37"/>
                  </a:moveTo>
                  <a:lnTo>
                    <a:pt x="329" y="37"/>
                  </a:lnTo>
                  <a:lnTo>
                    <a:pt x="299" y="40"/>
                  </a:lnTo>
                  <a:lnTo>
                    <a:pt x="270" y="44"/>
                  </a:lnTo>
                  <a:lnTo>
                    <a:pt x="241" y="51"/>
                  </a:lnTo>
                  <a:lnTo>
                    <a:pt x="215" y="62"/>
                  </a:lnTo>
                  <a:lnTo>
                    <a:pt x="190" y="74"/>
                  </a:lnTo>
                  <a:lnTo>
                    <a:pt x="166" y="88"/>
                  </a:lnTo>
                  <a:lnTo>
                    <a:pt x="143" y="105"/>
                  </a:lnTo>
                  <a:lnTo>
                    <a:pt x="123" y="123"/>
                  </a:lnTo>
                  <a:lnTo>
                    <a:pt x="104" y="144"/>
                  </a:lnTo>
                  <a:lnTo>
                    <a:pt x="87" y="166"/>
                  </a:lnTo>
                  <a:lnTo>
                    <a:pt x="72" y="191"/>
                  </a:lnTo>
                  <a:lnTo>
                    <a:pt x="60" y="216"/>
                  </a:lnTo>
                  <a:lnTo>
                    <a:pt x="51" y="243"/>
                  </a:lnTo>
                  <a:lnTo>
                    <a:pt x="43" y="271"/>
                  </a:lnTo>
                  <a:lnTo>
                    <a:pt x="38" y="299"/>
                  </a:lnTo>
                  <a:lnTo>
                    <a:pt x="37" y="329"/>
                  </a:lnTo>
                  <a:lnTo>
                    <a:pt x="37" y="329"/>
                  </a:lnTo>
                  <a:lnTo>
                    <a:pt x="38" y="359"/>
                  </a:lnTo>
                  <a:lnTo>
                    <a:pt x="43" y="388"/>
                  </a:lnTo>
                  <a:lnTo>
                    <a:pt x="51" y="416"/>
                  </a:lnTo>
                  <a:lnTo>
                    <a:pt x="60" y="443"/>
                  </a:lnTo>
                  <a:lnTo>
                    <a:pt x="72" y="467"/>
                  </a:lnTo>
                  <a:lnTo>
                    <a:pt x="87" y="492"/>
                  </a:lnTo>
                  <a:lnTo>
                    <a:pt x="104" y="514"/>
                  </a:lnTo>
                  <a:lnTo>
                    <a:pt x="123" y="535"/>
                  </a:lnTo>
                  <a:lnTo>
                    <a:pt x="143" y="553"/>
                  </a:lnTo>
                  <a:lnTo>
                    <a:pt x="166" y="571"/>
                  </a:lnTo>
                  <a:lnTo>
                    <a:pt x="190" y="586"/>
                  </a:lnTo>
                  <a:lnTo>
                    <a:pt x="215" y="598"/>
                  </a:lnTo>
                  <a:lnTo>
                    <a:pt x="241" y="607"/>
                  </a:lnTo>
                  <a:lnTo>
                    <a:pt x="270" y="615"/>
                  </a:lnTo>
                  <a:lnTo>
                    <a:pt x="299" y="619"/>
                  </a:lnTo>
                  <a:lnTo>
                    <a:pt x="329" y="621"/>
                  </a:lnTo>
                  <a:lnTo>
                    <a:pt x="329" y="621"/>
                  </a:lnTo>
                  <a:lnTo>
                    <a:pt x="358" y="619"/>
                  </a:lnTo>
                  <a:lnTo>
                    <a:pt x="387" y="615"/>
                  </a:lnTo>
                  <a:lnTo>
                    <a:pt x="415" y="607"/>
                  </a:lnTo>
                  <a:lnTo>
                    <a:pt x="442" y="598"/>
                  </a:lnTo>
                  <a:lnTo>
                    <a:pt x="467" y="586"/>
                  </a:lnTo>
                  <a:lnTo>
                    <a:pt x="491" y="571"/>
                  </a:lnTo>
                  <a:lnTo>
                    <a:pt x="514" y="553"/>
                  </a:lnTo>
                  <a:lnTo>
                    <a:pt x="534" y="535"/>
                  </a:lnTo>
                  <a:lnTo>
                    <a:pt x="553" y="514"/>
                  </a:lnTo>
                  <a:lnTo>
                    <a:pt x="569" y="492"/>
                  </a:lnTo>
                  <a:lnTo>
                    <a:pt x="584" y="467"/>
                  </a:lnTo>
                  <a:lnTo>
                    <a:pt x="596" y="443"/>
                  </a:lnTo>
                  <a:lnTo>
                    <a:pt x="607" y="416"/>
                  </a:lnTo>
                  <a:lnTo>
                    <a:pt x="614" y="388"/>
                  </a:lnTo>
                  <a:lnTo>
                    <a:pt x="618" y="359"/>
                  </a:lnTo>
                  <a:lnTo>
                    <a:pt x="620" y="329"/>
                  </a:lnTo>
                  <a:lnTo>
                    <a:pt x="620" y="329"/>
                  </a:lnTo>
                  <a:lnTo>
                    <a:pt x="618" y="299"/>
                  </a:lnTo>
                  <a:lnTo>
                    <a:pt x="614" y="271"/>
                  </a:lnTo>
                  <a:lnTo>
                    <a:pt x="607" y="243"/>
                  </a:lnTo>
                  <a:lnTo>
                    <a:pt x="596" y="216"/>
                  </a:lnTo>
                  <a:lnTo>
                    <a:pt x="584" y="191"/>
                  </a:lnTo>
                  <a:lnTo>
                    <a:pt x="569" y="166"/>
                  </a:lnTo>
                  <a:lnTo>
                    <a:pt x="553" y="144"/>
                  </a:lnTo>
                  <a:lnTo>
                    <a:pt x="534" y="123"/>
                  </a:lnTo>
                  <a:lnTo>
                    <a:pt x="514" y="105"/>
                  </a:lnTo>
                  <a:lnTo>
                    <a:pt x="491" y="88"/>
                  </a:lnTo>
                  <a:lnTo>
                    <a:pt x="467" y="74"/>
                  </a:lnTo>
                  <a:lnTo>
                    <a:pt x="442" y="62"/>
                  </a:lnTo>
                  <a:lnTo>
                    <a:pt x="415" y="51"/>
                  </a:lnTo>
                  <a:lnTo>
                    <a:pt x="387" y="44"/>
                  </a:lnTo>
                  <a:lnTo>
                    <a:pt x="358"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50" name="Graphic 49" descr="Monitor with solid fill">
              <a:extLst>
                <a:ext uri="{FF2B5EF4-FFF2-40B4-BE49-F238E27FC236}">
                  <a16:creationId xmlns:a16="http://schemas.microsoft.com/office/drawing/2014/main" id="{C986FE2C-FE52-9ECB-B79A-C1B9ACC1A7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0671" y="2488487"/>
              <a:ext cx="548640" cy="548640"/>
            </a:xfrm>
            <a:prstGeom prst="rect">
              <a:avLst/>
            </a:prstGeom>
          </p:spPr>
        </p:pic>
      </p:grpSp>
      <p:grpSp>
        <p:nvGrpSpPr>
          <p:cNvPr id="66" name="Group 65">
            <a:extLst>
              <a:ext uri="{FF2B5EF4-FFF2-40B4-BE49-F238E27FC236}">
                <a16:creationId xmlns:a16="http://schemas.microsoft.com/office/drawing/2014/main" id="{6CD165D7-6F31-6271-8C5E-C37BDC76EE07}"/>
              </a:ext>
            </a:extLst>
          </p:cNvPr>
          <p:cNvGrpSpPr/>
          <p:nvPr/>
        </p:nvGrpSpPr>
        <p:grpSpPr>
          <a:xfrm>
            <a:off x="2977446" y="2387159"/>
            <a:ext cx="530058" cy="531668"/>
            <a:chOff x="2935549" y="2357256"/>
            <a:chExt cx="762455" cy="764771"/>
          </a:xfrm>
        </p:grpSpPr>
        <p:sp>
          <p:nvSpPr>
            <p:cNvPr id="33" name="Freeform 19">
              <a:extLst>
                <a:ext uri="{FF2B5EF4-FFF2-40B4-BE49-F238E27FC236}">
                  <a16:creationId xmlns:a16="http://schemas.microsoft.com/office/drawing/2014/main" id="{41D566F0-6D78-BD92-3173-CE1ADD4C9A61}"/>
                </a:ext>
              </a:extLst>
            </p:cNvPr>
            <p:cNvSpPr>
              <a:spLocks noEditPoints="1"/>
            </p:cNvSpPr>
            <p:nvPr/>
          </p:nvSpPr>
          <p:spPr bwMode="auto">
            <a:xfrm>
              <a:off x="2935549" y="2357256"/>
              <a:ext cx="762455" cy="764771"/>
            </a:xfrm>
            <a:custGeom>
              <a:avLst/>
              <a:gdLst>
                <a:gd name="T0" fmla="*/ 313 w 659"/>
                <a:gd name="T1" fmla="*/ 659 h 659"/>
                <a:gd name="T2" fmla="*/ 264 w 659"/>
                <a:gd name="T3" fmla="*/ 652 h 659"/>
                <a:gd name="T4" fmla="*/ 202 w 659"/>
                <a:gd name="T5" fmla="*/ 634 h 659"/>
                <a:gd name="T6" fmla="*/ 121 w 659"/>
                <a:gd name="T7" fmla="*/ 584 h 659"/>
                <a:gd name="T8" fmla="*/ 57 w 659"/>
                <a:gd name="T9" fmla="*/ 514 h 659"/>
                <a:gd name="T10" fmla="*/ 15 w 659"/>
                <a:gd name="T11" fmla="*/ 428 h 659"/>
                <a:gd name="T12" fmla="*/ 4 w 659"/>
                <a:gd name="T13" fmla="*/ 380 h 659"/>
                <a:gd name="T14" fmla="*/ 0 w 659"/>
                <a:gd name="T15" fmla="*/ 330 h 659"/>
                <a:gd name="T16" fmla="*/ 3 w 659"/>
                <a:gd name="T17" fmla="*/ 296 h 659"/>
                <a:gd name="T18" fmla="*/ 11 w 659"/>
                <a:gd name="T19" fmla="*/ 248 h 659"/>
                <a:gd name="T20" fmla="*/ 41 w 659"/>
                <a:gd name="T21" fmla="*/ 174 h 659"/>
                <a:gd name="T22" fmla="*/ 97 w 659"/>
                <a:gd name="T23" fmla="*/ 97 h 659"/>
                <a:gd name="T24" fmla="*/ 174 w 659"/>
                <a:gd name="T25" fmla="*/ 41 h 659"/>
                <a:gd name="T26" fmla="*/ 248 w 659"/>
                <a:gd name="T27" fmla="*/ 11 h 659"/>
                <a:gd name="T28" fmla="*/ 296 w 659"/>
                <a:gd name="T29" fmla="*/ 3 h 659"/>
                <a:gd name="T30" fmla="*/ 330 w 659"/>
                <a:gd name="T31" fmla="*/ 0 h 659"/>
                <a:gd name="T32" fmla="*/ 379 w 659"/>
                <a:gd name="T33" fmla="*/ 5 h 659"/>
                <a:gd name="T34" fmla="*/ 428 w 659"/>
                <a:gd name="T35" fmla="*/ 15 h 659"/>
                <a:gd name="T36" fmla="*/ 514 w 659"/>
                <a:gd name="T37" fmla="*/ 57 h 659"/>
                <a:gd name="T38" fmla="*/ 584 w 659"/>
                <a:gd name="T39" fmla="*/ 121 h 659"/>
                <a:gd name="T40" fmla="*/ 633 w 659"/>
                <a:gd name="T41" fmla="*/ 202 h 659"/>
                <a:gd name="T42" fmla="*/ 652 w 659"/>
                <a:gd name="T43" fmla="*/ 264 h 659"/>
                <a:gd name="T44" fmla="*/ 659 w 659"/>
                <a:gd name="T45" fmla="*/ 314 h 659"/>
                <a:gd name="T46" fmla="*/ 659 w 659"/>
                <a:gd name="T47" fmla="*/ 347 h 659"/>
                <a:gd name="T48" fmla="*/ 652 w 659"/>
                <a:gd name="T49" fmla="*/ 396 h 659"/>
                <a:gd name="T50" fmla="*/ 633 w 659"/>
                <a:gd name="T51" fmla="*/ 457 h 659"/>
                <a:gd name="T52" fmla="*/ 584 w 659"/>
                <a:gd name="T53" fmla="*/ 539 h 659"/>
                <a:gd name="T54" fmla="*/ 514 w 659"/>
                <a:gd name="T55" fmla="*/ 603 h 659"/>
                <a:gd name="T56" fmla="*/ 428 w 659"/>
                <a:gd name="T57" fmla="*/ 644 h 659"/>
                <a:gd name="T58" fmla="*/ 379 w 659"/>
                <a:gd name="T59" fmla="*/ 655 h 659"/>
                <a:gd name="T60" fmla="*/ 330 w 659"/>
                <a:gd name="T61" fmla="*/ 659 h 659"/>
                <a:gd name="T62" fmla="*/ 330 w 659"/>
                <a:gd name="T63" fmla="*/ 38 h 659"/>
                <a:gd name="T64" fmla="*/ 243 w 659"/>
                <a:gd name="T65" fmla="*/ 52 h 659"/>
                <a:gd name="T66" fmla="*/ 167 w 659"/>
                <a:gd name="T67" fmla="*/ 89 h 659"/>
                <a:gd name="T68" fmla="*/ 105 w 659"/>
                <a:gd name="T69" fmla="*/ 144 h 659"/>
                <a:gd name="T70" fmla="*/ 62 w 659"/>
                <a:gd name="T71" fmla="*/ 217 h 659"/>
                <a:gd name="T72" fmla="*/ 41 w 659"/>
                <a:gd name="T73" fmla="*/ 300 h 659"/>
                <a:gd name="T74" fmla="*/ 41 w 659"/>
                <a:gd name="T75" fmla="*/ 359 h 659"/>
                <a:gd name="T76" fmla="*/ 62 w 659"/>
                <a:gd name="T77" fmla="*/ 443 h 659"/>
                <a:gd name="T78" fmla="*/ 105 w 659"/>
                <a:gd name="T79" fmla="*/ 515 h 659"/>
                <a:gd name="T80" fmla="*/ 167 w 659"/>
                <a:gd name="T81" fmla="*/ 572 h 659"/>
                <a:gd name="T82" fmla="*/ 243 w 659"/>
                <a:gd name="T83" fmla="*/ 608 h 659"/>
                <a:gd name="T84" fmla="*/ 330 w 659"/>
                <a:gd name="T85" fmla="*/ 621 h 659"/>
                <a:gd name="T86" fmla="*/ 389 w 659"/>
                <a:gd name="T87" fmla="*/ 616 h 659"/>
                <a:gd name="T88" fmla="*/ 468 w 659"/>
                <a:gd name="T89" fmla="*/ 586 h 659"/>
                <a:gd name="T90" fmla="*/ 535 w 659"/>
                <a:gd name="T91" fmla="*/ 535 h 659"/>
                <a:gd name="T92" fmla="*/ 586 w 659"/>
                <a:gd name="T93" fmla="*/ 468 h 659"/>
                <a:gd name="T94" fmla="*/ 616 w 659"/>
                <a:gd name="T95" fmla="*/ 389 h 659"/>
                <a:gd name="T96" fmla="*/ 621 w 659"/>
                <a:gd name="T97" fmla="*/ 330 h 659"/>
                <a:gd name="T98" fmla="*/ 608 w 659"/>
                <a:gd name="T99" fmla="*/ 244 h 659"/>
                <a:gd name="T100" fmla="*/ 571 w 659"/>
                <a:gd name="T101" fmla="*/ 167 h 659"/>
                <a:gd name="T102" fmla="*/ 515 w 659"/>
                <a:gd name="T103" fmla="*/ 105 h 659"/>
                <a:gd name="T104" fmla="*/ 444 w 659"/>
                <a:gd name="T105" fmla="*/ 62 h 659"/>
                <a:gd name="T106" fmla="*/ 359 w 659"/>
                <a:gd name="T107" fmla="*/ 4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9" h="659">
                  <a:moveTo>
                    <a:pt x="330" y="659"/>
                  </a:moveTo>
                  <a:lnTo>
                    <a:pt x="330" y="659"/>
                  </a:lnTo>
                  <a:lnTo>
                    <a:pt x="313" y="659"/>
                  </a:lnTo>
                  <a:lnTo>
                    <a:pt x="296" y="658"/>
                  </a:lnTo>
                  <a:lnTo>
                    <a:pt x="280" y="655"/>
                  </a:lnTo>
                  <a:lnTo>
                    <a:pt x="264" y="652"/>
                  </a:lnTo>
                  <a:lnTo>
                    <a:pt x="248" y="648"/>
                  </a:lnTo>
                  <a:lnTo>
                    <a:pt x="233" y="644"/>
                  </a:lnTo>
                  <a:lnTo>
                    <a:pt x="202" y="634"/>
                  </a:lnTo>
                  <a:lnTo>
                    <a:pt x="174" y="619"/>
                  </a:lnTo>
                  <a:lnTo>
                    <a:pt x="145" y="603"/>
                  </a:lnTo>
                  <a:lnTo>
                    <a:pt x="121" y="584"/>
                  </a:lnTo>
                  <a:lnTo>
                    <a:pt x="97" y="562"/>
                  </a:lnTo>
                  <a:lnTo>
                    <a:pt x="75" y="539"/>
                  </a:lnTo>
                  <a:lnTo>
                    <a:pt x="57" y="514"/>
                  </a:lnTo>
                  <a:lnTo>
                    <a:pt x="41" y="487"/>
                  </a:lnTo>
                  <a:lnTo>
                    <a:pt x="27" y="457"/>
                  </a:lnTo>
                  <a:lnTo>
                    <a:pt x="15" y="428"/>
                  </a:lnTo>
                  <a:lnTo>
                    <a:pt x="11" y="412"/>
                  </a:lnTo>
                  <a:lnTo>
                    <a:pt x="7" y="396"/>
                  </a:lnTo>
                  <a:lnTo>
                    <a:pt x="4" y="380"/>
                  </a:lnTo>
                  <a:lnTo>
                    <a:pt x="3" y="363"/>
                  </a:lnTo>
                  <a:lnTo>
                    <a:pt x="2" y="347"/>
                  </a:lnTo>
                  <a:lnTo>
                    <a:pt x="0" y="330"/>
                  </a:lnTo>
                  <a:lnTo>
                    <a:pt x="0" y="330"/>
                  </a:lnTo>
                  <a:lnTo>
                    <a:pt x="2" y="314"/>
                  </a:lnTo>
                  <a:lnTo>
                    <a:pt x="3" y="296"/>
                  </a:lnTo>
                  <a:lnTo>
                    <a:pt x="4" y="280"/>
                  </a:lnTo>
                  <a:lnTo>
                    <a:pt x="7" y="264"/>
                  </a:lnTo>
                  <a:lnTo>
                    <a:pt x="11" y="248"/>
                  </a:lnTo>
                  <a:lnTo>
                    <a:pt x="15" y="233"/>
                  </a:lnTo>
                  <a:lnTo>
                    <a:pt x="27" y="202"/>
                  </a:lnTo>
                  <a:lnTo>
                    <a:pt x="41" y="174"/>
                  </a:lnTo>
                  <a:lnTo>
                    <a:pt x="57" y="146"/>
                  </a:lnTo>
                  <a:lnTo>
                    <a:pt x="75" y="121"/>
                  </a:lnTo>
                  <a:lnTo>
                    <a:pt x="97" y="97"/>
                  </a:lnTo>
                  <a:lnTo>
                    <a:pt x="121" y="76"/>
                  </a:lnTo>
                  <a:lnTo>
                    <a:pt x="145" y="57"/>
                  </a:lnTo>
                  <a:lnTo>
                    <a:pt x="174" y="41"/>
                  </a:lnTo>
                  <a:lnTo>
                    <a:pt x="202" y="27"/>
                  </a:lnTo>
                  <a:lnTo>
                    <a:pt x="233" y="15"/>
                  </a:lnTo>
                  <a:lnTo>
                    <a:pt x="248" y="11"/>
                  </a:lnTo>
                  <a:lnTo>
                    <a:pt x="264" y="7"/>
                  </a:lnTo>
                  <a:lnTo>
                    <a:pt x="280" y="5"/>
                  </a:lnTo>
                  <a:lnTo>
                    <a:pt x="296" y="3"/>
                  </a:lnTo>
                  <a:lnTo>
                    <a:pt x="313" y="2"/>
                  </a:lnTo>
                  <a:lnTo>
                    <a:pt x="330" y="0"/>
                  </a:lnTo>
                  <a:lnTo>
                    <a:pt x="330" y="0"/>
                  </a:lnTo>
                  <a:lnTo>
                    <a:pt x="347" y="2"/>
                  </a:lnTo>
                  <a:lnTo>
                    <a:pt x="363" y="3"/>
                  </a:lnTo>
                  <a:lnTo>
                    <a:pt x="379" y="5"/>
                  </a:lnTo>
                  <a:lnTo>
                    <a:pt x="395" y="7"/>
                  </a:lnTo>
                  <a:lnTo>
                    <a:pt x="411" y="11"/>
                  </a:lnTo>
                  <a:lnTo>
                    <a:pt x="428" y="15"/>
                  </a:lnTo>
                  <a:lnTo>
                    <a:pt x="457" y="27"/>
                  </a:lnTo>
                  <a:lnTo>
                    <a:pt x="487" y="41"/>
                  </a:lnTo>
                  <a:lnTo>
                    <a:pt x="514" y="57"/>
                  </a:lnTo>
                  <a:lnTo>
                    <a:pt x="539" y="76"/>
                  </a:lnTo>
                  <a:lnTo>
                    <a:pt x="562" y="97"/>
                  </a:lnTo>
                  <a:lnTo>
                    <a:pt x="584" y="121"/>
                  </a:lnTo>
                  <a:lnTo>
                    <a:pt x="602" y="146"/>
                  </a:lnTo>
                  <a:lnTo>
                    <a:pt x="618" y="174"/>
                  </a:lnTo>
                  <a:lnTo>
                    <a:pt x="633" y="202"/>
                  </a:lnTo>
                  <a:lnTo>
                    <a:pt x="644" y="233"/>
                  </a:lnTo>
                  <a:lnTo>
                    <a:pt x="648" y="248"/>
                  </a:lnTo>
                  <a:lnTo>
                    <a:pt x="652" y="264"/>
                  </a:lnTo>
                  <a:lnTo>
                    <a:pt x="655" y="280"/>
                  </a:lnTo>
                  <a:lnTo>
                    <a:pt x="657" y="296"/>
                  </a:lnTo>
                  <a:lnTo>
                    <a:pt x="659" y="314"/>
                  </a:lnTo>
                  <a:lnTo>
                    <a:pt x="659" y="330"/>
                  </a:lnTo>
                  <a:lnTo>
                    <a:pt x="659" y="330"/>
                  </a:lnTo>
                  <a:lnTo>
                    <a:pt x="659" y="347"/>
                  </a:lnTo>
                  <a:lnTo>
                    <a:pt x="657" y="363"/>
                  </a:lnTo>
                  <a:lnTo>
                    <a:pt x="655" y="380"/>
                  </a:lnTo>
                  <a:lnTo>
                    <a:pt x="652" y="396"/>
                  </a:lnTo>
                  <a:lnTo>
                    <a:pt x="648" y="412"/>
                  </a:lnTo>
                  <a:lnTo>
                    <a:pt x="644" y="428"/>
                  </a:lnTo>
                  <a:lnTo>
                    <a:pt x="633" y="457"/>
                  </a:lnTo>
                  <a:lnTo>
                    <a:pt x="618" y="487"/>
                  </a:lnTo>
                  <a:lnTo>
                    <a:pt x="602" y="514"/>
                  </a:lnTo>
                  <a:lnTo>
                    <a:pt x="584" y="539"/>
                  </a:lnTo>
                  <a:lnTo>
                    <a:pt x="562" y="562"/>
                  </a:lnTo>
                  <a:lnTo>
                    <a:pt x="539" y="584"/>
                  </a:lnTo>
                  <a:lnTo>
                    <a:pt x="514" y="603"/>
                  </a:lnTo>
                  <a:lnTo>
                    <a:pt x="487" y="619"/>
                  </a:lnTo>
                  <a:lnTo>
                    <a:pt x="457" y="634"/>
                  </a:lnTo>
                  <a:lnTo>
                    <a:pt x="428" y="644"/>
                  </a:lnTo>
                  <a:lnTo>
                    <a:pt x="411" y="648"/>
                  </a:lnTo>
                  <a:lnTo>
                    <a:pt x="395" y="652"/>
                  </a:lnTo>
                  <a:lnTo>
                    <a:pt x="379" y="655"/>
                  </a:lnTo>
                  <a:lnTo>
                    <a:pt x="363" y="658"/>
                  </a:lnTo>
                  <a:lnTo>
                    <a:pt x="347" y="659"/>
                  </a:lnTo>
                  <a:lnTo>
                    <a:pt x="330" y="659"/>
                  </a:lnTo>
                  <a:lnTo>
                    <a:pt x="330" y="659"/>
                  </a:lnTo>
                  <a:close/>
                  <a:moveTo>
                    <a:pt x="330" y="38"/>
                  </a:moveTo>
                  <a:lnTo>
                    <a:pt x="330" y="38"/>
                  </a:lnTo>
                  <a:lnTo>
                    <a:pt x="300" y="41"/>
                  </a:lnTo>
                  <a:lnTo>
                    <a:pt x="272" y="45"/>
                  </a:lnTo>
                  <a:lnTo>
                    <a:pt x="243" y="52"/>
                  </a:lnTo>
                  <a:lnTo>
                    <a:pt x="217" y="62"/>
                  </a:lnTo>
                  <a:lnTo>
                    <a:pt x="191" y="74"/>
                  </a:lnTo>
                  <a:lnTo>
                    <a:pt x="167" y="89"/>
                  </a:lnTo>
                  <a:lnTo>
                    <a:pt x="144" y="105"/>
                  </a:lnTo>
                  <a:lnTo>
                    <a:pt x="124" y="124"/>
                  </a:lnTo>
                  <a:lnTo>
                    <a:pt x="105" y="144"/>
                  </a:lnTo>
                  <a:lnTo>
                    <a:pt x="89" y="167"/>
                  </a:lnTo>
                  <a:lnTo>
                    <a:pt x="74" y="191"/>
                  </a:lnTo>
                  <a:lnTo>
                    <a:pt x="62" y="217"/>
                  </a:lnTo>
                  <a:lnTo>
                    <a:pt x="51" y="244"/>
                  </a:lnTo>
                  <a:lnTo>
                    <a:pt x="45" y="272"/>
                  </a:lnTo>
                  <a:lnTo>
                    <a:pt x="41" y="300"/>
                  </a:lnTo>
                  <a:lnTo>
                    <a:pt x="38" y="330"/>
                  </a:lnTo>
                  <a:lnTo>
                    <a:pt x="38" y="330"/>
                  </a:lnTo>
                  <a:lnTo>
                    <a:pt x="41" y="359"/>
                  </a:lnTo>
                  <a:lnTo>
                    <a:pt x="45" y="389"/>
                  </a:lnTo>
                  <a:lnTo>
                    <a:pt x="51" y="417"/>
                  </a:lnTo>
                  <a:lnTo>
                    <a:pt x="62" y="443"/>
                  </a:lnTo>
                  <a:lnTo>
                    <a:pt x="74" y="468"/>
                  </a:lnTo>
                  <a:lnTo>
                    <a:pt x="89" y="492"/>
                  </a:lnTo>
                  <a:lnTo>
                    <a:pt x="105" y="515"/>
                  </a:lnTo>
                  <a:lnTo>
                    <a:pt x="124" y="535"/>
                  </a:lnTo>
                  <a:lnTo>
                    <a:pt x="144" y="554"/>
                  </a:lnTo>
                  <a:lnTo>
                    <a:pt x="167" y="572"/>
                  </a:lnTo>
                  <a:lnTo>
                    <a:pt x="191" y="586"/>
                  </a:lnTo>
                  <a:lnTo>
                    <a:pt x="217" y="599"/>
                  </a:lnTo>
                  <a:lnTo>
                    <a:pt x="243" y="608"/>
                  </a:lnTo>
                  <a:lnTo>
                    <a:pt x="272" y="616"/>
                  </a:lnTo>
                  <a:lnTo>
                    <a:pt x="300" y="620"/>
                  </a:lnTo>
                  <a:lnTo>
                    <a:pt x="330" y="621"/>
                  </a:lnTo>
                  <a:lnTo>
                    <a:pt x="330" y="621"/>
                  </a:lnTo>
                  <a:lnTo>
                    <a:pt x="359" y="620"/>
                  </a:lnTo>
                  <a:lnTo>
                    <a:pt x="389" y="616"/>
                  </a:lnTo>
                  <a:lnTo>
                    <a:pt x="417" y="608"/>
                  </a:lnTo>
                  <a:lnTo>
                    <a:pt x="444" y="599"/>
                  </a:lnTo>
                  <a:lnTo>
                    <a:pt x="468" y="586"/>
                  </a:lnTo>
                  <a:lnTo>
                    <a:pt x="492" y="572"/>
                  </a:lnTo>
                  <a:lnTo>
                    <a:pt x="515" y="554"/>
                  </a:lnTo>
                  <a:lnTo>
                    <a:pt x="535" y="535"/>
                  </a:lnTo>
                  <a:lnTo>
                    <a:pt x="554" y="515"/>
                  </a:lnTo>
                  <a:lnTo>
                    <a:pt x="571" y="492"/>
                  </a:lnTo>
                  <a:lnTo>
                    <a:pt x="586" y="468"/>
                  </a:lnTo>
                  <a:lnTo>
                    <a:pt x="598" y="443"/>
                  </a:lnTo>
                  <a:lnTo>
                    <a:pt x="608" y="417"/>
                  </a:lnTo>
                  <a:lnTo>
                    <a:pt x="616" y="389"/>
                  </a:lnTo>
                  <a:lnTo>
                    <a:pt x="620" y="359"/>
                  </a:lnTo>
                  <a:lnTo>
                    <a:pt x="621" y="330"/>
                  </a:lnTo>
                  <a:lnTo>
                    <a:pt x="621" y="330"/>
                  </a:lnTo>
                  <a:lnTo>
                    <a:pt x="620" y="300"/>
                  </a:lnTo>
                  <a:lnTo>
                    <a:pt x="616" y="272"/>
                  </a:lnTo>
                  <a:lnTo>
                    <a:pt x="608" y="244"/>
                  </a:lnTo>
                  <a:lnTo>
                    <a:pt x="598" y="217"/>
                  </a:lnTo>
                  <a:lnTo>
                    <a:pt x="586" y="191"/>
                  </a:lnTo>
                  <a:lnTo>
                    <a:pt x="571" y="167"/>
                  </a:lnTo>
                  <a:lnTo>
                    <a:pt x="554" y="144"/>
                  </a:lnTo>
                  <a:lnTo>
                    <a:pt x="535" y="124"/>
                  </a:lnTo>
                  <a:lnTo>
                    <a:pt x="515" y="105"/>
                  </a:lnTo>
                  <a:lnTo>
                    <a:pt x="492" y="89"/>
                  </a:lnTo>
                  <a:lnTo>
                    <a:pt x="468" y="74"/>
                  </a:lnTo>
                  <a:lnTo>
                    <a:pt x="444" y="62"/>
                  </a:lnTo>
                  <a:lnTo>
                    <a:pt x="417" y="52"/>
                  </a:lnTo>
                  <a:lnTo>
                    <a:pt x="389" y="45"/>
                  </a:lnTo>
                  <a:lnTo>
                    <a:pt x="359" y="41"/>
                  </a:lnTo>
                  <a:lnTo>
                    <a:pt x="330" y="38"/>
                  </a:lnTo>
                  <a:lnTo>
                    <a:pt x="330"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54" name="Graphic 53" descr="Document with solid fill">
              <a:extLst>
                <a:ext uri="{FF2B5EF4-FFF2-40B4-BE49-F238E27FC236}">
                  <a16:creationId xmlns:a16="http://schemas.microsoft.com/office/drawing/2014/main" id="{346DA8C1-C731-C23F-CBEA-25A09BDFF7A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42456" y="2438961"/>
              <a:ext cx="548640" cy="548640"/>
            </a:xfrm>
            <a:prstGeom prst="rect">
              <a:avLst/>
            </a:prstGeom>
          </p:spPr>
        </p:pic>
      </p:grpSp>
      <p:grpSp>
        <p:nvGrpSpPr>
          <p:cNvPr id="64" name="Group 63">
            <a:extLst>
              <a:ext uri="{FF2B5EF4-FFF2-40B4-BE49-F238E27FC236}">
                <a16:creationId xmlns:a16="http://schemas.microsoft.com/office/drawing/2014/main" id="{8BF5ECAA-504F-AC91-724B-6391A978FE49}"/>
              </a:ext>
            </a:extLst>
          </p:cNvPr>
          <p:cNvGrpSpPr/>
          <p:nvPr/>
        </p:nvGrpSpPr>
        <p:grpSpPr>
          <a:xfrm>
            <a:off x="7361117" y="2387159"/>
            <a:ext cx="531668" cy="531668"/>
            <a:chOff x="7318514" y="2357256"/>
            <a:chExt cx="764771" cy="764771"/>
          </a:xfrm>
        </p:grpSpPr>
        <p:sp>
          <p:nvSpPr>
            <p:cNvPr id="35" name="Freeform 79">
              <a:extLst>
                <a:ext uri="{FF2B5EF4-FFF2-40B4-BE49-F238E27FC236}">
                  <a16:creationId xmlns:a16="http://schemas.microsoft.com/office/drawing/2014/main" id="{11ECC3D7-597D-605D-899B-0FA74B78FD36}"/>
                </a:ext>
              </a:extLst>
            </p:cNvPr>
            <p:cNvSpPr>
              <a:spLocks noEditPoints="1"/>
            </p:cNvSpPr>
            <p:nvPr/>
          </p:nvSpPr>
          <p:spPr bwMode="auto">
            <a:xfrm>
              <a:off x="7318514" y="2357256"/>
              <a:ext cx="764771" cy="764771"/>
            </a:xfrm>
            <a:custGeom>
              <a:avLst/>
              <a:gdLst>
                <a:gd name="T0" fmla="*/ 312 w 659"/>
                <a:gd name="T1" fmla="*/ 658 h 659"/>
                <a:gd name="T2" fmla="*/ 262 w 659"/>
                <a:gd name="T3" fmla="*/ 652 h 659"/>
                <a:gd name="T4" fmla="*/ 202 w 659"/>
                <a:gd name="T5" fmla="*/ 632 h 659"/>
                <a:gd name="T6" fmla="*/ 120 w 659"/>
                <a:gd name="T7" fmla="*/ 584 h 659"/>
                <a:gd name="T8" fmla="*/ 56 w 659"/>
                <a:gd name="T9" fmla="*/ 514 h 659"/>
                <a:gd name="T10" fmla="*/ 15 w 659"/>
                <a:gd name="T11" fmla="*/ 428 h 659"/>
                <a:gd name="T12" fmla="*/ 4 w 659"/>
                <a:gd name="T13" fmla="*/ 379 h 659"/>
                <a:gd name="T14" fmla="*/ 0 w 659"/>
                <a:gd name="T15" fmla="*/ 330 h 659"/>
                <a:gd name="T16" fmla="*/ 1 w 659"/>
                <a:gd name="T17" fmla="*/ 296 h 659"/>
                <a:gd name="T18" fmla="*/ 11 w 659"/>
                <a:gd name="T19" fmla="*/ 248 h 659"/>
                <a:gd name="T20" fmla="*/ 40 w 659"/>
                <a:gd name="T21" fmla="*/ 172 h 659"/>
                <a:gd name="T22" fmla="*/ 97 w 659"/>
                <a:gd name="T23" fmla="*/ 97 h 659"/>
                <a:gd name="T24" fmla="*/ 172 w 659"/>
                <a:gd name="T25" fmla="*/ 41 h 659"/>
                <a:gd name="T26" fmla="*/ 247 w 659"/>
                <a:gd name="T27" fmla="*/ 11 h 659"/>
                <a:gd name="T28" fmla="*/ 296 w 659"/>
                <a:gd name="T29" fmla="*/ 2 h 659"/>
                <a:gd name="T30" fmla="*/ 329 w 659"/>
                <a:gd name="T31" fmla="*/ 0 h 659"/>
                <a:gd name="T32" fmla="*/ 379 w 659"/>
                <a:gd name="T33" fmla="*/ 4 h 659"/>
                <a:gd name="T34" fmla="*/ 426 w 659"/>
                <a:gd name="T35" fmla="*/ 15 h 659"/>
                <a:gd name="T36" fmla="*/ 513 w 659"/>
                <a:gd name="T37" fmla="*/ 57 h 659"/>
                <a:gd name="T38" fmla="*/ 583 w 659"/>
                <a:gd name="T39" fmla="*/ 120 h 659"/>
                <a:gd name="T40" fmla="*/ 632 w 659"/>
                <a:gd name="T41" fmla="*/ 202 h 659"/>
                <a:gd name="T42" fmla="*/ 652 w 659"/>
                <a:gd name="T43" fmla="*/ 264 h 659"/>
                <a:gd name="T44" fmla="*/ 657 w 659"/>
                <a:gd name="T45" fmla="*/ 312 h 659"/>
                <a:gd name="T46" fmla="*/ 657 w 659"/>
                <a:gd name="T47" fmla="*/ 347 h 659"/>
                <a:gd name="T48" fmla="*/ 652 w 659"/>
                <a:gd name="T49" fmla="*/ 396 h 659"/>
                <a:gd name="T50" fmla="*/ 632 w 659"/>
                <a:gd name="T51" fmla="*/ 457 h 659"/>
                <a:gd name="T52" fmla="*/ 583 w 659"/>
                <a:gd name="T53" fmla="*/ 539 h 659"/>
                <a:gd name="T54" fmla="*/ 513 w 659"/>
                <a:gd name="T55" fmla="*/ 603 h 659"/>
                <a:gd name="T56" fmla="*/ 426 w 659"/>
                <a:gd name="T57" fmla="*/ 644 h 659"/>
                <a:gd name="T58" fmla="*/ 379 w 659"/>
                <a:gd name="T59" fmla="*/ 655 h 659"/>
                <a:gd name="T60" fmla="*/ 329 w 659"/>
                <a:gd name="T61" fmla="*/ 659 h 659"/>
                <a:gd name="T62" fmla="*/ 329 w 659"/>
                <a:gd name="T63" fmla="*/ 38 h 659"/>
                <a:gd name="T64" fmla="*/ 242 w 659"/>
                <a:gd name="T65" fmla="*/ 51 h 659"/>
                <a:gd name="T66" fmla="*/ 167 w 659"/>
                <a:gd name="T67" fmla="*/ 88 h 659"/>
                <a:gd name="T68" fmla="*/ 105 w 659"/>
                <a:gd name="T69" fmla="*/ 144 h 659"/>
                <a:gd name="T70" fmla="*/ 60 w 659"/>
                <a:gd name="T71" fmla="*/ 217 h 659"/>
                <a:gd name="T72" fmla="*/ 39 w 659"/>
                <a:gd name="T73" fmla="*/ 300 h 659"/>
                <a:gd name="T74" fmla="*/ 39 w 659"/>
                <a:gd name="T75" fmla="*/ 359 h 659"/>
                <a:gd name="T76" fmla="*/ 60 w 659"/>
                <a:gd name="T77" fmla="*/ 443 h 659"/>
                <a:gd name="T78" fmla="*/ 105 w 659"/>
                <a:gd name="T79" fmla="*/ 515 h 659"/>
                <a:gd name="T80" fmla="*/ 167 w 659"/>
                <a:gd name="T81" fmla="*/ 572 h 659"/>
                <a:gd name="T82" fmla="*/ 242 w 659"/>
                <a:gd name="T83" fmla="*/ 608 h 659"/>
                <a:gd name="T84" fmla="*/ 329 w 659"/>
                <a:gd name="T85" fmla="*/ 621 h 659"/>
                <a:gd name="T86" fmla="*/ 387 w 659"/>
                <a:gd name="T87" fmla="*/ 615 h 659"/>
                <a:gd name="T88" fmla="*/ 468 w 659"/>
                <a:gd name="T89" fmla="*/ 586 h 659"/>
                <a:gd name="T90" fmla="*/ 535 w 659"/>
                <a:gd name="T91" fmla="*/ 535 h 659"/>
                <a:gd name="T92" fmla="*/ 585 w 659"/>
                <a:gd name="T93" fmla="*/ 468 h 659"/>
                <a:gd name="T94" fmla="*/ 614 w 659"/>
                <a:gd name="T95" fmla="*/ 389 h 659"/>
                <a:gd name="T96" fmla="*/ 621 w 659"/>
                <a:gd name="T97" fmla="*/ 330 h 659"/>
                <a:gd name="T98" fmla="*/ 607 w 659"/>
                <a:gd name="T99" fmla="*/ 244 h 659"/>
                <a:gd name="T100" fmla="*/ 570 w 659"/>
                <a:gd name="T101" fmla="*/ 167 h 659"/>
                <a:gd name="T102" fmla="*/ 515 w 659"/>
                <a:gd name="T103" fmla="*/ 105 h 659"/>
                <a:gd name="T104" fmla="*/ 442 w 659"/>
                <a:gd name="T105" fmla="*/ 61 h 659"/>
                <a:gd name="T106" fmla="*/ 359 w 659"/>
                <a:gd name="T107" fmla="*/ 3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9" h="659">
                  <a:moveTo>
                    <a:pt x="329" y="659"/>
                  </a:moveTo>
                  <a:lnTo>
                    <a:pt x="329" y="659"/>
                  </a:lnTo>
                  <a:lnTo>
                    <a:pt x="312" y="658"/>
                  </a:lnTo>
                  <a:lnTo>
                    <a:pt x="296" y="656"/>
                  </a:lnTo>
                  <a:lnTo>
                    <a:pt x="280" y="655"/>
                  </a:lnTo>
                  <a:lnTo>
                    <a:pt x="262" y="652"/>
                  </a:lnTo>
                  <a:lnTo>
                    <a:pt x="247" y="648"/>
                  </a:lnTo>
                  <a:lnTo>
                    <a:pt x="231" y="644"/>
                  </a:lnTo>
                  <a:lnTo>
                    <a:pt x="202" y="632"/>
                  </a:lnTo>
                  <a:lnTo>
                    <a:pt x="172" y="619"/>
                  </a:lnTo>
                  <a:lnTo>
                    <a:pt x="145" y="603"/>
                  </a:lnTo>
                  <a:lnTo>
                    <a:pt x="120" y="584"/>
                  </a:lnTo>
                  <a:lnTo>
                    <a:pt x="97" y="562"/>
                  </a:lnTo>
                  <a:lnTo>
                    <a:pt x="75" y="539"/>
                  </a:lnTo>
                  <a:lnTo>
                    <a:pt x="56" y="514"/>
                  </a:lnTo>
                  <a:lnTo>
                    <a:pt x="40" y="487"/>
                  </a:lnTo>
                  <a:lnTo>
                    <a:pt x="26" y="457"/>
                  </a:lnTo>
                  <a:lnTo>
                    <a:pt x="15" y="428"/>
                  </a:lnTo>
                  <a:lnTo>
                    <a:pt x="11" y="412"/>
                  </a:lnTo>
                  <a:lnTo>
                    <a:pt x="7" y="396"/>
                  </a:lnTo>
                  <a:lnTo>
                    <a:pt x="4" y="379"/>
                  </a:lnTo>
                  <a:lnTo>
                    <a:pt x="1" y="363"/>
                  </a:lnTo>
                  <a:lnTo>
                    <a:pt x="0" y="347"/>
                  </a:lnTo>
                  <a:lnTo>
                    <a:pt x="0" y="330"/>
                  </a:lnTo>
                  <a:lnTo>
                    <a:pt x="0" y="330"/>
                  </a:lnTo>
                  <a:lnTo>
                    <a:pt x="0" y="312"/>
                  </a:lnTo>
                  <a:lnTo>
                    <a:pt x="1" y="296"/>
                  </a:lnTo>
                  <a:lnTo>
                    <a:pt x="4" y="280"/>
                  </a:lnTo>
                  <a:lnTo>
                    <a:pt x="7" y="264"/>
                  </a:lnTo>
                  <a:lnTo>
                    <a:pt x="11" y="248"/>
                  </a:lnTo>
                  <a:lnTo>
                    <a:pt x="15" y="232"/>
                  </a:lnTo>
                  <a:lnTo>
                    <a:pt x="26" y="202"/>
                  </a:lnTo>
                  <a:lnTo>
                    <a:pt x="40" y="172"/>
                  </a:lnTo>
                  <a:lnTo>
                    <a:pt x="56" y="146"/>
                  </a:lnTo>
                  <a:lnTo>
                    <a:pt x="75" y="120"/>
                  </a:lnTo>
                  <a:lnTo>
                    <a:pt x="97" y="97"/>
                  </a:lnTo>
                  <a:lnTo>
                    <a:pt x="120" y="76"/>
                  </a:lnTo>
                  <a:lnTo>
                    <a:pt x="145" y="57"/>
                  </a:lnTo>
                  <a:lnTo>
                    <a:pt x="172" y="41"/>
                  </a:lnTo>
                  <a:lnTo>
                    <a:pt x="202" y="26"/>
                  </a:lnTo>
                  <a:lnTo>
                    <a:pt x="231" y="15"/>
                  </a:lnTo>
                  <a:lnTo>
                    <a:pt x="247" y="11"/>
                  </a:lnTo>
                  <a:lnTo>
                    <a:pt x="262" y="7"/>
                  </a:lnTo>
                  <a:lnTo>
                    <a:pt x="280" y="4"/>
                  </a:lnTo>
                  <a:lnTo>
                    <a:pt x="296" y="2"/>
                  </a:lnTo>
                  <a:lnTo>
                    <a:pt x="312" y="2"/>
                  </a:lnTo>
                  <a:lnTo>
                    <a:pt x="329" y="0"/>
                  </a:lnTo>
                  <a:lnTo>
                    <a:pt x="329" y="0"/>
                  </a:lnTo>
                  <a:lnTo>
                    <a:pt x="345" y="2"/>
                  </a:lnTo>
                  <a:lnTo>
                    <a:pt x="363" y="2"/>
                  </a:lnTo>
                  <a:lnTo>
                    <a:pt x="379" y="4"/>
                  </a:lnTo>
                  <a:lnTo>
                    <a:pt x="395" y="7"/>
                  </a:lnTo>
                  <a:lnTo>
                    <a:pt x="411" y="11"/>
                  </a:lnTo>
                  <a:lnTo>
                    <a:pt x="426" y="15"/>
                  </a:lnTo>
                  <a:lnTo>
                    <a:pt x="457" y="26"/>
                  </a:lnTo>
                  <a:lnTo>
                    <a:pt x="485" y="41"/>
                  </a:lnTo>
                  <a:lnTo>
                    <a:pt x="513" y="57"/>
                  </a:lnTo>
                  <a:lnTo>
                    <a:pt x="538" y="76"/>
                  </a:lnTo>
                  <a:lnTo>
                    <a:pt x="562" y="97"/>
                  </a:lnTo>
                  <a:lnTo>
                    <a:pt x="583" y="120"/>
                  </a:lnTo>
                  <a:lnTo>
                    <a:pt x="602" y="146"/>
                  </a:lnTo>
                  <a:lnTo>
                    <a:pt x="618" y="172"/>
                  </a:lnTo>
                  <a:lnTo>
                    <a:pt x="632" y="202"/>
                  </a:lnTo>
                  <a:lnTo>
                    <a:pt x="644" y="232"/>
                  </a:lnTo>
                  <a:lnTo>
                    <a:pt x="648" y="248"/>
                  </a:lnTo>
                  <a:lnTo>
                    <a:pt x="652" y="264"/>
                  </a:lnTo>
                  <a:lnTo>
                    <a:pt x="655" y="280"/>
                  </a:lnTo>
                  <a:lnTo>
                    <a:pt x="656" y="296"/>
                  </a:lnTo>
                  <a:lnTo>
                    <a:pt x="657" y="312"/>
                  </a:lnTo>
                  <a:lnTo>
                    <a:pt x="659" y="330"/>
                  </a:lnTo>
                  <a:lnTo>
                    <a:pt x="659" y="330"/>
                  </a:lnTo>
                  <a:lnTo>
                    <a:pt x="657" y="347"/>
                  </a:lnTo>
                  <a:lnTo>
                    <a:pt x="656" y="363"/>
                  </a:lnTo>
                  <a:lnTo>
                    <a:pt x="655" y="379"/>
                  </a:lnTo>
                  <a:lnTo>
                    <a:pt x="652" y="396"/>
                  </a:lnTo>
                  <a:lnTo>
                    <a:pt x="648" y="412"/>
                  </a:lnTo>
                  <a:lnTo>
                    <a:pt x="644" y="428"/>
                  </a:lnTo>
                  <a:lnTo>
                    <a:pt x="632" y="457"/>
                  </a:lnTo>
                  <a:lnTo>
                    <a:pt x="618" y="487"/>
                  </a:lnTo>
                  <a:lnTo>
                    <a:pt x="602" y="514"/>
                  </a:lnTo>
                  <a:lnTo>
                    <a:pt x="583" y="539"/>
                  </a:lnTo>
                  <a:lnTo>
                    <a:pt x="562" y="562"/>
                  </a:lnTo>
                  <a:lnTo>
                    <a:pt x="538" y="584"/>
                  </a:lnTo>
                  <a:lnTo>
                    <a:pt x="513" y="603"/>
                  </a:lnTo>
                  <a:lnTo>
                    <a:pt x="485" y="619"/>
                  </a:lnTo>
                  <a:lnTo>
                    <a:pt x="457" y="632"/>
                  </a:lnTo>
                  <a:lnTo>
                    <a:pt x="426" y="644"/>
                  </a:lnTo>
                  <a:lnTo>
                    <a:pt x="411" y="648"/>
                  </a:lnTo>
                  <a:lnTo>
                    <a:pt x="395" y="652"/>
                  </a:lnTo>
                  <a:lnTo>
                    <a:pt x="379" y="655"/>
                  </a:lnTo>
                  <a:lnTo>
                    <a:pt x="363" y="656"/>
                  </a:lnTo>
                  <a:lnTo>
                    <a:pt x="345" y="658"/>
                  </a:lnTo>
                  <a:lnTo>
                    <a:pt x="329" y="659"/>
                  </a:lnTo>
                  <a:lnTo>
                    <a:pt x="329" y="659"/>
                  </a:lnTo>
                  <a:close/>
                  <a:moveTo>
                    <a:pt x="329" y="38"/>
                  </a:moveTo>
                  <a:lnTo>
                    <a:pt x="329" y="38"/>
                  </a:lnTo>
                  <a:lnTo>
                    <a:pt x="300" y="39"/>
                  </a:lnTo>
                  <a:lnTo>
                    <a:pt x="270" y="45"/>
                  </a:lnTo>
                  <a:lnTo>
                    <a:pt x="242" y="51"/>
                  </a:lnTo>
                  <a:lnTo>
                    <a:pt x="215" y="61"/>
                  </a:lnTo>
                  <a:lnTo>
                    <a:pt x="191" y="73"/>
                  </a:lnTo>
                  <a:lnTo>
                    <a:pt x="167" y="88"/>
                  </a:lnTo>
                  <a:lnTo>
                    <a:pt x="144" y="105"/>
                  </a:lnTo>
                  <a:lnTo>
                    <a:pt x="124" y="124"/>
                  </a:lnTo>
                  <a:lnTo>
                    <a:pt x="105" y="144"/>
                  </a:lnTo>
                  <a:lnTo>
                    <a:pt x="87" y="167"/>
                  </a:lnTo>
                  <a:lnTo>
                    <a:pt x="73" y="191"/>
                  </a:lnTo>
                  <a:lnTo>
                    <a:pt x="60" y="217"/>
                  </a:lnTo>
                  <a:lnTo>
                    <a:pt x="51" y="244"/>
                  </a:lnTo>
                  <a:lnTo>
                    <a:pt x="43" y="271"/>
                  </a:lnTo>
                  <a:lnTo>
                    <a:pt x="39" y="300"/>
                  </a:lnTo>
                  <a:lnTo>
                    <a:pt x="38" y="330"/>
                  </a:lnTo>
                  <a:lnTo>
                    <a:pt x="38" y="330"/>
                  </a:lnTo>
                  <a:lnTo>
                    <a:pt x="39" y="359"/>
                  </a:lnTo>
                  <a:lnTo>
                    <a:pt x="43" y="389"/>
                  </a:lnTo>
                  <a:lnTo>
                    <a:pt x="51" y="416"/>
                  </a:lnTo>
                  <a:lnTo>
                    <a:pt x="60" y="443"/>
                  </a:lnTo>
                  <a:lnTo>
                    <a:pt x="73" y="468"/>
                  </a:lnTo>
                  <a:lnTo>
                    <a:pt x="87" y="492"/>
                  </a:lnTo>
                  <a:lnTo>
                    <a:pt x="105" y="515"/>
                  </a:lnTo>
                  <a:lnTo>
                    <a:pt x="124" y="535"/>
                  </a:lnTo>
                  <a:lnTo>
                    <a:pt x="144" y="554"/>
                  </a:lnTo>
                  <a:lnTo>
                    <a:pt x="167" y="572"/>
                  </a:lnTo>
                  <a:lnTo>
                    <a:pt x="191" y="586"/>
                  </a:lnTo>
                  <a:lnTo>
                    <a:pt x="215" y="598"/>
                  </a:lnTo>
                  <a:lnTo>
                    <a:pt x="242" y="608"/>
                  </a:lnTo>
                  <a:lnTo>
                    <a:pt x="270" y="615"/>
                  </a:lnTo>
                  <a:lnTo>
                    <a:pt x="300" y="620"/>
                  </a:lnTo>
                  <a:lnTo>
                    <a:pt x="329" y="621"/>
                  </a:lnTo>
                  <a:lnTo>
                    <a:pt x="329" y="621"/>
                  </a:lnTo>
                  <a:lnTo>
                    <a:pt x="359" y="620"/>
                  </a:lnTo>
                  <a:lnTo>
                    <a:pt x="387" y="615"/>
                  </a:lnTo>
                  <a:lnTo>
                    <a:pt x="415" y="608"/>
                  </a:lnTo>
                  <a:lnTo>
                    <a:pt x="442" y="598"/>
                  </a:lnTo>
                  <a:lnTo>
                    <a:pt x="468" y="586"/>
                  </a:lnTo>
                  <a:lnTo>
                    <a:pt x="492" y="572"/>
                  </a:lnTo>
                  <a:lnTo>
                    <a:pt x="515" y="554"/>
                  </a:lnTo>
                  <a:lnTo>
                    <a:pt x="535" y="535"/>
                  </a:lnTo>
                  <a:lnTo>
                    <a:pt x="554" y="515"/>
                  </a:lnTo>
                  <a:lnTo>
                    <a:pt x="570" y="492"/>
                  </a:lnTo>
                  <a:lnTo>
                    <a:pt x="585" y="468"/>
                  </a:lnTo>
                  <a:lnTo>
                    <a:pt x="597" y="443"/>
                  </a:lnTo>
                  <a:lnTo>
                    <a:pt x="607" y="416"/>
                  </a:lnTo>
                  <a:lnTo>
                    <a:pt x="614" y="389"/>
                  </a:lnTo>
                  <a:lnTo>
                    <a:pt x="618" y="359"/>
                  </a:lnTo>
                  <a:lnTo>
                    <a:pt x="621" y="330"/>
                  </a:lnTo>
                  <a:lnTo>
                    <a:pt x="621" y="330"/>
                  </a:lnTo>
                  <a:lnTo>
                    <a:pt x="618" y="300"/>
                  </a:lnTo>
                  <a:lnTo>
                    <a:pt x="614" y="271"/>
                  </a:lnTo>
                  <a:lnTo>
                    <a:pt x="607" y="244"/>
                  </a:lnTo>
                  <a:lnTo>
                    <a:pt x="597" y="217"/>
                  </a:lnTo>
                  <a:lnTo>
                    <a:pt x="585" y="191"/>
                  </a:lnTo>
                  <a:lnTo>
                    <a:pt x="570" y="167"/>
                  </a:lnTo>
                  <a:lnTo>
                    <a:pt x="554" y="144"/>
                  </a:lnTo>
                  <a:lnTo>
                    <a:pt x="535" y="124"/>
                  </a:lnTo>
                  <a:lnTo>
                    <a:pt x="515" y="105"/>
                  </a:lnTo>
                  <a:lnTo>
                    <a:pt x="492" y="88"/>
                  </a:lnTo>
                  <a:lnTo>
                    <a:pt x="468" y="73"/>
                  </a:lnTo>
                  <a:lnTo>
                    <a:pt x="442" y="61"/>
                  </a:lnTo>
                  <a:lnTo>
                    <a:pt x="415" y="51"/>
                  </a:lnTo>
                  <a:lnTo>
                    <a:pt x="387" y="45"/>
                  </a:lnTo>
                  <a:lnTo>
                    <a:pt x="359" y="39"/>
                  </a:lnTo>
                  <a:lnTo>
                    <a:pt x="329" y="38"/>
                  </a:lnTo>
                  <a:lnTo>
                    <a:pt x="329"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56" name="Graphic 55" descr="Newspaper with solid fill">
              <a:extLst>
                <a:ext uri="{FF2B5EF4-FFF2-40B4-BE49-F238E27FC236}">
                  <a16:creationId xmlns:a16="http://schemas.microsoft.com/office/drawing/2014/main" id="{99197B8A-6E87-0659-9AE1-FC3E954351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6579" y="2465321"/>
              <a:ext cx="548640" cy="548640"/>
            </a:xfrm>
            <a:prstGeom prst="rect">
              <a:avLst/>
            </a:prstGeom>
          </p:spPr>
        </p:pic>
      </p:grpSp>
      <p:grpSp>
        <p:nvGrpSpPr>
          <p:cNvPr id="63" name="Group 62">
            <a:extLst>
              <a:ext uri="{FF2B5EF4-FFF2-40B4-BE49-F238E27FC236}">
                <a16:creationId xmlns:a16="http://schemas.microsoft.com/office/drawing/2014/main" id="{C23240FB-0EAA-822C-8317-5DAF2E6352E3}"/>
              </a:ext>
            </a:extLst>
          </p:cNvPr>
          <p:cNvGrpSpPr/>
          <p:nvPr/>
        </p:nvGrpSpPr>
        <p:grpSpPr>
          <a:xfrm>
            <a:off x="9542270" y="2387159"/>
            <a:ext cx="530058" cy="531668"/>
            <a:chOff x="9500373" y="2357256"/>
            <a:chExt cx="762455" cy="764771"/>
          </a:xfrm>
        </p:grpSpPr>
        <p:sp>
          <p:nvSpPr>
            <p:cNvPr id="22" name="Freeform 11">
              <a:extLst>
                <a:ext uri="{FF2B5EF4-FFF2-40B4-BE49-F238E27FC236}">
                  <a16:creationId xmlns:a16="http://schemas.microsoft.com/office/drawing/2014/main" id="{C632D976-944F-02EC-7A78-7A6BA07744D0}"/>
                </a:ext>
              </a:extLst>
            </p:cNvPr>
            <p:cNvSpPr>
              <a:spLocks noEditPoints="1"/>
            </p:cNvSpPr>
            <p:nvPr/>
          </p:nvSpPr>
          <p:spPr bwMode="auto">
            <a:xfrm>
              <a:off x="9500373" y="2357256"/>
              <a:ext cx="762455" cy="764771"/>
            </a:xfrm>
            <a:custGeom>
              <a:avLst/>
              <a:gdLst>
                <a:gd name="T0" fmla="*/ 312 w 658"/>
                <a:gd name="T1" fmla="*/ 658 h 658"/>
                <a:gd name="T2" fmla="*/ 262 w 658"/>
                <a:gd name="T3" fmla="*/ 652 h 658"/>
                <a:gd name="T4" fmla="*/ 202 w 658"/>
                <a:gd name="T5" fmla="*/ 633 h 658"/>
                <a:gd name="T6" fmla="*/ 120 w 658"/>
                <a:gd name="T7" fmla="*/ 583 h 658"/>
                <a:gd name="T8" fmla="*/ 56 w 658"/>
                <a:gd name="T9" fmla="*/ 513 h 658"/>
                <a:gd name="T10" fmla="*/ 15 w 658"/>
                <a:gd name="T11" fmla="*/ 427 h 658"/>
                <a:gd name="T12" fmla="*/ 4 w 658"/>
                <a:gd name="T13" fmla="*/ 379 h 658"/>
                <a:gd name="T14" fmla="*/ 0 w 658"/>
                <a:gd name="T15" fmla="*/ 329 h 658"/>
                <a:gd name="T16" fmla="*/ 1 w 658"/>
                <a:gd name="T17" fmla="*/ 295 h 658"/>
                <a:gd name="T18" fmla="*/ 11 w 658"/>
                <a:gd name="T19" fmla="*/ 247 h 658"/>
                <a:gd name="T20" fmla="*/ 40 w 658"/>
                <a:gd name="T21" fmla="*/ 173 h 658"/>
                <a:gd name="T22" fmla="*/ 97 w 658"/>
                <a:gd name="T23" fmla="*/ 96 h 658"/>
                <a:gd name="T24" fmla="*/ 172 w 658"/>
                <a:gd name="T25" fmla="*/ 40 h 658"/>
                <a:gd name="T26" fmla="*/ 247 w 658"/>
                <a:gd name="T27" fmla="*/ 10 h 658"/>
                <a:gd name="T28" fmla="*/ 296 w 658"/>
                <a:gd name="T29" fmla="*/ 2 h 658"/>
                <a:gd name="T30" fmla="*/ 329 w 658"/>
                <a:gd name="T31" fmla="*/ 0 h 658"/>
                <a:gd name="T32" fmla="*/ 379 w 658"/>
                <a:gd name="T33" fmla="*/ 4 h 658"/>
                <a:gd name="T34" fmla="*/ 426 w 658"/>
                <a:gd name="T35" fmla="*/ 16 h 658"/>
                <a:gd name="T36" fmla="*/ 513 w 658"/>
                <a:gd name="T37" fmla="*/ 56 h 658"/>
                <a:gd name="T38" fmla="*/ 583 w 658"/>
                <a:gd name="T39" fmla="*/ 121 h 658"/>
                <a:gd name="T40" fmla="*/ 632 w 658"/>
                <a:gd name="T41" fmla="*/ 201 h 658"/>
                <a:gd name="T42" fmla="*/ 652 w 658"/>
                <a:gd name="T43" fmla="*/ 263 h 658"/>
                <a:gd name="T44" fmla="*/ 657 w 658"/>
                <a:gd name="T45" fmla="*/ 313 h 658"/>
                <a:gd name="T46" fmla="*/ 657 w 658"/>
                <a:gd name="T47" fmla="*/ 346 h 658"/>
                <a:gd name="T48" fmla="*/ 652 w 658"/>
                <a:gd name="T49" fmla="*/ 396 h 658"/>
                <a:gd name="T50" fmla="*/ 632 w 658"/>
                <a:gd name="T51" fmla="*/ 457 h 658"/>
                <a:gd name="T52" fmla="*/ 583 w 658"/>
                <a:gd name="T53" fmla="*/ 539 h 658"/>
                <a:gd name="T54" fmla="*/ 513 w 658"/>
                <a:gd name="T55" fmla="*/ 602 h 658"/>
                <a:gd name="T56" fmla="*/ 426 w 658"/>
                <a:gd name="T57" fmla="*/ 644 h 658"/>
                <a:gd name="T58" fmla="*/ 379 w 658"/>
                <a:gd name="T59" fmla="*/ 654 h 658"/>
                <a:gd name="T60" fmla="*/ 329 w 658"/>
                <a:gd name="T61" fmla="*/ 658 h 658"/>
                <a:gd name="T62" fmla="*/ 329 w 658"/>
                <a:gd name="T63" fmla="*/ 37 h 658"/>
                <a:gd name="T64" fmla="*/ 242 w 658"/>
                <a:gd name="T65" fmla="*/ 51 h 658"/>
                <a:gd name="T66" fmla="*/ 167 w 658"/>
                <a:gd name="T67" fmla="*/ 88 h 658"/>
                <a:gd name="T68" fmla="*/ 105 w 658"/>
                <a:gd name="T69" fmla="*/ 144 h 658"/>
                <a:gd name="T70" fmla="*/ 60 w 658"/>
                <a:gd name="T71" fmla="*/ 216 h 658"/>
                <a:gd name="T72" fmla="*/ 39 w 658"/>
                <a:gd name="T73" fmla="*/ 299 h 658"/>
                <a:gd name="T74" fmla="*/ 39 w 658"/>
                <a:gd name="T75" fmla="*/ 359 h 658"/>
                <a:gd name="T76" fmla="*/ 60 w 658"/>
                <a:gd name="T77" fmla="*/ 443 h 658"/>
                <a:gd name="T78" fmla="*/ 105 w 658"/>
                <a:gd name="T79" fmla="*/ 514 h 658"/>
                <a:gd name="T80" fmla="*/ 167 w 658"/>
                <a:gd name="T81" fmla="*/ 571 h 658"/>
                <a:gd name="T82" fmla="*/ 242 w 658"/>
                <a:gd name="T83" fmla="*/ 607 h 658"/>
                <a:gd name="T84" fmla="*/ 329 w 658"/>
                <a:gd name="T85" fmla="*/ 621 h 658"/>
                <a:gd name="T86" fmla="*/ 387 w 658"/>
                <a:gd name="T87" fmla="*/ 615 h 658"/>
                <a:gd name="T88" fmla="*/ 468 w 658"/>
                <a:gd name="T89" fmla="*/ 586 h 658"/>
                <a:gd name="T90" fmla="*/ 535 w 658"/>
                <a:gd name="T91" fmla="*/ 535 h 658"/>
                <a:gd name="T92" fmla="*/ 585 w 658"/>
                <a:gd name="T93" fmla="*/ 467 h 658"/>
                <a:gd name="T94" fmla="*/ 614 w 658"/>
                <a:gd name="T95" fmla="*/ 388 h 658"/>
                <a:gd name="T96" fmla="*/ 621 w 658"/>
                <a:gd name="T97" fmla="*/ 329 h 658"/>
                <a:gd name="T98" fmla="*/ 607 w 658"/>
                <a:gd name="T99" fmla="*/ 243 h 658"/>
                <a:gd name="T100" fmla="*/ 570 w 658"/>
                <a:gd name="T101" fmla="*/ 166 h 658"/>
                <a:gd name="T102" fmla="*/ 515 w 658"/>
                <a:gd name="T103" fmla="*/ 105 h 658"/>
                <a:gd name="T104" fmla="*/ 442 w 658"/>
                <a:gd name="T105" fmla="*/ 62 h 658"/>
                <a:gd name="T106" fmla="*/ 359 w 658"/>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658">
                  <a:moveTo>
                    <a:pt x="329" y="658"/>
                  </a:moveTo>
                  <a:lnTo>
                    <a:pt x="329" y="658"/>
                  </a:lnTo>
                  <a:lnTo>
                    <a:pt x="312" y="658"/>
                  </a:lnTo>
                  <a:lnTo>
                    <a:pt x="296" y="657"/>
                  </a:lnTo>
                  <a:lnTo>
                    <a:pt x="279" y="654"/>
                  </a:lnTo>
                  <a:lnTo>
                    <a:pt x="262" y="652"/>
                  </a:lnTo>
                  <a:lnTo>
                    <a:pt x="247" y="648"/>
                  </a:lnTo>
                  <a:lnTo>
                    <a:pt x="231" y="644"/>
                  </a:lnTo>
                  <a:lnTo>
                    <a:pt x="202" y="633"/>
                  </a:lnTo>
                  <a:lnTo>
                    <a:pt x="172" y="618"/>
                  </a:lnTo>
                  <a:lnTo>
                    <a:pt x="145" y="602"/>
                  </a:lnTo>
                  <a:lnTo>
                    <a:pt x="120" y="583"/>
                  </a:lnTo>
                  <a:lnTo>
                    <a:pt x="97" y="562"/>
                  </a:lnTo>
                  <a:lnTo>
                    <a:pt x="75" y="539"/>
                  </a:lnTo>
                  <a:lnTo>
                    <a:pt x="56" y="513"/>
                  </a:lnTo>
                  <a:lnTo>
                    <a:pt x="40" y="486"/>
                  </a:lnTo>
                  <a:lnTo>
                    <a:pt x="25" y="457"/>
                  </a:lnTo>
                  <a:lnTo>
                    <a:pt x="15" y="427"/>
                  </a:lnTo>
                  <a:lnTo>
                    <a:pt x="11" y="411"/>
                  </a:lnTo>
                  <a:lnTo>
                    <a:pt x="7" y="396"/>
                  </a:lnTo>
                  <a:lnTo>
                    <a:pt x="4" y="379"/>
                  </a:lnTo>
                  <a:lnTo>
                    <a:pt x="1" y="363"/>
                  </a:lnTo>
                  <a:lnTo>
                    <a:pt x="0" y="346"/>
                  </a:lnTo>
                  <a:lnTo>
                    <a:pt x="0" y="329"/>
                  </a:lnTo>
                  <a:lnTo>
                    <a:pt x="0" y="329"/>
                  </a:lnTo>
                  <a:lnTo>
                    <a:pt x="0" y="313"/>
                  </a:lnTo>
                  <a:lnTo>
                    <a:pt x="1" y="295"/>
                  </a:lnTo>
                  <a:lnTo>
                    <a:pt x="4" y="279"/>
                  </a:lnTo>
                  <a:lnTo>
                    <a:pt x="7" y="263"/>
                  </a:lnTo>
                  <a:lnTo>
                    <a:pt x="11" y="247"/>
                  </a:lnTo>
                  <a:lnTo>
                    <a:pt x="15" y="232"/>
                  </a:lnTo>
                  <a:lnTo>
                    <a:pt x="25" y="201"/>
                  </a:lnTo>
                  <a:lnTo>
                    <a:pt x="40" y="173"/>
                  </a:lnTo>
                  <a:lnTo>
                    <a:pt x="56" y="145"/>
                  </a:lnTo>
                  <a:lnTo>
                    <a:pt x="75" y="121"/>
                  </a:lnTo>
                  <a:lnTo>
                    <a:pt x="97" y="96"/>
                  </a:lnTo>
                  <a:lnTo>
                    <a:pt x="120" y="75"/>
                  </a:lnTo>
                  <a:lnTo>
                    <a:pt x="145" y="56"/>
                  </a:lnTo>
                  <a:lnTo>
                    <a:pt x="172" y="40"/>
                  </a:lnTo>
                  <a:lnTo>
                    <a:pt x="202" y="27"/>
                  </a:lnTo>
                  <a:lnTo>
                    <a:pt x="231" y="16"/>
                  </a:lnTo>
                  <a:lnTo>
                    <a:pt x="247" y="10"/>
                  </a:lnTo>
                  <a:lnTo>
                    <a:pt x="262" y="6"/>
                  </a:lnTo>
                  <a:lnTo>
                    <a:pt x="279" y="4"/>
                  </a:lnTo>
                  <a:lnTo>
                    <a:pt x="296" y="2"/>
                  </a:lnTo>
                  <a:lnTo>
                    <a:pt x="312" y="1"/>
                  </a:lnTo>
                  <a:lnTo>
                    <a:pt x="329" y="0"/>
                  </a:lnTo>
                  <a:lnTo>
                    <a:pt x="329" y="0"/>
                  </a:lnTo>
                  <a:lnTo>
                    <a:pt x="345" y="1"/>
                  </a:lnTo>
                  <a:lnTo>
                    <a:pt x="363" y="2"/>
                  </a:lnTo>
                  <a:lnTo>
                    <a:pt x="379" y="4"/>
                  </a:lnTo>
                  <a:lnTo>
                    <a:pt x="395" y="6"/>
                  </a:lnTo>
                  <a:lnTo>
                    <a:pt x="411" y="10"/>
                  </a:lnTo>
                  <a:lnTo>
                    <a:pt x="426" y="16"/>
                  </a:lnTo>
                  <a:lnTo>
                    <a:pt x="457" y="27"/>
                  </a:lnTo>
                  <a:lnTo>
                    <a:pt x="485" y="40"/>
                  </a:lnTo>
                  <a:lnTo>
                    <a:pt x="513" y="56"/>
                  </a:lnTo>
                  <a:lnTo>
                    <a:pt x="538" y="75"/>
                  </a:lnTo>
                  <a:lnTo>
                    <a:pt x="562" y="96"/>
                  </a:lnTo>
                  <a:lnTo>
                    <a:pt x="583" y="121"/>
                  </a:lnTo>
                  <a:lnTo>
                    <a:pt x="602" y="145"/>
                  </a:lnTo>
                  <a:lnTo>
                    <a:pt x="618" y="173"/>
                  </a:lnTo>
                  <a:lnTo>
                    <a:pt x="632" y="201"/>
                  </a:lnTo>
                  <a:lnTo>
                    <a:pt x="644" y="232"/>
                  </a:lnTo>
                  <a:lnTo>
                    <a:pt x="648" y="247"/>
                  </a:lnTo>
                  <a:lnTo>
                    <a:pt x="652" y="263"/>
                  </a:lnTo>
                  <a:lnTo>
                    <a:pt x="654" y="279"/>
                  </a:lnTo>
                  <a:lnTo>
                    <a:pt x="656" y="295"/>
                  </a:lnTo>
                  <a:lnTo>
                    <a:pt x="657" y="313"/>
                  </a:lnTo>
                  <a:lnTo>
                    <a:pt x="658" y="329"/>
                  </a:lnTo>
                  <a:lnTo>
                    <a:pt x="658" y="329"/>
                  </a:lnTo>
                  <a:lnTo>
                    <a:pt x="657" y="346"/>
                  </a:lnTo>
                  <a:lnTo>
                    <a:pt x="656" y="363"/>
                  </a:lnTo>
                  <a:lnTo>
                    <a:pt x="654" y="379"/>
                  </a:lnTo>
                  <a:lnTo>
                    <a:pt x="652" y="396"/>
                  </a:lnTo>
                  <a:lnTo>
                    <a:pt x="648" y="411"/>
                  </a:lnTo>
                  <a:lnTo>
                    <a:pt x="644" y="427"/>
                  </a:lnTo>
                  <a:lnTo>
                    <a:pt x="632" y="457"/>
                  </a:lnTo>
                  <a:lnTo>
                    <a:pt x="618" y="486"/>
                  </a:lnTo>
                  <a:lnTo>
                    <a:pt x="602" y="513"/>
                  </a:lnTo>
                  <a:lnTo>
                    <a:pt x="583" y="539"/>
                  </a:lnTo>
                  <a:lnTo>
                    <a:pt x="562" y="562"/>
                  </a:lnTo>
                  <a:lnTo>
                    <a:pt x="538" y="583"/>
                  </a:lnTo>
                  <a:lnTo>
                    <a:pt x="513" y="602"/>
                  </a:lnTo>
                  <a:lnTo>
                    <a:pt x="485" y="618"/>
                  </a:lnTo>
                  <a:lnTo>
                    <a:pt x="457" y="633"/>
                  </a:lnTo>
                  <a:lnTo>
                    <a:pt x="426" y="644"/>
                  </a:lnTo>
                  <a:lnTo>
                    <a:pt x="411" y="648"/>
                  </a:lnTo>
                  <a:lnTo>
                    <a:pt x="395" y="652"/>
                  </a:lnTo>
                  <a:lnTo>
                    <a:pt x="379" y="654"/>
                  </a:lnTo>
                  <a:lnTo>
                    <a:pt x="363" y="657"/>
                  </a:lnTo>
                  <a:lnTo>
                    <a:pt x="345" y="658"/>
                  </a:lnTo>
                  <a:lnTo>
                    <a:pt x="329" y="658"/>
                  </a:lnTo>
                  <a:lnTo>
                    <a:pt x="329" y="658"/>
                  </a:lnTo>
                  <a:close/>
                  <a:moveTo>
                    <a:pt x="329" y="37"/>
                  </a:moveTo>
                  <a:lnTo>
                    <a:pt x="329" y="37"/>
                  </a:lnTo>
                  <a:lnTo>
                    <a:pt x="300" y="40"/>
                  </a:lnTo>
                  <a:lnTo>
                    <a:pt x="270" y="44"/>
                  </a:lnTo>
                  <a:lnTo>
                    <a:pt x="242" y="51"/>
                  </a:lnTo>
                  <a:lnTo>
                    <a:pt x="215" y="62"/>
                  </a:lnTo>
                  <a:lnTo>
                    <a:pt x="191" y="74"/>
                  </a:lnTo>
                  <a:lnTo>
                    <a:pt x="167" y="88"/>
                  </a:lnTo>
                  <a:lnTo>
                    <a:pt x="144" y="105"/>
                  </a:lnTo>
                  <a:lnTo>
                    <a:pt x="124" y="123"/>
                  </a:lnTo>
                  <a:lnTo>
                    <a:pt x="105" y="144"/>
                  </a:lnTo>
                  <a:lnTo>
                    <a:pt x="87" y="166"/>
                  </a:lnTo>
                  <a:lnTo>
                    <a:pt x="73" y="191"/>
                  </a:lnTo>
                  <a:lnTo>
                    <a:pt x="60" y="216"/>
                  </a:lnTo>
                  <a:lnTo>
                    <a:pt x="51" y="243"/>
                  </a:lnTo>
                  <a:lnTo>
                    <a:pt x="43" y="271"/>
                  </a:lnTo>
                  <a:lnTo>
                    <a:pt x="39" y="299"/>
                  </a:lnTo>
                  <a:lnTo>
                    <a:pt x="38" y="329"/>
                  </a:lnTo>
                  <a:lnTo>
                    <a:pt x="38" y="329"/>
                  </a:lnTo>
                  <a:lnTo>
                    <a:pt x="39" y="359"/>
                  </a:lnTo>
                  <a:lnTo>
                    <a:pt x="43" y="388"/>
                  </a:lnTo>
                  <a:lnTo>
                    <a:pt x="51" y="416"/>
                  </a:lnTo>
                  <a:lnTo>
                    <a:pt x="60" y="443"/>
                  </a:lnTo>
                  <a:lnTo>
                    <a:pt x="73" y="467"/>
                  </a:lnTo>
                  <a:lnTo>
                    <a:pt x="87" y="492"/>
                  </a:lnTo>
                  <a:lnTo>
                    <a:pt x="105" y="514"/>
                  </a:lnTo>
                  <a:lnTo>
                    <a:pt x="124" y="535"/>
                  </a:lnTo>
                  <a:lnTo>
                    <a:pt x="144" y="553"/>
                  </a:lnTo>
                  <a:lnTo>
                    <a:pt x="167" y="571"/>
                  </a:lnTo>
                  <a:lnTo>
                    <a:pt x="191" y="586"/>
                  </a:lnTo>
                  <a:lnTo>
                    <a:pt x="215" y="598"/>
                  </a:lnTo>
                  <a:lnTo>
                    <a:pt x="242" y="607"/>
                  </a:lnTo>
                  <a:lnTo>
                    <a:pt x="270" y="615"/>
                  </a:lnTo>
                  <a:lnTo>
                    <a:pt x="300" y="619"/>
                  </a:lnTo>
                  <a:lnTo>
                    <a:pt x="329" y="621"/>
                  </a:lnTo>
                  <a:lnTo>
                    <a:pt x="329" y="621"/>
                  </a:lnTo>
                  <a:lnTo>
                    <a:pt x="359" y="619"/>
                  </a:lnTo>
                  <a:lnTo>
                    <a:pt x="387" y="615"/>
                  </a:lnTo>
                  <a:lnTo>
                    <a:pt x="415" y="607"/>
                  </a:lnTo>
                  <a:lnTo>
                    <a:pt x="442" y="598"/>
                  </a:lnTo>
                  <a:lnTo>
                    <a:pt x="468" y="586"/>
                  </a:lnTo>
                  <a:lnTo>
                    <a:pt x="492" y="571"/>
                  </a:lnTo>
                  <a:lnTo>
                    <a:pt x="515" y="553"/>
                  </a:lnTo>
                  <a:lnTo>
                    <a:pt x="535" y="535"/>
                  </a:lnTo>
                  <a:lnTo>
                    <a:pt x="554" y="514"/>
                  </a:lnTo>
                  <a:lnTo>
                    <a:pt x="570" y="492"/>
                  </a:lnTo>
                  <a:lnTo>
                    <a:pt x="585" y="467"/>
                  </a:lnTo>
                  <a:lnTo>
                    <a:pt x="597" y="443"/>
                  </a:lnTo>
                  <a:lnTo>
                    <a:pt x="607" y="416"/>
                  </a:lnTo>
                  <a:lnTo>
                    <a:pt x="614" y="388"/>
                  </a:lnTo>
                  <a:lnTo>
                    <a:pt x="618" y="359"/>
                  </a:lnTo>
                  <a:lnTo>
                    <a:pt x="621" y="329"/>
                  </a:lnTo>
                  <a:lnTo>
                    <a:pt x="621" y="329"/>
                  </a:lnTo>
                  <a:lnTo>
                    <a:pt x="618" y="299"/>
                  </a:lnTo>
                  <a:lnTo>
                    <a:pt x="614" y="271"/>
                  </a:lnTo>
                  <a:lnTo>
                    <a:pt x="607" y="243"/>
                  </a:lnTo>
                  <a:lnTo>
                    <a:pt x="597" y="216"/>
                  </a:lnTo>
                  <a:lnTo>
                    <a:pt x="585" y="191"/>
                  </a:lnTo>
                  <a:lnTo>
                    <a:pt x="570" y="166"/>
                  </a:lnTo>
                  <a:lnTo>
                    <a:pt x="554" y="144"/>
                  </a:lnTo>
                  <a:lnTo>
                    <a:pt x="535" y="123"/>
                  </a:lnTo>
                  <a:lnTo>
                    <a:pt x="515" y="105"/>
                  </a:lnTo>
                  <a:lnTo>
                    <a:pt x="492" y="88"/>
                  </a:lnTo>
                  <a:lnTo>
                    <a:pt x="468" y="74"/>
                  </a:lnTo>
                  <a:lnTo>
                    <a:pt x="442" y="62"/>
                  </a:lnTo>
                  <a:lnTo>
                    <a:pt x="415" y="51"/>
                  </a:lnTo>
                  <a:lnTo>
                    <a:pt x="387" y="44"/>
                  </a:lnTo>
                  <a:lnTo>
                    <a:pt x="359"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58" name="Graphic 57" descr="Group success with solid fill">
              <a:extLst>
                <a:ext uri="{FF2B5EF4-FFF2-40B4-BE49-F238E27FC236}">
                  <a16:creationId xmlns:a16="http://schemas.microsoft.com/office/drawing/2014/main" id="{4110B7C7-C84F-11B4-CF4A-E1ADBE87D0E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07280" y="2476518"/>
              <a:ext cx="548640" cy="548640"/>
            </a:xfrm>
            <a:prstGeom prst="rect">
              <a:avLst/>
            </a:prstGeom>
          </p:spPr>
        </p:pic>
      </p:grpSp>
      <p:grpSp>
        <p:nvGrpSpPr>
          <p:cNvPr id="65" name="Group 64">
            <a:extLst>
              <a:ext uri="{FF2B5EF4-FFF2-40B4-BE49-F238E27FC236}">
                <a16:creationId xmlns:a16="http://schemas.microsoft.com/office/drawing/2014/main" id="{D8F20780-6A63-3761-EA45-D9EC1E3FF4B7}"/>
              </a:ext>
            </a:extLst>
          </p:cNvPr>
          <p:cNvGrpSpPr/>
          <p:nvPr/>
        </p:nvGrpSpPr>
        <p:grpSpPr>
          <a:xfrm>
            <a:off x="5177830" y="2387159"/>
            <a:ext cx="530051" cy="531668"/>
            <a:chOff x="5135936" y="2357256"/>
            <a:chExt cx="762445" cy="764771"/>
          </a:xfrm>
        </p:grpSpPr>
        <p:sp>
          <p:nvSpPr>
            <p:cNvPr id="29" name="Freeform 22">
              <a:extLst>
                <a:ext uri="{FF2B5EF4-FFF2-40B4-BE49-F238E27FC236}">
                  <a16:creationId xmlns:a16="http://schemas.microsoft.com/office/drawing/2014/main" id="{D8F3D173-66D8-BC9D-4E43-E143A21674D1}"/>
                </a:ext>
              </a:extLst>
            </p:cNvPr>
            <p:cNvSpPr>
              <a:spLocks noEditPoints="1"/>
            </p:cNvSpPr>
            <p:nvPr/>
          </p:nvSpPr>
          <p:spPr bwMode="auto">
            <a:xfrm>
              <a:off x="5135936" y="2357256"/>
              <a:ext cx="762445" cy="764771"/>
            </a:xfrm>
            <a:custGeom>
              <a:avLst/>
              <a:gdLst>
                <a:gd name="T0" fmla="*/ 311 w 657"/>
                <a:gd name="T1" fmla="*/ 658 h 658"/>
                <a:gd name="T2" fmla="*/ 262 w 657"/>
                <a:gd name="T3" fmla="*/ 651 h 658"/>
                <a:gd name="T4" fmla="*/ 201 w 657"/>
                <a:gd name="T5" fmla="*/ 632 h 658"/>
                <a:gd name="T6" fmla="*/ 119 w 657"/>
                <a:gd name="T7" fmla="*/ 583 h 658"/>
                <a:gd name="T8" fmla="*/ 56 w 657"/>
                <a:gd name="T9" fmla="*/ 513 h 658"/>
                <a:gd name="T10" fmla="*/ 15 w 657"/>
                <a:gd name="T11" fmla="*/ 427 h 658"/>
                <a:gd name="T12" fmla="*/ 4 w 657"/>
                <a:gd name="T13" fmla="*/ 378 h 658"/>
                <a:gd name="T14" fmla="*/ 0 w 657"/>
                <a:gd name="T15" fmla="*/ 329 h 658"/>
                <a:gd name="T16" fmla="*/ 1 w 657"/>
                <a:gd name="T17" fmla="*/ 295 h 658"/>
                <a:gd name="T18" fmla="*/ 11 w 657"/>
                <a:gd name="T19" fmla="*/ 247 h 658"/>
                <a:gd name="T20" fmla="*/ 40 w 657"/>
                <a:gd name="T21" fmla="*/ 173 h 658"/>
                <a:gd name="T22" fmla="*/ 97 w 657"/>
                <a:gd name="T23" fmla="*/ 97 h 658"/>
                <a:gd name="T24" fmla="*/ 172 w 657"/>
                <a:gd name="T25" fmla="*/ 40 h 658"/>
                <a:gd name="T26" fmla="*/ 247 w 657"/>
                <a:gd name="T27" fmla="*/ 11 h 658"/>
                <a:gd name="T28" fmla="*/ 295 w 657"/>
                <a:gd name="T29" fmla="*/ 3 h 658"/>
                <a:gd name="T30" fmla="*/ 329 w 657"/>
                <a:gd name="T31" fmla="*/ 0 h 658"/>
                <a:gd name="T32" fmla="*/ 379 w 657"/>
                <a:gd name="T33" fmla="*/ 4 h 658"/>
                <a:gd name="T34" fmla="*/ 426 w 657"/>
                <a:gd name="T35" fmla="*/ 15 h 658"/>
                <a:gd name="T36" fmla="*/ 512 w 657"/>
                <a:gd name="T37" fmla="*/ 56 h 658"/>
                <a:gd name="T38" fmla="*/ 583 w 657"/>
                <a:gd name="T39" fmla="*/ 121 h 658"/>
                <a:gd name="T40" fmla="*/ 631 w 657"/>
                <a:gd name="T41" fmla="*/ 201 h 658"/>
                <a:gd name="T42" fmla="*/ 651 w 657"/>
                <a:gd name="T43" fmla="*/ 263 h 658"/>
                <a:gd name="T44" fmla="*/ 657 w 657"/>
                <a:gd name="T45" fmla="*/ 313 h 658"/>
                <a:gd name="T46" fmla="*/ 657 w 657"/>
                <a:gd name="T47" fmla="*/ 346 h 658"/>
                <a:gd name="T48" fmla="*/ 651 w 657"/>
                <a:gd name="T49" fmla="*/ 395 h 658"/>
                <a:gd name="T50" fmla="*/ 631 w 657"/>
                <a:gd name="T51" fmla="*/ 456 h 658"/>
                <a:gd name="T52" fmla="*/ 583 w 657"/>
                <a:gd name="T53" fmla="*/ 538 h 658"/>
                <a:gd name="T54" fmla="*/ 512 w 657"/>
                <a:gd name="T55" fmla="*/ 601 h 658"/>
                <a:gd name="T56" fmla="*/ 426 w 657"/>
                <a:gd name="T57" fmla="*/ 643 h 658"/>
                <a:gd name="T58" fmla="*/ 379 w 657"/>
                <a:gd name="T59" fmla="*/ 654 h 658"/>
                <a:gd name="T60" fmla="*/ 329 w 657"/>
                <a:gd name="T61" fmla="*/ 658 h 658"/>
                <a:gd name="T62" fmla="*/ 329 w 657"/>
                <a:gd name="T63" fmla="*/ 37 h 658"/>
                <a:gd name="T64" fmla="*/ 242 w 657"/>
                <a:gd name="T65" fmla="*/ 51 h 658"/>
                <a:gd name="T66" fmla="*/ 166 w 657"/>
                <a:gd name="T67" fmla="*/ 87 h 658"/>
                <a:gd name="T68" fmla="*/ 105 w 657"/>
                <a:gd name="T69" fmla="*/ 144 h 658"/>
                <a:gd name="T70" fmla="*/ 60 w 657"/>
                <a:gd name="T71" fmla="*/ 216 h 658"/>
                <a:gd name="T72" fmla="*/ 39 w 657"/>
                <a:gd name="T73" fmla="*/ 299 h 658"/>
                <a:gd name="T74" fmla="*/ 39 w 657"/>
                <a:gd name="T75" fmla="*/ 358 h 658"/>
                <a:gd name="T76" fmla="*/ 60 w 657"/>
                <a:gd name="T77" fmla="*/ 442 h 658"/>
                <a:gd name="T78" fmla="*/ 105 w 657"/>
                <a:gd name="T79" fmla="*/ 514 h 658"/>
                <a:gd name="T80" fmla="*/ 166 w 657"/>
                <a:gd name="T81" fmla="*/ 570 h 658"/>
                <a:gd name="T82" fmla="*/ 242 w 657"/>
                <a:gd name="T83" fmla="*/ 607 h 658"/>
                <a:gd name="T84" fmla="*/ 329 w 657"/>
                <a:gd name="T85" fmla="*/ 620 h 658"/>
                <a:gd name="T86" fmla="*/ 387 w 657"/>
                <a:gd name="T87" fmla="*/ 615 h 658"/>
                <a:gd name="T88" fmla="*/ 467 w 657"/>
                <a:gd name="T89" fmla="*/ 585 h 658"/>
                <a:gd name="T90" fmla="*/ 534 w 657"/>
                <a:gd name="T91" fmla="*/ 534 h 658"/>
                <a:gd name="T92" fmla="*/ 584 w 657"/>
                <a:gd name="T93" fmla="*/ 467 h 658"/>
                <a:gd name="T94" fmla="*/ 614 w 657"/>
                <a:gd name="T95" fmla="*/ 388 h 658"/>
                <a:gd name="T96" fmla="*/ 619 w 657"/>
                <a:gd name="T97" fmla="*/ 329 h 658"/>
                <a:gd name="T98" fmla="*/ 607 w 657"/>
                <a:gd name="T99" fmla="*/ 243 h 658"/>
                <a:gd name="T100" fmla="*/ 569 w 657"/>
                <a:gd name="T101" fmla="*/ 166 h 658"/>
                <a:gd name="T102" fmla="*/ 514 w 657"/>
                <a:gd name="T103" fmla="*/ 105 h 658"/>
                <a:gd name="T104" fmla="*/ 442 w 657"/>
                <a:gd name="T105" fmla="*/ 60 h 658"/>
                <a:gd name="T106" fmla="*/ 358 w 657"/>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8">
                  <a:moveTo>
                    <a:pt x="329" y="658"/>
                  </a:moveTo>
                  <a:lnTo>
                    <a:pt x="329" y="658"/>
                  </a:lnTo>
                  <a:lnTo>
                    <a:pt x="311" y="658"/>
                  </a:lnTo>
                  <a:lnTo>
                    <a:pt x="295" y="656"/>
                  </a:lnTo>
                  <a:lnTo>
                    <a:pt x="278" y="654"/>
                  </a:lnTo>
                  <a:lnTo>
                    <a:pt x="262" y="651"/>
                  </a:lnTo>
                  <a:lnTo>
                    <a:pt x="247" y="647"/>
                  </a:lnTo>
                  <a:lnTo>
                    <a:pt x="231" y="643"/>
                  </a:lnTo>
                  <a:lnTo>
                    <a:pt x="201" y="632"/>
                  </a:lnTo>
                  <a:lnTo>
                    <a:pt x="172" y="617"/>
                  </a:lnTo>
                  <a:lnTo>
                    <a:pt x="145" y="601"/>
                  </a:lnTo>
                  <a:lnTo>
                    <a:pt x="119" y="583"/>
                  </a:lnTo>
                  <a:lnTo>
                    <a:pt x="97" y="561"/>
                  </a:lnTo>
                  <a:lnTo>
                    <a:pt x="75" y="538"/>
                  </a:lnTo>
                  <a:lnTo>
                    <a:pt x="56" y="513"/>
                  </a:lnTo>
                  <a:lnTo>
                    <a:pt x="40" y="486"/>
                  </a:lnTo>
                  <a:lnTo>
                    <a:pt x="25" y="456"/>
                  </a:lnTo>
                  <a:lnTo>
                    <a:pt x="15" y="427"/>
                  </a:lnTo>
                  <a:lnTo>
                    <a:pt x="11" y="411"/>
                  </a:lnTo>
                  <a:lnTo>
                    <a:pt x="7" y="395"/>
                  </a:lnTo>
                  <a:lnTo>
                    <a:pt x="4" y="378"/>
                  </a:lnTo>
                  <a:lnTo>
                    <a:pt x="1" y="362"/>
                  </a:lnTo>
                  <a:lnTo>
                    <a:pt x="0" y="346"/>
                  </a:lnTo>
                  <a:lnTo>
                    <a:pt x="0" y="329"/>
                  </a:lnTo>
                  <a:lnTo>
                    <a:pt x="0" y="329"/>
                  </a:lnTo>
                  <a:lnTo>
                    <a:pt x="0" y="313"/>
                  </a:lnTo>
                  <a:lnTo>
                    <a:pt x="1" y="295"/>
                  </a:lnTo>
                  <a:lnTo>
                    <a:pt x="4" y="279"/>
                  </a:lnTo>
                  <a:lnTo>
                    <a:pt x="7" y="263"/>
                  </a:lnTo>
                  <a:lnTo>
                    <a:pt x="11" y="247"/>
                  </a:lnTo>
                  <a:lnTo>
                    <a:pt x="15" y="231"/>
                  </a:lnTo>
                  <a:lnTo>
                    <a:pt x="25" y="201"/>
                  </a:lnTo>
                  <a:lnTo>
                    <a:pt x="40" y="173"/>
                  </a:lnTo>
                  <a:lnTo>
                    <a:pt x="56" y="145"/>
                  </a:lnTo>
                  <a:lnTo>
                    <a:pt x="75" y="121"/>
                  </a:lnTo>
                  <a:lnTo>
                    <a:pt x="97" y="97"/>
                  </a:lnTo>
                  <a:lnTo>
                    <a:pt x="119" y="75"/>
                  </a:lnTo>
                  <a:lnTo>
                    <a:pt x="145" y="56"/>
                  </a:lnTo>
                  <a:lnTo>
                    <a:pt x="172" y="40"/>
                  </a:lnTo>
                  <a:lnTo>
                    <a:pt x="201" y="27"/>
                  </a:lnTo>
                  <a:lnTo>
                    <a:pt x="231" y="15"/>
                  </a:lnTo>
                  <a:lnTo>
                    <a:pt x="247" y="11"/>
                  </a:lnTo>
                  <a:lnTo>
                    <a:pt x="262" y="7"/>
                  </a:lnTo>
                  <a:lnTo>
                    <a:pt x="278" y="4"/>
                  </a:lnTo>
                  <a:lnTo>
                    <a:pt x="295" y="3"/>
                  </a:lnTo>
                  <a:lnTo>
                    <a:pt x="311" y="1"/>
                  </a:lnTo>
                  <a:lnTo>
                    <a:pt x="329" y="0"/>
                  </a:lnTo>
                  <a:lnTo>
                    <a:pt x="329" y="0"/>
                  </a:lnTo>
                  <a:lnTo>
                    <a:pt x="345" y="1"/>
                  </a:lnTo>
                  <a:lnTo>
                    <a:pt x="362" y="3"/>
                  </a:lnTo>
                  <a:lnTo>
                    <a:pt x="379" y="4"/>
                  </a:lnTo>
                  <a:lnTo>
                    <a:pt x="395" y="7"/>
                  </a:lnTo>
                  <a:lnTo>
                    <a:pt x="411" y="11"/>
                  </a:lnTo>
                  <a:lnTo>
                    <a:pt x="426" y="15"/>
                  </a:lnTo>
                  <a:lnTo>
                    <a:pt x="456" y="27"/>
                  </a:lnTo>
                  <a:lnTo>
                    <a:pt x="485" y="40"/>
                  </a:lnTo>
                  <a:lnTo>
                    <a:pt x="512" y="56"/>
                  </a:lnTo>
                  <a:lnTo>
                    <a:pt x="537" y="75"/>
                  </a:lnTo>
                  <a:lnTo>
                    <a:pt x="561" y="97"/>
                  </a:lnTo>
                  <a:lnTo>
                    <a:pt x="583" y="121"/>
                  </a:lnTo>
                  <a:lnTo>
                    <a:pt x="601" y="145"/>
                  </a:lnTo>
                  <a:lnTo>
                    <a:pt x="618" y="173"/>
                  </a:lnTo>
                  <a:lnTo>
                    <a:pt x="631" y="201"/>
                  </a:lnTo>
                  <a:lnTo>
                    <a:pt x="642" y="231"/>
                  </a:lnTo>
                  <a:lnTo>
                    <a:pt x="647" y="247"/>
                  </a:lnTo>
                  <a:lnTo>
                    <a:pt x="651" y="263"/>
                  </a:lnTo>
                  <a:lnTo>
                    <a:pt x="654" y="279"/>
                  </a:lnTo>
                  <a:lnTo>
                    <a:pt x="655" y="295"/>
                  </a:lnTo>
                  <a:lnTo>
                    <a:pt x="657" y="313"/>
                  </a:lnTo>
                  <a:lnTo>
                    <a:pt x="657" y="329"/>
                  </a:lnTo>
                  <a:lnTo>
                    <a:pt x="657" y="329"/>
                  </a:lnTo>
                  <a:lnTo>
                    <a:pt x="657" y="346"/>
                  </a:lnTo>
                  <a:lnTo>
                    <a:pt x="655" y="362"/>
                  </a:lnTo>
                  <a:lnTo>
                    <a:pt x="654" y="378"/>
                  </a:lnTo>
                  <a:lnTo>
                    <a:pt x="651" y="395"/>
                  </a:lnTo>
                  <a:lnTo>
                    <a:pt x="647" y="411"/>
                  </a:lnTo>
                  <a:lnTo>
                    <a:pt x="642" y="427"/>
                  </a:lnTo>
                  <a:lnTo>
                    <a:pt x="631" y="456"/>
                  </a:lnTo>
                  <a:lnTo>
                    <a:pt x="618" y="486"/>
                  </a:lnTo>
                  <a:lnTo>
                    <a:pt x="601" y="513"/>
                  </a:lnTo>
                  <a:lnTo>
                    <a:pt x="583" y="538"/>
                  </a:lnTo>
                  <a:lnTo>
                    <a:pt x="561" y="561"/>
                  </a:lnTo>
                  <a:lnTo>
                    <a:pt x="537" y="583"/>
                  </a:lnTo>
                  <a:lnTo>
                    <a:pt x="512" y="601"/>
                  </a:lnTo>
                  <a:lnTo>
                    <a:pt x="485" y="617"/>
                  </a:lnTo>
                  <a:lnTo>
                    <a:pt x="456" y="632"/>
                  </a:lnTo>
                  <a:lnTo>
                    <a:pt x="426" y="643"/>
                  </a:lnTo>
                  <a:lnTo>
                    <a:pt x="411" y="647"/>
                  </a:lnTo>
                  <a:lnTo>
                    <a:pt x="395" y="651"/>
                  </a:lnTo>
                  <a:lnTo>
                    <a:pt x="379" y="654"/>
                  </a:lnTo>
                  <a:lnTo>
                    <a:pt x="362" y="656"/>
                  </a:lnTo>
                  <a:lnTo>
                    <a:pt x="345" y="658"/>
                  </a:lnTo>
                  <a:lnTo>
                    <a:pt x="329" y="658"/>
                  </a:lnTo>
                  <a:lnTo>
                    <a:pt x="329" y="658"/>
                  </a:lnTo>
                  <a:close/>
                  <a:moveTo>
                    <a:pt x="329" y="37"/>
                  </a:moveTo>
                  <a:lnTo>
                    <a:pt x="329" y="37"/>
                  </a:lnTo>
                  <a:lnTo>
                    <a:pt x="299" y="40"/>
                  </a:lnTo>
                  <a:lnTo>
                    <a:pt x="270" y="44"/>
                  </a:lnTo>
                  <a:lnTo>
                    <a:pt x="242" y="51"/>
                  </a:lnTo>
                  <a:lnTo>
                    <a:pt x="215" y="60"/>
                  </a:lnTo>
                  <a:lnTo>
                    <a:pt x="189" y="74"/>
                  </a:lnTo>
                  <a:lnTo>
                    <a:pt x="166" y="87"/>
                  </a:lnTo>
                  <a:lnTo>
                    <a:pt x="144" y="105"/>
                  </a:lnTo>
                  <a:lnTo>
                    <a:pt x="124" y="123"/>
                  </a:lnTo>
                  <a:lnTo>
                    <a:pt x="105" y="144"/>
                  </a:lnTo>
                  <a:lnTo>
                    <a:pt x="87" y="166"/>
                  </a:lnTo>
                  <a:lnTo>
                    <a:pt x="72" y="191"/>
                  </a:lnTo>
                  <a:lnTo>
                    <a:pt x="60" y="216"/>
                  </a:lnTo>
                  <a:lnTo>
                    <a:pt x="51" y="243"/>
                  </a:lnTo>
                  <a:lnTo>
                    <a:pt x="43" y="271"/>
                  </a:lnTo>
                  <a:lnTo>
                    <a:pt x="39" y="299"/>
                  </a:lnTo>
                  <a:lnTo>
                    <a:pt x="38" y="329"/>
                  </a:lnTo>
                  <a:lnTo>
                    <a:pt x="38" y="329"/>
                  </a:lnTo>
                  <a:lnTo>
                    <a:pt x="39" y="358"/>
                  </a:lnTo>
                  <a:lnTo>
                    <a:pt x="43" y="388"/>
                  </a:lnTo>
                  <a:lnTo>
                    <a:pt x="51" y="416"/>
                  </a:lnTo>
                  <a:lnTo>
                    <a:pt x="60" y="442"/>
                  </a:lnTo>
                  <a:lnTo>
                    <a:pt x="72" y="467"/>
                  </a:lnTo>
                  <a:lnTo>
                    <a:pt x="87" y="491"/>
                  </a:lnTo>
                  <a:lnTo>
                    <a:pt x="105" y="514"/>
                  </a:lnTo>
                  <a:lnTo>
                    <a:pt x="124" y="534"/>
                  </a:lnTo>
                  <a:lnTo>
                    <a:pt x="144" y="553"/>
                  </a:lnTo>
                  <a:lnTo>
                    <a:pt x="166" y="570"/>
                  </a:lnTo>
                  <a:lnTo>
                    <a:pt x="189" y="585"/>
                  </a:lnTo>
                  <a:lnTo>
                    <a:pt x="215" y="597"/>
                  </a:lnTo>
                  <a:lnTo>
                    <a:pt x="242" y="607"/>
                  </a:lnTo>
                  <a:lnTo>
                    <a:pt x="270" y="615"/>
                  </a:lnTo>
                  <a:lnTo>
                    <a:pt x="299" y="619"/>
                  </a:lnTo>
                  <a:lnTo>
                    <a:pt x="329" y="620"/>
                  </a:lnTo>
                  <a:lnTo>
                    <a:pt x="329" y="620"/>
                  </a:lnTo>
                  <a:lnTo>
                    <a:pt x="358" y="619"/>
                  </a:lnTo>
                  <a:lnTo>
                    <a:pt x="387" y="615"/>
                  </a:lnTo>
                  <a:lnTo>
                    <a:pt x="415" y="607"/>
                  </a:lnTo>
                  <a:lnTo>
                    <a:pt x="442" y="597"/>
                  </a:lnTo>
                  <a:lnTo>
                    <a:pt x="467" y="585"/>
                  </a:lnTo>
                  <a:lnTo>
                    <a:pt x="491" y="570"/>
                  </a:lnTo>
                  <a:lnTo>
                    <a:pt x="514" y="553"/>
                  </a:lnTo>
                  <a:lnTo>
                    <a:pt x="534" y="534"/>
                  </a:lnTo>
                  <a:lnTo>
                    <a:pt x="553" y="514"/>
                  </a:lnTo>
                  <a:lnTo>
                    <a:pt x="569" y="491"/>
                  </a:lnTo>
                  <a:lnTo>
                    <a:pt x="584" y="467"/>
                  </a:lnTo>
                  <a:lnTo>
                    <a:pt x="596" y="442"/>
                  </a:lnTo>
                  <a:lnTo>
                    <a:pt x="607" y="416"/>
                  </a:lnTo>
                  <a:lnTo>
                    <a:pt x="614" y="388"/>
                  </a:lnTo>
                  <a:lnTo>
                    <a:pt x="618" y="358"/>
                  </a:lnTo>
                  <a:lnTo>
                    <a:pt x="619" y="329"/>
                  </a:lnTo>
                  <a:lnTo>
                    <a:pt x="619" y="329"/>
                  </a:lnTo>
                  <a:lnTo>
                    <a:pt x="618" y="299"/>
                  </a:lnTo>
                  <a:lnTo>
                    <a:pt x="614" y="271"/>
                  </a:lnTo>
                  <a:lnTo>
                    <a:pt x="607" y="243"/>
                  </a:lnTo>
                  <a:lnTo>
                    <a:pt x="596" y="216"/>
                  </a:lnTo>
                  <a:lnTo>
                    <a:pt x="584" y="191"/>
                  </a:lnTo>
                  <a:lnTo>
                    <a:pt x="569" y="166"/>
                  </a:lnTo>
                  <a:lnTo>
                    <a:pt x="553" y="144"/>
                  </a:lnTo>
                  <a:lnTo>
                    <a:pt x="534" y="123"/>
                  </a:lnTo>
                  <a:lnTo>
                    <a:pt x="514" y="105"/>
                  </a:lnTo>
                  <a:lnTo>
                    <a:pt x="491" y="87"/>
                  </a:lnTo>
                  <a:lnTo>
                    <a:pt x="467" y="74"/>
                  </a:lnTo>
                  <a:lnTo>
                    <a:pt x="442" y="60"/>
                  </a:lnTo>
                  <a:lnTo>
                    <a:pt x="415" y="51"/>
                  </a:lnTo>
                  <a:lnTo>
                    <a:pt x="387" y="44"/>
                  </a:lnTo>
                  <a:lnTo>
                    <a:pt x="358"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60" name="Graphic 59" descr="Email with solid fill">
              <a:extLst>
                <a:ext uri="{FF2B5EF4-FFF2-40B4-BE49-F238E27FC236}">
                  <a16:creationId xmlns:a16="http://schemas.microsoft.com/office/drawing/2014/main" id="{5B7AAF9E-3D79-B38A-1D8D-A8EA5ED085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42838" y="2448740"/>
              <a:ext cx="548640" cy="548640"/>
            </a:xfrm>
            <a:prstGeom prst="rect">
              <a:avLst/>
            </a:prstGeom>
          </p:spPr>
        </p:pic>
      </p:grpSp>
    </p:spTree>
    <p:extLst>
      <p:ext uri="{BB962C8B-B14F-4D97-AF65-F5344CB8AC3E}">
        <p14:creationId xmlns:p14="http://schemas.microsoft.com/office/powerpoint/2010/main" val="4155549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2CBD7-61B8-9D9D-D619-63482D312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685CBC-0D2C-750B-B05C-93A9AAD53683}"/>
              </a:ext>
            </a:extLst>
          </p:cNvPr>
          <p:cNvSpPr>
            <a:spLocks noGrp="1"/>
          </p:cNvSpPr>
          <p:nvPr>
            <p:ph type="title"/>
          </p:nvPr>
        </p:nvSpPr>
        <p:spPr>
          <a:xfrm>
            <a:off x="838200" y="136524"/>
            <a:ext cx="10515600" cy="1325563"/>
          </a:xfrm>
        </p:spPr>
        <p:txBody>
          <a:bodyPr/>
          <a:lstStyle/>
          <a:p>
            <a:r>
              <a:rPr lang="en-US"/>
              <a:t>Next Steps </a:t>
            </a:r>
          </a:p>
        </p:txBody>
      </p:sp>
      <p:sp>
        <p:nvSpPr>
          <p:cNvPr id="3" name="Slide Number Placeholder 2">
            <a:extLst>
              <a:ext uri="{FF2B5EF4-FFF2-40B4-BE49-F238E27FC236}">
                <a16:creationId xmlns:a16="http://schemas.microsoft.com/office/drawing/2014/main" id="{38702292-2959-FF65-84F5-5D908309649F}"/>
              </a:ext>
            </a:extLst>
          </p:cNvPr>
          <p:cNvSpPr>
            <a:spLocks noGrp="1"/>
          </p:cNvSpPr>
          <p:nvPr>
            <p:ph type="sldNum" sz="quarter" idx="12"/>
          </p:nvPr>
        </p:nvSpPr>
        <p:spPr/>
        <p:txBody>
          <a:bodyPr/>
          <a:lstStyle/>
          <a:p>
            <a:fld id="{16985025-2193-4D20-8010-DE0BC70DF1E5}" type="slidenum">
              <a:rPr lang="en-US" smtClean="0"/>
              <a:t>8</a:t>
            </a:fld>
            <a:endParaRPr lang="en-US"/>
          </a:p>
        </p:txBody>
      </p:sp>
      <p:sp>
        <p:nvSpPr>
          <p:cNvPr id="4" name="TextBox 3">
            <a:extLst>
              <a:ext uri="{FF2B5EF4-FFF2-40B4-BE49-F238E27FC236}">
                <a16:creationId xmlns:a16="http://schemas.microsoft.com/office/drawing/2014/main" id="{8C412E7E-05BA-09CB-5BD1-341E6195FA68}"/>
              </a:ext>
            </a:extLst>
          </p:cNvPr>
          <p:cNvSpPr txBox="1"/>
          <p:nvPr/>
        </p:nvSpPr>
        <p:spPr>
          <a:xfrm>
            <a:off x="838200" y="2024743"/>
            <a:ext cx="8392886" cy="2308324"/>
          </a:xfrm>
          <a:prstGeom prst="rect">
            <a:avLst/>
          </a:prstGeom>
          <a:noFill/>
        </p:spPr>
        <p:txBody>
          <a:bodyPr wrap="square" rtlCol="0">
            <a:spAutoFit/>
          </a:bodyPr>
          <a:lstStyle/>
          <a:p>
            <a:pPr marL="342900" indent="-342900">
              <a:buFont typeface="Arial" panose="020B0604020202020204" pitchFamily="34" charset="0"/>
              <a:buChar char="•"/>
            </a:pPr>
            <a:r>
              <a:rPr lang="en-US"/>
              <a:t>Conduct internal review and refinement of proposed comms plan</a:t>
            </a:r>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a:t>Share recommendations with CMMI</a:t>
            </a:r>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a:t>Adjudicate feedback and finalize comms plan</a:t>
            </a:r>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a:t>Begin execution</a:t>
            </a:r>
          </a:p>
          <a:p>
            <a:pPr marL="342900" indent="-342900">
              <a:buAutoNum type="arabicPeriod"/>
            </a:pPr>
            <a:endParaRPr lang="en-US"/>
          </a:p>
        </p:txBody>
      </p:sp>
    </p:spTree>
    <p:extLst>
      <p:ext uri="{BB962C8B-B14F-4D97-AF65-F5344CB8AC3E}">
        <p14:creationId xmlns:p14="http://schemas.microsoft.com/office/powerpoint/2010/main" val="2785961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DDB83-254E-D991-4567-4BE89BB9C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9AA83F-F2C1-00AD-684F-65404D8A178C}"/>
              </a:ext>
            </a:extLst>
          </p:cNvPr>
          <p:cNvSpPr>
            <a:spLocks noGrp="1"/>
          </p:cNvSpPr>
          <p:nvPr>
            <p:ph type="ctrTitle"/>
          </p:nvPr>
        </p:nvSpPr>
        <p:spPr>
          <a:xfrm>
            <a:off x="1066800" y="2645216"/>
            <a:ext cx="10058400" cy="1567571"/>
          </a:xfrm>
        </p:spPr>
        <p:txBody>
          <a:bodyPr/>
          <a:lstStyle/>
          <a:p>
            <a:r>
              <a:rPr lang="en-US"/>
              <a:t>Proposed Communications Activities</a:t>
            </a:r>
          </a:p>
        </p:txBody>
      </p:sp>
    </p:spTree>
    <p:extLst>
      <p:ext uri="{BB962C8B-B14F-4D97-AF65-F5344CB8AC3E}">
        <p14:creationId xmlns:p14="http://schemas.microsoft.com/office/powerpoint/2010/main" val="2007313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00F3E-B199-6758-B4EE-5919D2DB2CB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D68F2E-6BC3-7DF8-AE2F-DC4309B00C54}"/>
              </a:ext>
            </a:extLst>
          </p:cNvPr>
          <p:cNvSpPr/>
          <p:nvPr/>
        </p:nvSpPr>
        <p:spPr>
          <a:xfrm>
            <a:off x="880925" y="2826328"/>
            <a:ext cx="10029530" cy="2493818"/>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C607C2-8636-778E-E099-0DF15CFB7A31}"/>
              </a:ext>
            </a:extLst>
          </p:cNvPr>
          <p:cNvSpPr>
            <a:spLocks noGrp="1"/>
          </p:cNvSpPr>
          <p:nvPr>
            <p:ph type="title"/>
          </p:nvPr>
        </p:nvSpPr>
        <p:spPr>
          <a:xfrm>
            <a:off x="838200" y="136524"/>
            <a:ext cx="10515600" cy="1325563"/>
          </a:xfrm>
        </p:spPr>
        <p:txBody>
          <a:bodyPr/>
          <a:lstStyle/>
          <a:p>
            <a:r>
              <a:rPr lang="en-US"/>
              <a:t>Website</a:t>
            </a:r>
          </a:p>
        </p:txBody>
      </p:sp>
      <p:sp>
        <p:nvSpPr>
          <p:cNvPr id="3" name="Slide Number Placeholder 2">
            <a:extLst>
              <a:ext uri="{FF2B5EF4-FFF2-40B4-BE49-F238E27FC236}">
                <a16:creationId xmlns:a16="http://schemas.microsoft.com/office/drawing/2014/main" id="{C7DC719E-18FD-0310-07E7-8EC4DABF6B8C}"/>
              </a:ext>
            </a:extLst>
          </p:cNvPr>
          <p:cNvSpPr>
            <a:spLocks noGrp="1"/>
          </p:cNvSpPr>
          <p:nvPr>
            <p:ph type="sldNum" sz="quarter" idx="12"/>
          </p:nvPr>
        </p:nvSpPr>
        <p:spPr/>
        <p:txBody>
          <a:bodyPr/>
          <a:lstStyle/>
          <a:p>
            <a:fld id="{16985025-2193-4D20-8010-DE0BC70DF1E5}" type="slidenum">
              <a:rPr lang="en-US" smtClean="0"/>
              <a:t>10</a:t>
            </a:fld>
            <a:endParaRPr lang="en-US"/>
          </a:p>
        </p:txBody>
      </p:sp>
      <p:sp>
        <p:nvSpPr>
          <p:cNvPr id="9" name="TextBox 8">
            <a:extLst>
              <a:ext uri="{FF2B5EF4-FFF2-40B4-BE49-F238E27FC236}">
                <a16:creationId xmlns:a16="http://schemas.microsoft.com/office/drawing/2014/main" id="{6C77AA93-3939-A05F-5004-E34E79DA1BFA}"/>
              </a:ext>
            </a:extLst>
          </p:cNvPr>
          <p:cNvSpPr txBox="1"/>
          <p:nvPr/>
        </p:nvSpPr>
        <p:spPr>
          <a:xfrm>
            <a:off x="838200" y="1714995"/>
            <a:ext cx="11072042" cy="923330"/>
          </a:xfrm>
          <a:prstGeom prst="rect">
            <a:avLst/>
          </a:prstGeom>
          <a:noFill/>
        </p:spPr>
        <p:txBody>
          <a:bodyPr wrap="square" rtlCol="0">
            <a:spAutoFit/>
          </a:bodyPr>
          <a:lstStyle/>
          <a:p>
            <a:pPr>
              <a:spcAft>
                <a:spcPts val="600"/>
              </a:spcAft>
            </a:pPr>
            <a:r>
              <a:rPr lang="en-US" sz="1800">
                <a:cs typeface="Arial"/>
              </a:rPr>
              <a:t>The website will feature 10</a:t>
            </a:r>
            <a:r>
              <a:rPr lang="en-US" sz="1800" baseline="30000">
                <a:cs typeface="Arial"/>
              </a:rPr>
              <a:t>th</a:t>
            </a:r>
            <a:r>
              <a:rPr lang="en-US" sz="1800">
                <a:cs typeface="Arial"/>
              </a:rPr>
              <a:t> anniversary branding and anniversary-specific content across hcplan.org to promote HCPLAN as the go-to </a:t>
            </a:r>
            <a:r>
              <a:rPr lang="en-US">
                <a:cs typeface="Arial"/>
              </a:rPr>
              <a:t>resource </a:t>
            </a:r>
            <a:r>
              <a:rPr lang="en-US" sz="1800">
                <a:cs typeface="Arial"/>
              </a:rPr>
              <a:t>for value-based care (VBC) information and an established thought leader in this space. </a:t>
            </a:r>
          </a:p>
        </p:txBody>
      </p:sp>
      <p:sp>
        <p:nvSpPr>
          <p:cNvPr id="7" name="TextBox 6">
            <a:extLst>
              <a:ext uri="{FF2B5EF4-FFF2-40B4-BE49-F238E27FC236}">
                <a16:creationId xmlns:a16="http://schemas.microsoft.com/office/drawing/2014/main" id="{26DB94A5-6D13-1421-EC3F-6B1AA40D6A20}"/>
              </a:ext>
            </a:extLst>
          </p:cNvPr>
          <p:cNvSpPr txBox="1"/>
          <p:nvPr/>
        </p:nvSpPr>
        <p:spPr>
          <a:xfrm>
            <a:off x="1526160" y="5757805"/>
            <a:ext cx="9296400" cy="338554"/>
          </a:xfrm>
          <a:prstGeom prst="rect">
            <a:avLst/>
          </a:prstGeom>
          <a:noFill/>
        </p:spPr>
        <p:txBody>
          <a:bodyPr wrap="square">
            <a:spAutoFit/>
          </a:bodyPr>
          <a:lstStyle/>
          <a:p>
            <a:pPr>
              <a:spcAft>
                <a:spcPts val="600"/>
              </a:spcAft>
            </a:pPr>
            <a:r>
              <a:rPr lang="en-US" sz="1600" i="1"/>
              <a:t>Note: General website redesign activities are not included in this proposed plan. </a:t>
            </a:r>
          </a:p>
        </p:txBody>
      </p:sp>
      <p:sp>
        <p:nvSpPr>
          <p:cNvPr id="12" name="TextBox 11">
            <a:extLst>
              <a:ext uri="{FF2B5EF4-FFF2-40B4-BE49-F238E27FC236}">
                <a16:creationId xmlns:a16="http://schemas.microsoft.com/office/drawing/2014/main" id="{C3FDB372-8E24-042A-B8A1-07C2D2118623}"/>
              </a:ext>
            </a:extLst>
          </p:cNvPr>
          <p:cNvSpPr txBox="1"/>
          <p:nvPr/>
        </p:nvSpPr>
        <p:spPr>
          <a:xfrm>
            <a:off x="1526160" y="2931914"/>
            <a:ext cx="9296400" cy="2262158"/>
          </a:xfrm>
          <a:prstGeom prst="rect">
            <a:avLst/>
          </a:prstGeom>
          <a:noFill/>
        </p:spPr>
        <p:txBody>
          <a:bodyPr wrap="square">
            <a:spAutoFit/>
          </a:bodyPr>
          <a:lstStyle/>
          <a:p>
            <a:pPr>
              <a:spcAft>
                <a:spcPts val="600"/>
              </a:spcAft>
            </a:pPr>
            <a:r>
              <a:rPr lang="en-US" b="1" u="sng"/>
              <a:t>Proposed Activities:</a:t>
            </a:r>
          </a:p>
          <a:p>
            <a:pPr marL="285750" indent="-285750">
              <a:spcAft>
                <a:spcPts val="600"/>
              </a:spcAft>
              <a:buFont typeface="Arial" panose="020B0604020202020204" pitchFamily="34" charset="0"/>
              <a:buChar char="•"/>
            </a:pPr>
            <a:r>
              <a:rPr lang="en-US" b="1"/>
              <a:t>10</a:t>
            </a:r>
            <a:r>
              <a:rPr lang="en-US" b="1" baseline="30000"/>
              <a:t>th</a:t>
            </a:r>
            <a:r>
              <a:rPr lang="en-US" b="1"/>
              <a:t> anniversary branding </a:t>
            </a:r>
            <a:r>
              <a:rPr lang="en-US"/>
              <a:t>for display across all channels (e.g., emails, newsletter, website, social media, presentations, event styling, etc.) to create a consistent look and feel and mark the distinction of the anniversary</a:t>
            </a:r>
          </a:p>
          <a:p>
            <a:pPr marL="742950" lvl="1" indent="-285750">
              <a:spcAft>
                <a:spcPts val="600"/>
              </a:spcAft>
              <a:buFont typeface="Wingdings" panose="05000000000000000000" pitchFamily="2" charset="2"/>
              <a:buChar char="Ø"/>
            </a:pPr>
            <a:r>
              <a:rPr lang="en-US" sz="1600"/>
              <a:t>See appendix for mockups</a:t>
            </a:r>
          </a:p>
          <a:p>
            <a:pPr marL="285750" indent="-285750">
              <a:spcAft>
                <a:spcPts val="600"/>
              </a:spcAft>
              <a:buFont typeface="Arial" panose="020B0604020202020204" pitchFamily="34" charset="0"/>
              <a:buChar char="•"/>
            </a:pPr>
            <a:r>
              <a:rPr lang="en-US" b="1"/>
              <a:t>Interactive, digital timeline </a:t>
            </a:r>
            <a:r>
              <a:rPr lang="en-US" sz="1800"/>
              <a:t>that highlights the evolution of key HCPLAN resources and initiatives to show progress over time</a:t>
            </a:r>
            <a:endParaRPr lang="en-US"/>
          </a:p>
        </p:txBody>
      </p:sp>
      <p:grpSp>
        <p:nvGrpSpPr>
          <p:cNvPr id="13" name="Group 12">
            <a:extLst>
              <a:ext uri="{FF2B5EF4-FFF2-40B4-BE49-F238E27FC236}">
                <a16:creationId xmlns:a16="http://schemas.microsoft.com/office/drawing/2014/main" id="{1B6693DE-41CD-EEB9-7C27-911DF9C5AF02}"/>
              </a:ext>
            </a:extLst>
          </p:cNvPr>
          <p:cNvGrpSpPr/>
          <p:nvPr/>
        </p:nvGrpSpPr>
        <p:grpSpPr>
          <a:xfrm>
            <a:off x="921445" y="2931914"/>
            <a:ext cx="530352" cy="530352"/>
            <a:chOff x="673764" y="2357256"/>
            <a:chExt cx="762455" cy="764771"/>
          </a:xfrm>
        </p:grpSpPr>
        <p:sp>
          <p:nvSpPr>
            <p:cNvPr id="14" name="Freeform 13">
              <a:extLst>
                <a:ext uri="{FF2B5EF4-FFF2-40B4-BE49-F238E27FC236}">
                  <a16:creationId xmlns:a16="http://schemas.microsoft.com/office/drawing/2014/main" id="{A9A512EA-2768-D552-FCCA-2850507F6915}"/>
                </a:ext>
              </a:extLst>
            </p:cNvPr>
            <p:cNvSpPr>
              <a:spLocks noEditPoints="1"/>
            </p:cNvSpPr>
            <p:nvPr/>
          </p:nvSpPr>
          <p:spPr bwMode="auto">
            <a:xfrm>
              <a:off x="673764" y="2357256"/>
              <a:ext cx="762455" cy="764771"/>
            </a:xfrm>
            <a:custGeom>
              <a:avLst/>
              <a:gdLst>
                <a:gd name="T0" fmla="*/ 311 w 658"/>
                <a:gd name="T1" fmla="*/ 658 h 658"/>
                <a:gd name="T2" fmla="*/ 262 w 658"/>
                <a:gd name="T3" fmla="*/ 652 h 658"/>
                <a:gd name="T4" fmla="*/ 201 w 658"/>
                <a:gd name="T5" fmla="*/ 633 h 658"/>
                <a:gd name="T6" fmla="*/ 119 w 658"/>
                <a:gd name="T7" fmla="*/ 583 h 658"/>
                <a:gd name="T8" fmla="*/ 56 w 658"/>
                <a:gd name="T9" fmla="*/ 513 h 658"/>
                <a:gd name="T10" fmla="*/ 14 w 658"/>
                <a:gd name="T11" fmla="*/ 427 h 658"/>
                <a:gd name="T12" fmla="*/ 4 w 658"/>
                <a:gd name="T13" fmla="*/ 379 h 658"/>
                <a:gd name="T14" fmla="*/ 0 w 658"/>
                <a:gd name="T15" fmla="*/ 329 h 658"/>
                <a:gd name="T16" fmla="*/ 1 w 658"/>
                <a:gd name="T17" fmla="*/ 295 h 658"/>
                <a:gd name="T18" fmla="*/ 10 w 658"/>
                <a:gd name="T19" fmla="*/ 247 h 658"/>
                <a:gd name="T20" fmla="*/ 40 w 658"/>
                <a:gd name="T21" fmla="*/ 173 h 658"/>
                <a:gd name="T22" fmla="*/ 96 w 658"/>
                <a:gd name="T23" fmla="*/ 96 h 658"/>
                <a:gd name="T24" fmla="*/ 172 w 658"/>
                <a:gd name="T25" fmla="*/ 40 h 658"/>
                <a:gd name="T26" fmla="*/ 247 w 658"/>
                <a:gd name="T27" fmla="*/ 10 h 658"/>
                <a:gd name="T28" fmla="*/ 295 w 658"/>
                <a:gd name="T29" fmla="*/ 2 h 658"/>
                <a:gd name="T30" fmla="*/ 329 w 658"/>
                <a:gd name="T31" fmla="*/ 0 h 658"/>
                <a:gd name="T32" fmla="*/ 379 w 658"/>
                <a:gd name="T33" fmla="*/ 4 h 658"/>
                <a:gd name="T34" fmla="*/ 426 w 658"/>
                <a:gd name="T35" fmla="*/ 16 h 658"/>
                <a:gd name="T36" fmla="*/ 513 w 658"/>
                <a:gd name="T37" fmla="*/ 56 h 658"/>
                <a:gd name="T38" fmla="*/ 583 w 658"/>
                <a:gd name="T39" fmla="*/ 121 h 658"/>
                <a:gd name="T40" fmla="*/ 631 w 658"/>
                <a:gd name="T41" fmla="*/ 201 h 658"/>
                <a:gd name="T42" fmla="*/ 651 w 658"/>
                <a:gd name="T43" fmla="*/ 263 h 658"/>
                <a:gd name="T44" fmla="*/ 657 w 658"/>
                <a:gd name="T45" fmla="*/ 313 h 658"/>
                <a:gd name="T46" fmla="*/ 657 w 658"/>
                <a:gd name="T47" fmla="*/ 346 h 658"/>
                <a:gd name="T48" fmla="*/ 651 w 658"/>
                <a:gd name="T49" fmla="*/ 396 h 658"/>
                <a:gd name="T50" fmla="*/ 631 w 658"/>
                <a:gd name="T51" fmla="*/ 457 h 658"/>
                <a:gd name="T52" fmla="*/ 583 w 658"/>
                <a:gd name="T53" fmla="*/ 539 h 658"/>
                <a:gd name="T54" fmla="*/ 513 w 658"/>
                <a:gd name="T55" fmla="*/ 602 h 658"/>
                <a:gd name="T56" fmla="*/ 426 w 658"/>
                <a:gd name="T57" fmla="*/ 644 h 658"/>
                <a:gd name="T58" fmla="*/ 379 w 658"/>
                <a:gd name="T59" fmla="*/ 654 h 658"/>
                <a:gd name="T60" fmla="*/ 329 w 658"/>
                <a:gd name="T61" fmla="*/ 658 h 658"/>
                <a:gd name="T62" fmla="*/ 329 w 658"/>
                <a:gd name="T63" fmla="*/ 37 h 658"/>
                <a:gd name="T64" fmla="*/ 241 w 658"/>
                <a:gd name="T65" fmla="*/ 51 h 658"/>
                <a:gd name="T66" fmla="*/ 166 w 658"/>
                <a:gd name="T67" fmla="*/ 88 h 658"/>
                <a:gd name="T68" fmla="*/ 104 w 658"/>
                <a:gd name="T69" fmla="*/ 144 h 658"/>
                <a:gd name="T70" fmla="*/ 60 w 658"/>
                <a:gd name="T71" fmla="*/ 216 h 658"/>
                <a:gd name="T72" fmla="*/ 38 w 658"/>
                <a:gd name="T73" fmla="*/ 299 h 658"/>
                <a:gd name="T74" fmla="*/ 38 w 658"/>
                <a:gd name="T75" fmla="*/ 359 h 658"/>
                <a:gd name="T76" fmla="*/ 60 w 658"/>
                <a:gd name="T77" fmla="*/ 443 h 658"/>
                <a:gd name="T78" fmla="*/ 104 w 658"/>
                <a:gd name="T79" fmla="*/ 514 h 658"/>
                <a:gd name="T80" fmla="*/ 166 w 658"/>
                <a:gd name="T81" fmla="*/ 571 h 658"/>
                <a:gd name="T82" fmla="*/ 241 w 658"/>
                <a:gd name="T83" fmla="*/ 607 h 658"/>
                <a:gd name="T84" fmla="*/ 329 w 658"/>
                <a:gd name="T85" fmla="*/ 621 h 658"/>
                <a:gd name="T86" fmla="*/ 387 w 658"/>
                <a:gd name="T87" fmla="*/ 615 h 658"/>
                <a:gd name="T88" fmla="*/ 467 w 658"/>
                <a:gd name="T89" fmla="*/ 586 h 658"/>
                <a:gd name="T90" fmla="*/ 534 w 658"/>
                <a:gd name="T91" fmla="*/ 535 h 658"/>
                <a:gd name="T92" fmla="*/ 584 w 658"/>
                <a:gd name="T93" fmla="*/ 467 h 658"/>
                <a:gd name="T94" fmla="*/ 614 w 658"/>
                <a:gd name="T95" fmla="*/ 388 h 658"/>
                <a:gd name="T96" fmla="*/ 620 w 658"/>
                <a:gd name="T97" fmla="*/ 329 h 658"/>
                <a:gd name="T98" fmla="*/ 607 w 658"/>
                <a:gd name="T99" fmla="*/ 243 h 658"/>
                <a:gd name="T100" fmla="*/ 569 w 658"/>
                <a:gd name="T101" fmla="*/ 166 h 658"/>
                <a:gd name="T102" fmla="*/ 514 w 658"/>
                <a:gd name="T103" fmla="*/ 105 h 658"/>
                <a:gd name="T104" fmla="*/ 442 w 658"/>
                <a:gd name="T105" fmla="*/ 62 h 658"/>
                <a:gd name="T106" fmla="*/ 358 w 658"/>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658">
                  <a:moveTo>
                    <a:pt x="329" y="658"/>
                  </a:moveTo>
                  <a:lnTo>
                    <a:pt x="329" y="658"/>
                  </a:lnTo>
                  <a:lnTo>
                    <a:pt x="311" y="658"/>
                  </a:lnTo>
                  <a:lnTo>
                    <a:pt x="295" y="657"/>
                  </a:lnTo>
                  <a:lnTo>
                    <a:pt x="279" y="654"/>
                  </a:lnTo>
                  <a:lnTo>
                    <a:pt x="262" y="652"/>
                  </a:lnTo>
                  <a:lnTo>
                    <a:pt x="247" y="648"/>
                  </a:lnTo>
                  <a:lnTo>
                    <a:pt x="231" y="644"/>
                  </a:lnTo>
                  <a:lnTo>
                    <a:pt x="201" y="633"/>
                  </a:lnTo>
                  <a:lnTo>
                    <a:pt x="172" y="618"/>
                  </a:lnTo>
                  <a:lnTo>
                    <a:pt x="145" y="602"/>
                  </a:lnTo>
                  <a:lnTo>
                    <a:pt x="119" y="583"/>
                  </a:lnTo>
                  <a:lnTo>
                    <a:pt x="96" y="562"/>
                  </a:lnTo>
                  <a:lnTo>
                    <a:pt x="75" y="539"/>
                  </a:lnTo>
                  <a:lnTo>
                    <a:pt x="56" y="513"/>
                  </a:lnTo>
                  <a:lnTo>
                    <a:pt x="40" y="486"/>
                  </a:lnTo>
                  <a:lnTo>
                    <a:pt x="25" y="457"/>
                  </a:lnTo>
                  <a:lnTo>
                    <a:pt x="14" y="427"/>
                  </a:lnTo>
                  <a:lnTo>
                    <a:pt x="10" y="411"/>
                  </a:lnTo>
                  <a:lnTo>
                    <a:pt x="6" y="396"/>
                  </a:lnTo>
                  <a:lnTo>
                    <a:pt x="4" y="379"/>
                  </a:lnTo>
                  <a:lnTo>
                    <a:pt x="1" y="363"/>
                  </a:lnTo>
                  <a:lnTo>
                    <a:pt x="0" y="346"/>
                  </a:lnTo>
                  <a:lnTo>
                    <a:pt x="0" y="329"/>
                  </a:lnTo>
                  <a:lnTo>
                    <a:pt x="0" y="329"/>
                  </a:lnTo>
                  <a:lnTo>
                    <a:pt x="0" y="313"/>
                  </a:lnTo>
                  <a:lnTo>
                    <a:pt x="1" y="295"/>
                  </a:lnTo>
                  <a:lnTo>
                    <a:pt x="4" y="279"/>
                  </a:lnTo>
                  <a:lnTo>
                    <a:pt x="6" y="263"/>
                  </a:lnTo>
                  <a:lnTo>
                    <a:pt x="10" y="247"/>
                  </a:lnTo>
                  <a:lnTo>
                    <a:pt x="14" y="232"/>
                  </a:lnTo>
                  <a:lnTo>
                    <a:pt x="25" y="201"/>
                  </a:lnTo>
                  <a:lnTo>
                    <a:pt x="40" y="173"/>
                  </a:lnTo>
                  <a:lnTo>
                    <a:pt x="56" y="145"/>
                  </a:lnTo>
                  <a:lnTo>
                    <a:pt x="75" y="121"/>
                  </a:lnTo>
                  <a:lnTo>
                    <a:pt x="96" y="96"/>
                  </a:lnTo>
                  <a:lnTo>
                    <a:pt x="119" y="75"/>
                  </a:lnTo>
                  <a:lnTo>
                    <a:pt x="145" y="56"/>
                  </a:lnTo>
                  <a:lnTo>
                    <a:pt x="172" y="40"/>
                  </a:lnTo>
                  <a:lnTo>
                    <a:pt x="201" y="27"/>
                  </a:lnTo>
                  <a:lnTo>
                    <a:pt x="231" y="16"/>
                  </a:lnTo>
                  <a:lnTo>
                    <a:pt x="247" y="10"/>
                  </a:lnTo>
                  <a:lnTo>
                    <a:pt x="262" y="6"/>
                  </a:lnTo>
                  <a:lnTo>
                    <a:pt x="279" y="4"/>
                  </a:lnTo>
                  <a:lnTo>
                    <a:pt x="295" y="2"/>
                  </a:lnTo>
                  <a:lnTo>
                    <a:pt x="311" y="1"/>
                  </a:lnTo>
                  <a:lnTo>
                    <a:pt x="329" y="0"/>
                  </a:lnTo>
                  <a:lnTo>
                    <a:pt x="329" y="0"/>
                  </a:lnTo>
                  <a:lnTo>
                    <a:pt x="345" y="1"/>
                  </a:lnTo>
                  <a:lnTo>
                    <a:pt x="362" y="2"/>
                  </a:lnTo>
                  <a:lnTo>
                    <a:pt x="379" y="4"/>
                  </a:lnTo>
                  <a:lnTo>
                    <a:pt x="395" y="6"/>
                  </a:lnTo>
                  <a:lnTo>
                    <a:pt x="411" y="10"/>
                  </a:lnTo>
                  <a:lnTo>
                    <a:pt x="426" y="16"/>
                  </a:lnTo>
                  <a:lnTo>
                    <a:pt x="456" y="27"/>
                  </a:lnTo>
                  <a:lnTo>
                    <a:pt x="485" y="40"/>
                  </a:lnTo>
                  <a:lnTo>
                    <a:pt x="513" y="56"/>
                  </a:lnTo>
                  <a:lnTo>
                    <a:pt x="537" y="75"/>
                  </a:lnTo>
                  <a:lnTo>
                    <a:pt x="561" y="96"/>
                  </a:lnTo>
                  <a:lnTo>
                    <a:pt x="583" y="121"/>
                  </a:lnTo>
                  <a:lnTo>
                    <a:pt x="602" y="145"/>
                  </a:lnTo>
                  <a:lnTo>
                    <a:pt x="618" y="173"/>
                  </a:lnTo>
                  <a:lnTo>
                    <a:pt x="631" y="201"/>
                  </a:lnTo>
                  <a:lnTo>
                    <a:pt x="643" y="232"/>
                  </a:lnTo>
                  <a:lnTo>
                    <a:pt x="647" y="247"/>
                  </a:lnTo>
                  <a:lnTo>
                    <a:pt x="651" y="263"/>
                  </a:lnTo>
                  <a:lnTo>
                    <a:pt x="654" y="279"/>
                  </a:lnTo>
                  <a:lnTo>
                    <a:pt x="655" y="295"/>
                  </a:lnTo>
                  <a:lnTo>
                    <a:pt x="657" y="313"/>
                  </a:lnTo>
                  <a:lnTo>
                    <a:pt x="658" y="329"/>
                  </a:lnTo>
                  <a:lnTo>
                    <a:pt x="658" y="329"/>
                  </a:lnTo>
                  <a:lnTo>
                    <a:pt x="657" y="346"/>
                  </a:lnTo>
                  <a:lnTo>
                    <a:pt x="655" y="363"/>
                  </a:lnTo>
                  <a:lnTo>
                    <a:pt x="654" y="379"/>
                  </a:lnTo>
                  <a:lnTo>
                    <a:pt x="651" y="396"/>
                  </a:lnTo>
                  <a:lnTo>
                    <a:pt x="647" y="411"/>
                  </a:lnTo>
                  <a:lnTo>
                    <a:pt x="643" y="427"/>
                  </a:lnTo>
                  <a:lnTo>
                    <a:pt x="631" y="457"/>
                  </a:lnTo>
                  <a:lnTo>
                    <a:pt x="618" y="486"/>
                  </a:lnTo>
                  <a:lnTo>
                    <a:pt x="602" y="513"/>
                  </a:lnTo>
                  <a:lnTo>
                    <a:pt x="583" y="539"/>
                  </a:lnTo>
                  <a:lnTo>
                    <a:pt x="561" y="562"/>
                  </a:lnTo>
                  <a:lnTo>
                    <a:pt x="537" y="583"/>
                  </a:lnTo>
                  <a:lnTo>
                    <a:pt x="513" y="602"/>
                  </a:lnTo>
                  <a:lnTo>
                    <a:pt x="485" y="618"/>
                  </a:lnTo>
                  <a:lnTo>
                    <a:pt x="456" y="633"/>
                  </a:lnTo>
                  <a:lnTo>
                    <a:pt x="426" y="644"/>
                  </a:lnTo>
                  <a:lnTo>
                    <a:pt x="411" y="648"/>
                  </a:lnTo>
                  <a:lnTo>
                    <a:pt x="395" y="652"/>
                  </a:lnTo>
                  <a:lnTo>
                    <a:pt x="379" y="654"/>
                  </a:lnTo>
                  <a:lnTo>
                    <a:pt x="362" y="657"/>
                  </a:lnTo>
                  <a:lnTo>
                    <a:pt x="345" y="658"/>
                  </a:lnTo>
                  <a:lnTo>
                    <a:pt x="329" y="658"/>
                  </a:lnTo>
                  <a:lnTo>
                    <a:pt x="329" y="658"/>
                  </a:lnTo>
                  <a:close/>
                  <a:moveTo>
                    <a:pt x="329" y="37"/>
                  </a:moveTo>
                  <a:lnTo>
                    <a:pt x="329" y="37"/>
                  </a:lnTo>
                  <a:lnTo>
                    <a:pt x="299" y="40"/>
                  </a:lnTo>
                  <a:lnTo>
                    <a:pt x="270" y="44"/>
                  </a:lnTo>
                  <a:lnTo>
                    <a:pt x="241" y="51"/>
                  </a:lnTo>
                  <a:lnTo>
                    <a:pt x="215" y="62"/>
                  </a:lnTo>
                  <a:lnTo>
                    <a:pt x="190" y="74"/>
                  </a:lnTo>
                  <a:lnTo>
                    <a:pt x="166" y="88"/>
                  </a:lnTo>
                  <a:lnTo>
                    <a:pt x="143" y="105"/>
                  </a:lnTo>
                  <a:lnTo>
                    <a:pt x="123" y="123"/>
                  </a:lnTo>
                  <a:lnTo>
                    <a:pt x="104" y="144"/>
                  </a:lnTo>
                  <a:lnTo>
                    <a:pt x="87" y="166"/>
                  </a:lnTo>
                  <a:lnTo>
                    <a:pt x="72" y="191"/>
                  </a:lnTo>
                  <a:lnTo>
                    <a:pt x="60" y="216"/>
                  </a:lnTo>
                  <a:lnTo>
                    <a:pt x="51" y="243"/>
                  </a:lnTo>
                  <a:lnTo>
                    <a:pt x="43" y="271"/>
                  </a:lnTo>
                  <a:lnTo>
                    <a:pt x="38" y="299"/>
                  </a:lnTo>
                  <a:lnTo>
                    <a:pt x="37" y="329"/>
                  </a:lnTo>
                  <a:lnTo>
                    <a:pt x="37" y="329"/>
                  </a:lnTo>
                  <a:lnTo>
                    <a:pt x="38" y="359"/>
                  </a:lnTo>
                  <a:lnTo>
                    <a:pt x="43" y="388"/>
                  </a:lnTo>
                  <a:lnTo>
                    <a:pt x="51" y="416"/>
                  </a:lnTo>
                  <a:lnTo>
                    <a:pt x="60" y="443"/>
                  </a:lnTo>
                  <a:lnTo>
                    <a:pt x="72" y="467"/>
                  </a:lnTo>
                  <a:lnTo>
                    <a:pt x="87" y="492"/>
                  </a:lnTo>
                  <a:lnTo>
                    <a:pt x="104" y="514"/>
                  </a:lnTo>
                  <a:lnTo>
                    <a:pt x="123" y="535"/>
                  </a:lnTo>
                  <a:lnTo>
                    <a:pt x="143" y="553"/>
                  </a:lnTo>
                  <a:lnTo>
                    <a:pt x="166" y="571"/>
                  </a:lnTo>
                  <a:lnTo>
                    <a:pt x="190" y="586"/>
                  </a:lnTo>
                  <a:lnTo>
                    <a:pt x="215" y="598"/>
                  </a:lnTo>
                  <a:lnTo>
                    <a:pt x="241" y="607"/>
                  </a:lnTo>
                  <a:lnTo>
                    <a:pt x="270" y="615"/>
                  </a:lnTo>
                  <a:lnTo>
                    <a:pt x="299" y="619"/>
                  </a:lnTo>
                  <a:lnTo>
                    <a:pt x="329" y="621"/>
                  </a:lnTo>
                  <a:lnTo>
                    <a:pt x="329" y="621"/>
                  </a:lnTo>
                  <a:lnTo>
                    <a:pt x="358" y="619"/>
                  </a:lnTo>
                  <a:lnTo>
                    <a:pt x="387" y="615"/>
                  </a:lnTo>
                  <a:lnTo>
                    <a:pt x="415" y="607"/>
                  </a:lnTo>
                  <a:lnTo>
                    <a:pt x="442" y="598"/>
                  </a:lnTo>
                  <a:lnTo>
                    <a:pt x="467" y="586"/>
                  </a:lnTo>
                  <a:lnTo>
                    <a:pt x="491" y="571"/>
                  </a:lnTo>
                  <a:lnTo>
                    <a:pt x="514" y="553"/>
                  </a:lnTo>
                  <a:lnTo>
                    <a:pt x="534" y="535"/>
                  </a:lnTo>
                  <a:lnTo>
                    <a:pt x="553" y="514"/>
                  </a:lnTo>
                  <a:lnTo>
                    <a:pt x="569" y="492"/>
                  </a:lnTo>
                  <a:lnTo>
                    <a:pt x="584" y="467"/>
                  </a:lnTo>
                  <a:lnTo>
                    <a:pt x="596" y="443"/>
                  </a:lnTo>
                  <a:lnTo>
                    <a:pt x="607" y="416"/>
                  </a:lnTo>
                  <a:lnTo>
                    <a:pt x="614" y="388"/>
                  </a:lnTo>
                  <a:lnTo>
                    <a:pt x="618" y="359"/>
                  </a:lnTo>
                  <a:lnTo>
                    <a:pt x="620" y="329"/>
                  </a:lnTo>
                  <a:lnTo>
                    <a:pt x="620" y="329"/>
                  </a:lnTo>
                  <a:lnTo>
                    <a:pt x="618" y="299"/>
                  </a:lnTo>
                  <a:lnTo>
                    <a:pt x="614" y="271"/>
                  </a:lnTo>
                  <a:lnTo>
                    <a:pt x="607" y="243"/>
                  </a:lnTo>
                  <a:lnTo>
                    <a:pt x="596" y="216"/>
                  </a:lnTo>
                  <a:lnTo>
                    <a:pt x="584" y="191"/>
                  </a:lnTo>
                  <a:lnTo>
                    <a:pt x="569" y="166"/>
                  </a:lnTo>
                  <a:lnTo>
                    <a:pt x="553" y="144"/>
                  </a:lnTo>
                  <a:lnTo>
                    <a:pt x="534" y="123"/>
                  </a:lnTo>
                  <a:lnTo>
                    <a:pt x="514" y="105"/>
                  </a:lnTo>
                  <a:lnTo>
                    <a:pt x="491" y="88"/>
                  </a:lnTo>
                  <a:lnTo>
                    <a:pt x="467" y="74"/>
                  </a:lnTo>
                  <a:lnTo>
                    <a:pt x="442" y="62"/>
                  </a:lnTo>
                  <a:lnTo>
                    <a:pt x="415" y="51"/>
                  </a:lnTo>
                  <a:lnTo>
                    <a:pt x="387" y="44"/>
                  </a:lnTo>
                  <a:lnTo>
                    <a:pt x="358"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15" name="Graphic 14" descr="Monitor with solid fill">
              <a:extLst>
                <a:ext uri="{FF2B5EF4-FFF2-40B4-BE49-F238E27FC236}">
                  <a16:creationId xmlns:a16="http://schemas.microsoft.com/office/drawing/2014/main" id="{C59FFE03-7472-9D59-9D17-0004F6C613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0671" y="2488487"/>
              <a:ext cx="548640" cy="548640"/>
            </a:xfrm>
            <a:prstGeom prst="rect">
              <a:avLst/>
            </a:prstGeom>
          </p:spPr>
        </p:pic>
      </p:grpSp>
    </p:spTree>
    <p:extLst>
      <p:ext uri="{BB962C8B-B14F-4D97-AF65-F5344CB8AC3E}">
        <p14:creationId xmlns:p14="http://schemas.microsoft.com/office/powerpoint/2010/main" val="3514281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C762-2E12-540F-755A-BF9AAD889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C68C8C-650A-B394-CD37-F2C54E34D939}"/>
              </a:ext>
            </a:extLst>
          </p:cNvPr>
          <p:cNvSpPr>
            <a:spLocks noGrp="1"/>
          </p:cNvSpPr>
          <p:nvPr>
            <p:ph type="title"/>
          </p:nvPr>
        </p:nvSpPr>
        <p:spPr>
          <a:xfrm>
            <a:off x="838200" y="136524"/>
            <a:ext cx="10515600" cy="1325563"/>
          </a:xfrm>
        </p:spPr>
        <p:txBody>
          <a:bodyPr/>
          <a:lstStyle/>
          <a:p>
            <a:r>
              <a:rPr lang="en-US"/>
              <a:t>Website</a:t>
            </a:r>
          </a:p>
        </p:txBody>
      </p:sp>
      <p:sp>
        <p:nvSpPr>
          <p:cNvPr id="3" name="Slide Number Placeholder 2">
            <a:extLst>
              <a:ext uri="{FF2B5EF4-FFF2-40B4-BE49-F238E27FC236}">
                <a16:creationId xmlns:a16="http://schemas.microsoft.com/office/drawing/2014/main" id="{D0AA94EF-3760-D15C-6B69-B702ADBC3784}"/>
              </a:ext>
            </a:extLst>
          </p:cNvPr>
          <p:cNvSpPr>
            <a:spLocks noGrp="1"/>
          </p:cNvSpPr>
          <p:nvPr>
            <p:ph type="sldNum" sz="quarter" idx="12"/>
          </p:nvPr>
        </p:nvSpPr>
        <p:spPr/>
        <p:txBody>
          <a:bodyPr/>
          <a:lstStyle/>
          <a:p>
            <a:fld id="{16985025-2193-4D20-8010-DE0BC70DF1E5}" type="slidenum">
              <a:rPr lang="en-US" smtClean="0"/>
              <a:t>11</a:t>
            </a:fld>
            <a:endParaRPr lang="en-US"/>
          </a:p>
        </p:txBody>
      </p:sp>
      <p:graphicFrame>
        <p:nvGraphicFramePr>
          <p:cNvPr id="6" name="Content Placeholder 4">
            <a:extLst>
              <a:ext uri="{FF2B5EF4-FFF2-40B4-BE49-F238E27FC236}">
                <a16:creationId xmlns:a16="http://schemas.microsoft.com/office/drawing/2014/main" id="{9DAEE4F9-8AD0-060C-EA50-E96B9D32EA56}"/>
              </a:ext>
            </a:extLst>
          </p:cNvPr>
          <p:cNvGraphicFramePr>
            <a:graphicFrameLocks/>
          </p:cNvGraphicFramePr>
          <p:nvPr>
            <p:extLst>
              <p:ext uri="{D42A27DB-BD31-4B8C-83A1-F6EECF244321}">
                <p14:modId xmlns:p14="http://schemas.microsoft.com/office/powerpoint/2010/main" val="2364955696"/>
              </p:ext>
            </p:extLst>
          </p:nvPr>
        </p:nvGraphicFramePr>
        <p:xfrm>
          <a:off x="430596" y="1523901"/>
          <a:ext cx="11330808" cy="4539566"/>
        </p:xfrm>
        <a:graphic>
          <a:graphicData uri="http://schemas.openxmlformats.org/drawingml/2006/table">
            <a:tbl>
              <a:tblPr firstRow="1" bandRow="1">
                <a:tableStyleId>{5C22544A-7EE6-4342-B048-85BDC9FD1C3A}</a:tableStyleId>
              </a:tblPr>
              <a:tblGrid>
                <a:gridCol w="1363478">
                  <a:extLst>
                    <a:ext uri="{9D8B030D-6E8A-4147-A177-3AD203B41FA5}">
                      <a16:colId xmlns:a16="http://schemas.microsoft.com/office/drawing/2014/main" val="2153003978"/>
                    </a:ext>
                  </a:extLst>
                </a:gridCol>
                <a:gridCol w="1363478">
                  <a:extLst>
                    <a:ext uri="{9D8B030D-6E8A-4147-A177-3AD203B41FA5}">
                      <a16:colId xmlns:a16="http://schemas.microsoft.com/office/drawing/2014/main" val="2026292077"/>
                    </a:ext>
                  </a:extLst>
                </a:gridCol>
                <a:gridCol w="881048">
                  <a:extLst>
                    <a:ext uri="{9D8B030D-6E8A-4147-A177-3AD203B41FA5}">
                      <a16:colId xmlns:a16="http://schemas.microsoft.com/office/drawing/2014/main" val="3586824157"/>
                    </a:ext>
                  </a:extLst>
                </a:gridCol>
                <a:gridCol w="7722804">
                  <a:extLst>
                    <a:ext uri="{9D8B030D-6E8A-4147-A177-3AD203B41FA5}">
                      <a16:colId xmlns:a16="http://schemas.microsoft.com/office/drawing/2014/main" val="438240675"/>
                    </a:ext>
                  </a:extLst>
                </a:gridCol>
              </a:tblGrid>
              <a:tr h="213013">
                <a:tc>
                  <a:txBody>
                    <a:bodyPr/>
                    <a:lstStyle/>
                    <a:p>
                      <a:pPr algn="ctr"/>
                      <a:r>
                        <a:rPr lang="en-US" sz="1400"/>
                        <a:t>Concept</a:t>
                      </a:r>
                    </a:p>
                  </a:txBody>
                  <a:tcPr marT="45721" marB="45721"/>
                </a:tc>
                <a:tc>
                  <a:txBody>
                    <a:bodyPr/>
                    <a:lstStyle/>
                    <a:p>
                      <a:pPr algn="ctr"/>
                      <a:r>
                        <a:rPr lang="en-US" sz="1400"/>
                        <a:t>Activity</a:t>
                      </a:r>
                    </a:p>
                  </a:txBody>
                  <a:tcPr marT="45721" marB="45721"/>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t>Time</a:t>
                      </a:r>
                    </a:p>
                  </a:txBody>
                  <a:tcPr marT="45721" marB="45721"/>
                </a:tc>
                <a:tc>
                  <a:txBody>
                    <a:bodyPr/>
                    <a:lstStyle/>
                    <a:p>
                      <a:pPr algn="ctr"/>
                      <a:r>
                        <a:rPr lang="en-US" sz="1400"/>
                        <a:t>Description</a:t>
                      </a:r>
                    </a:p>
                  </a:txBody>
                  <a:tcPr marT="45721" marB="45721"/>
                </a:tc>
                <a:extLst>
                  <a:ext uri="{0D108BD9-81ED-4DB2-BD59-A6C34878D82A}">
                    <a16:rowId xmlns:a16="http://schemas.microsoft.com/office/drawing/2014/main" val="2127165504"/>
                  </a:ext>
                </a:extLst>
              </a:tr>
              <a:tr h="511230">
                <a:tc rowSpan="2">
                  <a:txBody>
                    <a:bodyPr/>
                    <a:lstStyle/>
                    <a:p>
                      <a:r>
                        <a:rPr lang="en-US" sz="1400" b="1"/>
                        <a:t>10</a:t>
                      </a:r>
                      <a:r>
                        <a:rPr lang="en-US" sz="1400" b="1" baseline="30000"/>
                        <a:t>th</a:t>
                      </a:r>
                      <a:r>
                        <a:rPr lang="en-US" sz="1400" b="1"/>
                        <a:t> Anniversary Branding</a:t>
                      </a:r>
                    </a:p>
                    <a:p>
                      <a:endParaRPr lang="en-US" sz="1400" b="1"/>
                    </a:p>
                  </a:txBody>
                  <a:tcPr marT="45721" marB="45721"/>
                </a:tc>
                <a:tc>
                  <a:txBody>
                    <a:bodyPr/>
                    <a:lstStyle/>
                    <a:p>
                      <a:r>
                        <a:rPr lang="en-US" sz="1400" b="0"/>
                        <a:t>Branding web updates</a:t>
                      </a:r>
                    </a:p>
                  </a:txBody>
                  <a:tcPr marT="45721" marB="45721"/>
                </a:tc>
                <a:tc>
                  <a:txBody>
                    <a:bodyPr/>
                    <a:lstStyle/>
                    <a:p>
                      <a:pPr marL="0" indent="0">
                        <a:buFont typeface="Arial" panose="020B0604020202020204" pitchFamily="34" charset="0"/>
                        <a:buNone/>
                      </a:pPr>
                      <a:r>
                        <a:rPr lang="en-US" sz="1400"/>
                        <a:t>Short</a:t>
                      </a:r>
                    </a:p>
                  </a:txBody>
                  <a:tcPr marT="45721" marB="45721">
                    <a:solidFill>
                      <a:schemeClr val="accent2">
                        <a:lumMod val="40000"/>
                        <a:lumOff val="60000"/>
                      </a:schemeClr>
                    </a:solidFill>
                  </a:tcPr>
                </a:tc>
                <a:tc>
                  <a:txBody>
                    <a:bodyPr/>
                    <a:lstStyle/>
                    <a:p>
                      <a:pPr marL="285750" indent="-285750">
                        <a:buFont typeface="Arial" panose="020B0604020202020204" pitchFamily="34" charset="0"/>
                        <a:buChar char="•"/>
                      </a:pPr>
                      <a:r>
                        <a:rPr lang="en-US" sz="1400"/>
                        <a:t>Updated hcplan.org header with a dark blue background.</a:t>
                      </a:r>
                    </a:p>
                    <a:p>
                      <a:pPr marL="285750" indent="-285750">
                        <a:buFont typeface="Arial" panose="020B0604020202020204" pitchFamily="34" charset="0"/>
                        <a:buChar char="•"/>
                      </a:pPr>
                      <a:r>
                        <a:rPr lang="en-US" sz="1400"/>
                        <a:t>10</a:t>
                      </a:r>
                      <a:r>
                        <a:rPr lang="en-US" sz="1400" baseline="30000"/>
                        <a:t>th</a:t>
                      </a:r>
                      <a:r>
                        <a:rPr lang="en-US" sz="1400"/>
                        <a:t> Anniversary logo added </a:t>
                      </a:r>
                    </a:p>
                    <a:p>
                      <a:pPr marL="285750" indent="-285750">
                        <a:buFont typeface="Arial" panose="020B0604020202020204" pitchFamily="34" charset="0"/>
                        <a:buChar char="•"/>
                      </a:pPr>
                      <a:r>
                        <a:rPr lang="en-US" sz="1400"/>
                        <a:t>Timer countdown to the summit</a:t>
                      </a:r>
                    </a:p>
                  </a:txBody>
                  <a:tcPr marT="45721" marB="45721"/>
                </a:tc>
                <a:extLst>
                  <a:ext uri="{0D108BD9-81ED-4DB2-BD59-A6C34878D82A}">
                    <a16:rowId xmlns:a16="http://schemas.microsoft.com/office/drawing/2014/main" val="1914017568"/>
                  </a:ext>
                </a:extLst>
              </a:tr>
              <a:tr h="809446">
                <a:tc vMerge="1">
                  <a:txBody>
                    <a:bodyPr/>
                    <a:lstStyle/>
                    <a:p>
                      <a:endParaRPr lang="en-US" sz="1200" b="1"/>
                    </a:p>
                  </a:txBody>
                  <a:tcPr marT="45721" marB="45721"/>
                </a:tc>
                <a:tc>
                  <a:txBody>
                    <a:bodyPr/>
                    <a:lstStyle/>
                    <a:p>
                      <a:r>
                        <a:rPr lang="en-US" sz="1400" b="0"/>
                        <a:t>10</a:t>
                      </a:r>
                      <a:r>
                        <a:rPr lang="en-US" sz="1400" b="0" baseline="30000"/>
                        <a:t>th</a:t>
                      </a:r>
                      <a:r>
                        <a:rPr lang="en-US" sz="1400" b="0"/>
                        <a:t> anniversary landing page + animated elements</a:t>
                      </a:r>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0" indent="0">
                        <a:buFont typeface="Arial" panose="020B0604020202020204" pitchFamily="34" charset="0"/>
                        <a:buNone/>
                      </a:pPr>
                      <a:r>
                        <a:rPr lang="en-US" sz="1400" b="0" i="1">
                          <a:solidFill>
                            <a:schemeClr val="tx1"/>
                          </a:solidFill>
                        </a:rPr>
                        <a:t>Includes everything under Short Time plus:</a:t>
                      </a:r>
                    </a:p>
                    <a:p>
                      <a:pPr marL="285750" indent="-285750">
                        <a:buFont typeface="Arial" panose="020B0604020202020204" pitchFamily="34" charset="0"/>
                        <a:buChar char="•"/>
                      </a:pPr>
                      <a:r>
                        <a:rPr lang="en-US" sz="1400">
                          <a:solidFill>
                            <a:schemeClr val="tx1"/>
                          </a:solidFill>
                        </a:rPr>
                        <a:t>10</a:t>
                      </a:r>
                      <a:r>
                        <a:rPr lang="en-US" sz="1400" baseline="30000">
                          <a:solidFill>
                            <a:schemeClr val="tx1"/>
                          </a:solidFill>
                        </a:rPr>
                        <a:t>th</a:t>
                      </a:r>
                      <a:r>
                        <a:rPr lang="en-US" sz="1400">
                          <a:solidFill>
                            <a:schemeClr val="tx1"/>
                          </a:solidFill>
                        </a:rPr>
                        <a:t> Anniversary landing page that highlights key milestones, achievements, and impact</a:t>
                      </a:r>
                    </a:p>
                  </a:txBody>
                  <a:tcPr marT="45721" marB="45721"/>
                </a:tc>
                <a:extLst>
                  <a:ext uri="{0D108BD9-81ED-4DB2-BD59-A6C34878D82A}">
                    <a16:rowId xmlns:a16="http://schemas.microsoft.com/office/drawing/2014/main" val="2255519209"/>
                  </a:ext>
                </a:extLst>
              </a:tr>
              <a:tr h="760038">
                <a:tc rowSpan="2">
                  <a:txBody>
                    <a:bodyPr/>
                    <a:lstStyle/>
                    <a:p>
                      <a:r>
                        <a:rPr lang="en-US" sz="1400" b="1"/>
                        <a:t>10-Year Timeline</a:t>
                      </a:r>
                    </a:p>
                  </a:txBody>
                  <a:tcPr marT="45721" marB="45721"/>
                </a:tc>
                <a:tc>
                  <a:txBody>
                    <a:bodyPr/>
                    <a:lstStyle/>
                    <a:p>
                      <a:r>
                        <a:rPr lang="en-US" sz="1400" b="0"/>
                        <a:t>Infographic Timeline</a:t>
                      </a:r>
                    </a:p>
                  </a:txBody>
                  <a:tcPr marT="45721" marB="45721"/>
                </a:tc>
                <a:tc>
                  <a:txBody>
                    <a:bodyPr/>
                    <a:lstStyle/>
                    <a:p>
                      <a:r>
                        <a:rPr lang="en-US" sz="1400"/>
                        <a:t>Medium</a:t>
                      </a:r>
                    </a:p>
                  </a:txBody>
                  <a:tcPr marT="45721" marB="45721">
                    <a:solidFill>
                      <a:schemeClr val="accent5">
                        <a:lumMod val="40000"/>
                        <a:lumOff val="60000"/>
                      </a:schemeClr>
                    </a:solidFill>
                  </a:tcPr>
                </a:tc>
                <a:tc>
                  <a:txBody>
                    <a:bodyPr/>
                    <a:lstStyle/>
                    <a:p>
                      <a:pPr marL="285750" indent="-285750">
                        <a:buFont typeface="Arial" panose="020B0604020202020204" pitchFamily="34" charset="0"/>
                        <a:buChar char="•"/>
                      </a:pPr>
                      <a:r>
                        <a:rPr lang="en-US" sz="1400"/>
                        <a:t>Infographic timeline that highlights the evolution of key resources and initiatives. </a:t>
                      </a:r>
                    </a:p>
                    <a:p>
                      <a:pPr marL="285750" indent="-285750">
                        <a:buFont typeface="Arial" panose="020B0604020202020204" pitchFamily="34" charset="0"/>
                        <a:buChar char="•"/>
                      </a:pPr>
                      <a:r>
                        <a:rPr lang="en-US" sz="1400"/>
                        <a:t>Refreshed the About Us webpage to include infographic timeline highlighting key resources, HCPLAN progress over time, including measurement effort results.</a:t>
                      </a:r>
                    </a:p>
                  </a:txBody>
                  <a:tcPr marT="45721" marB="45721"/>
                </a:tc>
                <a:extLst>
                  <a:ext uri="{0D108BD9-81ED-4DB2-BD59-A6C34878D82A}">
                    <a16:rowId xmlns:a16="http://schemas.microsoft.com/office/drawing/2014/main" val="563536811"/>
                  </a:ext>
                </a:extLst>
              </a:tr>
              <a:tr h="1107663">
                <a:tc vMerge="1">
                  <a:txBody>
                    <a:bodyPr/>
                    <a:lstStyle/>
                    <a:p>
                      <a:endParaRPr lang="en-US" sz="1400" b="1"/>
                    </a:p>
                  </a:txBody>
                  <a:tcPr marT="45721" marB="45721"/>
                </a:tc>
                <a:tc>
                  <a:txBody>
                    <a:bodyPr/>
                    <a:lstStyle/>
                    <a:p>
                      <a:r>
                        <a:rPr lang="en-US" sz="1400" b="0"/>
                        <a:t>Interactive Timeline</a:t>
                      </a:r>
                    </a:p>
                  </a:txBody>
                  <a:tcPr marT="45721" marB="45721"/>
                </a:tc>
                <a:tc>
                  <a:txBody>
                    <a:bodyPr/>
                    <a:lstStyle/>
                    <a:p>
                      <a:r>
                        <a:rPr lang="en-US" sz="1400"/>
                        <a:t>Long</a:t>
                      </a:r>
                    </a:p>
                  </a:txBody>
                  <a:tcPr marT="45721" marB="45721">
                    <a:solidFill>
                      <a:schemeClr val="accent4">
                        <a:lumMod val="40000"/>
                        <a:lumOff val="60000"/>
                      </a:schemeClr>
                    </a:solidFill>
                  </a:tcPr>
                </a:tc>
                <a:tc>
                  <a:txBody>
                    <a:bodyPr/>
                    <a:lstStyle/>
                    <a:p>
                      <a:pPr marL="285750" indent="-285750">
                        <a:buFont typeface="Arial" panose="020B0604020202020204" pitchFamily="34" charset="0"/>
                        <a:buChar char="•"/>
                      </a:pPr>
                      <a:r>
                        <a:rPr lang="en-US" sz="1400"/>
                        <a:t>Animated (moving graphics, hot spot text) timeline that highlights the evolution of key resources and initiatives. Incorporate interviews from HCPLAN co-chairs, members and organizations that contributed and/or benefited from the resources.</a:t>
                      </a:r>
                    </a:p>
                    <a:p>
                      <a:pPr marL="285750" indent="-285750">
                        <a:buFont typeface="Arial" panose="020B0604020202020204" pitchFamily="34" charset="0"/>
                        <a:buChar char="•"/>
                      </a:pPr>
                      <a:r>
                        <a:rPr lang="en-US" sz="1400"/>
                        <a:t>Refreshed the About Us webpage to include interactive timeline highlighting key resources, HCPLAN progress over time, including measurement effort results.</a:t>
                      </a:r>
                    </a:p>
                    <a:p>
                      <a:pPr marL="285750" indent="-285750">
                        <a:buFont typeface="Arial" panose="020B0604020202020204" pitchFamily="34" charset="0"/>
                        <a:buChar char="•"/>
                      </a:pPr>
                      <a:r>
                        <a:rPr lang="en-US" sz="1400"/>
                        <a:t>Badges for resources to link back to the timeline for more historical information (e.g., badge on the Accountable Care Curve page links to the timeline page)</a:t>
                      </a:r>
                    </a:p>
                  </a:txBody>
                  <a:tcPr marT="45721" marB="45721"/>
                </a:tc>
                <a:extLst>
                  <a:ext uri="{0D108BD9-81ED-4DB2-BD59-A6C34878D82A}">
                    <a16:rowId xmlns:a16="http://schemas.microsoft.com/office/drawing/2014/main" val="1894141768"/>
                  </a:ext>
                </a:extLst>
              </a:tr>
            </a:tbl>
          </a:graphicData>
        </a:graphic>
      </p:graphicFrame>
      <p:sp>
        <p:nvSpPr>
          <p:cNvPr id="5" name="TextBox 4">
            <a:extLst>
              <a:ext uri="{FF2B5EF4-FFF2-40B4-BE49-F238E27FC236}">
                <a16:creationId xmlns:a16="http://schemas.microsoft.com/office/drawing/2014/main" id="{A3049C6F-76EE-E146-70F3-08AD0E817FCC}"/>
              </a:ext>
            </a:extLst>
          </p:cNvPr>
          <p:cNvSpPr txBox="1"/>
          <p:nvPr/>
        </p:nvSpPr>
        <p:spPr>
          <a:xfrm>
            <a:off x="8659588" y="136524"/>
            <a:ext cx="3200400" cy="1169551"/>
          </a:xfrm>
          <a:prstGeom prst="rect">
            <a:avLst/>
          </a:prstGeom>
          <a:noFill/>
        </p:spPr>
        <p:txBody>
          <a:bodyPr wrap="square">
            <a:spAutoFit/>
          </a:bodyPr>
          <a:lstStyle/>
          <a:p>
            <a:r>
              <a:rPr lang="en-US" sz="1400" i="1"/>
              <a:t>Short-Term  (4-8 wks. of production)</a:t>
            </a:r>
          </a:p>
          <a:p>
            <a:r>
              <a:rPr lang="en-US" sz="1400" i="1"/>
              <a:t>Medium-term (6-8 wks. of production)</a:t>
            </a:r>
          </a:p>
          <a:p>
            <a:r>
              <a:rPr lang="en-US" sz="1400" i="1"/>
              <a:t>Long-term (12 wks. of production)</a:t>
            </a:r>
            <a:endParaRPr lang="en-US" sz="1400"/>
          </a:p>
        </p:txBody>
      </p:sp>
      <p:sp>
        <p:nvSpPr>
          <p:cNvPr id="7" name="Rectangle 6">
            <a:extLst>
              <a:ext uri="{FF2B5EF4-FFF2-40B4-BE49-F238E27FC236}">
                <a16:creationId xmlns:a16="http://schemas.microsoft.com/office/drawing/2014/main" id="{8517E676-89A9-D105-083B-28F93B27FD95}"/>
              </a:ext>
            </a:extLst>
          </p:cNvPr>
          <p:cNvSpPr/>
          <p:nvPr/>
        </p:nvSpPr>
        <p:spPr>
          <a:xfrm>
            <a:off x="8476708" y="242502"/>
            <a:ext cx="137160" cy="13716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E4F916C-3F1E-43BB-EC2C-91EED8D93EBA}"/>
              </a:ext>
            </a:extLst>
          </p:cNvPr>
          <p:cNvSpPr/>
          <p:nvPr/>
        </p:nvSpPr>
        <p:spPr>
          <a:xfrm>
            <a:off x="8476708" y="437138"/>
            <a:ext cx="137160" cy="137160"/>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5B557DA-4546-AAA4-2B51-FC49B649E1F8}"/>
              </a:ext>
            </a:extLst>
          </p:cNvPr>
          <p:cNvSpPr/>
          <p:nvPr/>
        </p:nvSpPr>
        <p:spPr>
          <a:xfrm>
            <a:off x="8476708" y="631774"/>
            <a:ext cx="137160" cy="13716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3351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5302B-F7E3-86BF-079A-98E0CE1CBE6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9F7F1BF-24C6-C011-4492-F6540A4DE3A1}"/>
              </a:ext>
            </a:extLst>
          </p:cNvPr>
          <p:cNvSpPr/>
          <p:nvPr/>
        </p:nvSpPr>
        <p:spPr>
          <a:xfrm>
            <a:off x="880925" y="2826327"/>
            <a:ext cx="10242811" cy="3023715"/>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A0C21C-52B8-ABF1-B03A-073189393CC7}"/>
              </a:ext>
            </a:extLst>
          </p:cNvPr>
          <p:cNvSpPr>
            <a:spLocks noGrp="1"/>
          </p:cNvSpPr>
          <p:nvPr>
            <p:ph type="title"/>
          </p:nvPr>
        </p:nvSpPr>
        <p:spPr>
          <a:xfrm>
            <a:off x="838200" y="136524"/>
            <a:ext cx="10515600" cy="1325563"/>
          </a:xfrm>
        </p:spPr>
        <p:txBody>
          <a:bodyPr/>
          <a:lstStyle/>
          <a:p>
            <a:r>
              <a:rPr lang="en-US"/>
              <a:t>Social Media</a:t>
            </a:r>
          </a:p>
        </p:txBody>
      </p:sp>
      <p:sp>
        <p:nvSpPr>
          <p:cNvPr id="3" name="Slide Number Placeholder 2">
            <a:extLst>
              <a:ext uri="{FF2B5EF4-FFF2-40B4-BE49-F238E27FC236}">
                <a16:creationId xmlns:a16="http://schemas.microsoft.com/office/drawing/2014/main" id="{F2032294-68AA-C838-F69C-139F389388F8}"/>
              </a:ext>
            </a:extLst>
          </p:cNvPr>
          <p:cNvSpPr>
            <a:spLocks noGrp="1"/>
          </p:cNvSpPr>
          <p:nvPr>
            <p:ph type="sldNum" sz="quarter" idx="12"/>
          </p:nvPr>
        </p:nvSpPr>
        <p:spPr/>
        <p:txBody>
          <a:bodyPr/>
          <a:lstStyle/>
          <a:p>
            <a:fld id="{16985025-2193-4D20-8010-DE0BC70DF1E5}" type="slidenum">
              <a:rPr lang="en-US" smtClean="0"/>
              <a:t>12</a:t>
            </a:fld>
            <a:endParaRPr lang="en-US"/>
          </a:p>
        </p:txBody>
      </p:sp>
      <p:sp>
        <p:nvSpPr>
          <p:cNvPr id="9" name="TextBox 8">
            <a:extLst>
              <a:ext uri="{FF2B5EF4-FFF2-40B4-BE49-F238E27FC236}">
                <a16:creationId xmlns:a16="http://schemas.microsoft.com/office/drawing/2014/main" id="{A7AB08A3-A609-0F3F-0118-E6EC50E46924}"/>
              </a:ext>
            </a:extLst>
          </p:cNvPr>
          <p:cNvSpPr txBox="1"/>
          <p:nvPr/>
        </p:nvSpPr>
        <p:spPr>
          <a:xfrm>
            <a:off x="838200" y="1714995"/>
            <a:ext cx="11072042" cy="923330"/>
          </a:xfrm>
          <a:prstGeom prst="rect">
            <a:avLst/>
          </a:prstGeom>
          <a:noFill/>
        </p:spPr>
        <p:txBody>
          <a:bodyPr wrap="square" rtlCol="0">
            <a:spAutoFit/>
          </a:bodyPr>
          <a:lstStyle/>
          <a:p>
            <a:pPr>
              <a:spcAft>
                <a:spcPts val="600"/>
              </a:spcAft>
            </a:pPr>
            <a:r>
              <a:rPr lang="en-US" sz="1800">
                <a:cs typeface="Arial"/>
              </a:rPr>
              <a:t>Social media </a:t>
            </a:r>
            <a:r>
              <a:rPr lang="en-US">
                <a:cs typeface="Arial"/>
              </a:rPr>
              <a:t>will include </a:t>
            </a:r>
            <a:r>
              <a:rPr lang="en-US" sz="1800">
                <a:cs typeface="Arial"/>
              </a:rPr>
              <a:t>one or more anniversary-branded series of content highlighting HCPLAN milestones and success stories. This content can be shared via HCPLAN and partners’ social media accounts (#HCPLAN10) using new media types to drive engagement.</a:t>
            </a:r>
          </a:p>
        </p:txBody>
      </p:sp>
      <p:sp>
        <p:nvSpPr>
          <p:cNvPr id="11" name="TextBox 10">
            <a:extLst>
              <a:ext uri="{FF2B5EF4-FFF2-40B4-BE49-F238E27FC236}">
                <a16:creationId xmlns:a16="http://schemas.microsoft.com/office/drawing/2014/main" id="{151FB43A-1F4C-812F-E8B5-6BC6B9A6088B}"/>
              </a:ext>
            </a:extLst>
          </p:cNvPr>
          <p:cNvSpPr txBox="1"/>
          <p:nvPr/>
        </p:nvSpPr>
        <p:spPr>
          <a:xfrm>
            <a:off x="1600200" y="2956942"/>
            <a:ext cx="9753600" cy="2893100"/>
          </a:xfrm>
          <a:prstGeom prst="rect">
            <a:avLst/>
          </a:prstGeom>
          <a:noFill/>
        </p:spPr>
        <p:txBody>
          <a:bodyPr wrap="square">
            <a:spAutoFit/>
          </a:bodyPr>
          <a:lstStyle/>
          <a:p>
            <a:pPr>
              <a:spcAft>
                <a:spcPts val="600"/>
              </a:spcAft>
            </a:pPr>
            <a:r>
              <a:rPr lang="en-US" b="1" u="sng"/>
              <a:t>Proposed Activities:</a:t>
            </a:r>
          </a:p>
          <a:p>
            <a:pPr marL="285750" indent="-285750">
              <a:spcAft>
                <a:spcPts val="600"/>
              </a:spcAft>
              <a:buFont typeface="Arial" panose="020B0604020202020204" pitchFamily="34" charset="0"/>
              <a:buChar char="•"/>
            </a:pPr>
            <a:r>
              <a:rPr lang="en-US" sz="1800" b="1" i="1"/>
              <a:t>10 Years of Alignment, Action, &amp; Change </a:t>
            </a:r>
            <a:r>
              <a:rPr lang="en-US" sz="1800" i="1"/>
              <a:t>| S</a:t>
            </a:r>
            <a:r>
              <a:rPr lang="en-US" sz="1800"/>
              <a:t>torytelling </a:t>
            </a:r>
            <a:r>
              <a:rPr lang="en-US"/>
              <a:t>s</a:t>
            </a:r>
            <a:r>
              <a:rPr lang="en-US" sz="1800"/>
              <a:t>eries highlighting HCPLAN’s contributions to value-based care over the past decade</a:t>
            </a:r>
          </a:p>
          <a:p>
            <a:pPr marL="285750" indent="-285750">
              <a:spcAft>
                <a:spcPts val="600"/>
              </a:spcAft>
              <a:buFont typeface="Arial" panose="020B0604020202020204" pitchFamily="34" charset="0"/>
              <a:buChar char="•"/>
            </a:pPr>
            <a:r>
              <a:rPr lang="en-US" sz="1800" b="1" i="1"/>
              <a:t>Collaborating for a Healthy Future </a:t>
            </a:r>
            <a:r>
              <a:rPr lang="en-US" sz="1800" i="1"/>
              <a:t>| S</a:t>
            </a:r>
            <a:r>
              <a:rPr lang="en-US" sz="1800"/>
              <a:t>eries </a:t>
            </a:r>
            <a:r>
              <a:rPr lang="en-US" sz="1800" b="0"/>
              <a:t>highlighting a person-centered approach to preventive care and the impact of value-based care across the health care system</a:t>
            </a:r>
          </a:p>
          <a:p>
            <a:pPr marL="285750" indent="-285750">
              <a:spcAft>
                <a:spcPts val="600"/>
              </a:spcAft>
              <a:buFont typeface="Arial" panose="020B0604020202020204" pitchFamily="34" charset="0"/>
              <a:buChar char="•"/>
            </a:pPr>
            <a:r>
              <a:rPr lang="en-US" sz="1800" b="1" i="1"/>
              <a:t>HCPLAN Drives Accountable Care</a:t>
            </a:r>
            <a:r>
              <a:rPr lang="en-US" i="1"/>
              <a:t> | S</a:t>
            </a:r>
            <a:r>
              <a:rPr lang="en-US"/>
              <a:t>eries h</a:t>
            </a:r>
            <a:r>
              <a:rPr lang="en-US" sz="1800" b="0"/>
              <a:t>ighlighting HCPLAN members’ lessons learned and promising practices</a:t>
            </a:r>
          </a:p>
          <a:p>
            <a:pPr marL="285750" indent="-285750">
              <a:spcAft>
                <a:spcPts val="600"/>
              </a:spcAft>
              <a:buFont typeface="Arial" panose="020B0604020202020204" pitchFamily="34" charset="0"/>
              <a:buChar char="•"/>
            </a:pPr>
            <a:r>
              <a:rPr lang="en-US" sz="1800" b="1" i="1"/>
              <a:t>Voices of HCPLAN </a:t>
            </a:r>
            <a:r>
              <a:rPr lang="en-US" sz="1800" b="1"/>
              <a:t>| </a:t>
            </a:r>
            <a:r>
              <a:rPr lang="en-US" sz="1800"/>
              <a:t>Series </a:t>
            </a:r>
            <a:r>
              <a:rPr lang="en-US" sz="1800">
                <a:solidFill>
                  <a:schemeClr val="tx1"/>
                </a:solidFill>
              </a:rPr>
              <a:t>featuring stakeholders who have benefited from HCPLAN initiatives</a:t>
            </a:r>
            <a:endParaRPr lang="en-US" sz="1800" b="1"/>
          </a:p>
        </p:txBody>
      </p:sp>
      <p:grpSp>
        <p:nvGrpSpPr>
          <p:cNvPr id="12" name="Group 11">
            <a:extLst>
              <a:ext uri="{FF2B5EF4-FFF2-40B4-BE49-F238E27FC236}">
                <a16:creationId xmlns:a16="http://schemas.microsoft.com/office/drawing/2014/main" id="{F902D101-1BCD-6F29-2762-DBCF9F3B0B8E}"/>
              </a:ext>
            </a:extLst>
          </p:cNvPr>
          <p:cNvGrpSpPr/>
          <p:nvPr/>
        </p:nvGrpSpPr>
        <p:grpSpPr>
          <a:xfrm>
            <a:off x="993942" y="2941116"/>
            <a:ext cx="530058" cy="531668"/>
            <a:chOff x="2935549" y="2357256"/>
            <a:chExt cx="762455" cy="764771"/>
          </a:xfrm>
        </p:grpSpPr>
        <p:sp>
          <p:nvSpPr>
            <p:cNvPr id="13" name="Freeform 19">
              <a:extLst>
                <a:ext uri="{FF2B5EF4-FFF2-40B4-BE49-F238E27FC236}">
                  <a16:creationId xmlns:a16="http://schemas.microsoft.com/office/drawing/2014/main" id="{EDC30BA8-9A91-A203-4B12-B6E01DE761DE}"/>
                </a:ext>
              </a:extLst>
            </p:cNvPr>
            <p:cNvSpPr>
              <a:spLocks noEditPoints="1"/>
            </p:cNvSpPr>
            <p:nvPr/>
          </p:nvSpPr>
          <p:spPr bwMode="auto">
            <a:xfrm>
              <a:off x="2935549" y="2357256"/>
              <a:ext cx="762455" cy="764771"/>
            </a:xfrm>
            <a:custGeom>
              <a:avLst/>
              <a:gdLst>
                <a:gd name="T0" fmla="*/ 313 w 659"/>
                <a:gd name="T1" fmla="*/ 659 h 659"/>
                <a:gd name="T2" fmla="*/ 264 w 659"/>
                <a:gd name="T3" fmla="*/ 652 h 659"/>
                <a:gd name="T4" fmla="*/ 202 w 659"/>
                <a:gd name="T5" fmla="*/ 634 h 659"/>
                <a:gd name="T6" fmla="*/ 121 w 659"/>
                <a:gd name="T7" fmla="*/ 584 h 659"/>
                <a:gd name="T8" fmla="*/ 57 w 659"/>
                <a:gd name="T9" fmla="*/ 514 h 659"/>
                <a:gd name="T10" fmla="*/ 15 w 659"/>
                <a:gd name="T11" fmla="*/ 428 h 659"/>
                <a:gd name="T12" fmla="*/ 4 w 659"/>
                <a:gd name="T13" fmla="*/ 380 h 659"/>
                <a:gd name="T14" fmla="*/ 0 w 659"/>
                <a:gd name="T15" fmla="*/ 330 h 659"/>
                <a:gd name="T16" fmla="*/ 3 w 659"/>
                <a:gd name="T17" fmla="*/ 296 h 659"/>
                <a:gd name="T18" fmla="*/ 11 w 659"/>
                <a:gd name="T19" fmla="*/ 248 h 659"/>
                <a:gd name="T20" fmla="*/ 41 w 659"/>
                <a:gd name="T21" fmla="*/ 174 h 659"/>
                <a:gd name="T22" fmla="*/ 97 w 659"/>
                <a:gd name="T23" fmla="*/ 97 h 659"/>
                <a:gd name="T24" fmla="*/ 174 w 659"/>
                <a:gd name="T25" fmla="*/ 41 h 659"/>
                <a:gd name="T26" fmla="*/ 248 w 659"/>
                <a:gd name="T27" fmla="*/ 11 h 659"/>
                <a:gd name="T28" fmla="*/ 296 w 659"/>
                <a:gd name="T29" fmla="*/ 3 h 659"/>
                <a:gd name="T30" fmla="*/ 330 w 659"/>
                <a:gd name="T31" fmla="*/ 0 h 659"/>
                <a:gd name="T32" fmla="*/ 379 w 659"/>
                <a:gd name="T33" fmla="*/ 5 h 659"/>
                <a:gd name="T34" fmla="*/ 428 w 659"/>
                <a:gd name="T35" fmla="*/ 15 h 659"/>
                <a:gd name="T36" fmla="*/ 514 w 659"/>
                <a:gd name="T37" fmla="*/ 57 h 659"/>
                <a:gd name="T38" fmla="*/ 584 w 659"/>
                <a:gd name="T39" fmla="*/ 121 h 659"/>
                <a:gd name="T40" fmla="*/ 633 w 659"/>
                <a:gd name="T41" fmla="*/ 202 h 659"/>
                <a:gd name="T42" fmla="*/ 652 w 659"/>
                <a:gd name="T43" fmla="*/ 264 h 659"/>
                <a:gd name="T44" fmla="*/ 659 w 659"/>
                <a:gd name="T45" fmla="*/ 314 h 659"/>
                <a:gd name="T46" fmla="*/ 659 w 659"/>
                <a:gd name="T47" fmla="*/ 347 h 659"/>
                <a:gd name="T48" fmla="*/ 652 w 659"/>
                <a:gd name="T49" fmla="*/ 396 h 659"/>
                <a:gd name="T50" fmla="*/ 633 w 659"/>
                <a:gd name="T51" fmla="*/ 457 h 659"/>
                <a:gd name="T52" fmla="*/ 584 w 659"/>
                <a:gd name="T53" fmla="*/ 539 h 659"/>
                <a:gd name="T54" fmla="*/ 514 w 659"/>
                <a:gd name="T55" fmla="*/ 603 h 659"/>
                <a:gd name="T56" fmla="*/ 428 w 659"/>
                <a:gd name="T57" fmla="*/ 644 h 659"/>
                <a:gd name="T58" fmla="*/ 379 w 659"/>
                <a:gd name="T59" fmla="*/ 655 h 659"/>
                <a:gd name="T60" fmla="*/ 330 w 659"/>
                <a:gd name="T61" fmla="*/ 659 h 659"/>
                <a:gd name="T62" fmla="*/ 330 w 659"/>
                <a:gd name="T63" fmla="*/ 38 h 659"/>
                <a:gd name="T64" fmla="*/ 243 w 659"/>
                <a:gd name="T65" fmla="*/ 52 h 659"/>
                <a:gd name="T66" fmla="*/ 167 w 659"/>
                <a:gd name="T67" fmla="*/ 89 h 659"/>
                <a:gd name="T68" fmla="*/ 105 w 659"/>
                <a:gd name="T69" fmla="*/ 144 h 659"/>
                <a:gd name="T70" fmla="*/ 62 w 659"/>
                <a:gd name="T71" fmla="*/ 217 h 659"/>
                <a:gd name="T72" fmla="*/ 41 w 659"/>
                <a:gd name="T73" fmla="*/ 300 h 659"/>
                <a:gd name="T74" fmla="*/ 41 w 659"/>
                <a:gd name="T75" fmla="*/ 359 h 659"/>
                <a:gd name="T76" fmla="*/ 62 w 659"/>
                <a:gd name="T77" fmla="*/ 443 h 659"/>
                <a:gd name="T78" fmla="*/ 105 w 659"/>
                <a:gd name="T79" fmla="*/ 515 h 659"/>
                <a:gd name="T80" fmla="*/ 167 w 659"/>
                <a:gd name="T81" fmla="*/ 572 h 659"/>
                <a:gd name="T82" fmla="*/ 243 w 659"/>
                <a:gd name="T83" fmla="*/ 608 h 659"/>
                <a:gd name="T84" fmla="*/ 330 w 659"/>
                <a:gd name="T85" fmla="*/ 621 h 659"/>
                <a:gd name="T86" fmla="*/ 389 w 659"/>
                <a:gd name="T87" fmla="*/ 616 h 659"/>
                <a:gd name="T88" fmla="*/ 468 w 659"/>
                <a:gd name="T89" fmla="*/ 586 h 659"/>
                <a:gd name="T90" fmla="*/ 535 w 659"/>
                <a:gd name="T91" fmla="*/ 535 h 659"/>
                <a:gd name="T92" fmla="*/ 586 w 659"/>
                <a:gd name="T93" fmla="*/ 468 h 659"/>
                <a:gd name="T94" fmla="*/ 616 w 659"/>
                <a:gd name="T95" fmla="*/ 389 h 659"/>
                <a:gd name="T96" fmla="*/ 621 w 659"/>
                <a:gd name="T97" fmla="*/ 330 h 659"/>
                <a:gd name="T98" fmla="*/ 608 w 659"/>
                <a:gd name="T99" fmla="*/ 244 h 659"/>
                <a:gd name="T100" fmla="*/ 571 w 659"/>
                <a:gd name="T101" fmla="*/ 167 h 659"/>
                <a:gd name="T102" fmla="*/ 515 w 659"/>
                <a:gd name="T103" fmla="*/ 105 h 659"/>
                <a:gd name="T104" fmla="*/ 444 w 659"/>
                <a:gd name="T105" fmla="*/ 62 h 659"/>
                <a:gd name="T106" fmla="*/ 359 w 659"/>
                <a:gd name="T107" fmla="*/ 41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9" h="659">
                  <a:moveTo>
                    <a:pt x="330" y="659"/>
                  </a:moveTo>
                  <a:lnTo>
                    <a:pt x="330" y="659"/>
                  </a:lnTo>
                  <a:lnTo>
                    <a:pt x="313" y="659"/>
                  </a:lnTo>
                  <a:lnTo>
                    <a:pt x="296" y="658"/>
                  </a:lnTo>
                  <a:lnTo>
                    <a:pt x="280" y="655"/>
                  </a:lnTo>
                  <a:lnTo>
                    <a:pt x="264" y="652"/>
                  </a:lnTo>
                  <a:lnTo>
                    <a:pt x="248" y="648"/>
                  </a:lnTo>
                  <a:lnTo>
                    <a:pt x="233" y="644"/>
                  </a:lnTo>
                  <a:lnTo>
                    <a:pt x="202" y="634"/>
                  </a:lnTo>
                  <a:lnTo>
                    <a:pt x="174" y="619"/>
                  </a:lnTo>
                  <a:lnTo>
                    <a:pt x="145" y="603"/>
                  </a:lnTo>
                  <a:lnTo>
                    <a:pt x="121" y="584"/>
                  </a:lnTo>
                  <a:lnTo>
                    <a:pt x="97" y="562"/>
                  </a:lnTo>
                  <a:lnTo>
                    <a:pt x="75" y="539"/>
                  </a:lnTo>
                  <a:lnTo>
                    <a:pt x="57" y="514"/>
                  </a:lnTo>
                  <a:lnTo>
                    <a:pt x="41" y="487"/>
                  </a:lnTo>
                  <a:lnTo>
                    <a:pt x="27" y="457"/>
                  </a:lnTo>
                  <a:lnTo>
                    <a:pt x="15" y="428"/>
                  </a:lnTo>
                  <a:lnTo>
                    <a:pt x="11" y="412"/>
                  </a:lnTo>
                  <a:lnTo>
                    <a:pt x="7" y="396"/>
                  </a:lnTo>
                  <a:lnTo>
                    <a:pt x="4" y="380"/>
                  </a:lnTo>
                  <a:lnTo>
                    <a:pt x="3" y="363"/>
                  </a:lnTo>
                  <a:lnTo>
                    <a:pt x="2" y="347"/>
                  </a:lnTo>
                  <a:lnTo>
                    <a:pt x="0" y="330"/>
                  </a:lnTo>
                  <a:lnTo>
                    <a:pt x="0" y="330"/>
                  </a:lnTo>
                  <a:lnTo>
                    <a:pt x="2" y="314"/>
                  </a:lnTo>
                  <a:lnTo>
                    <a:pt x="3" y="296"/>
                  </a:lnTo>
                  <a:lnTo>
                    <a:pt x="4" y="280"/>
                  </a:lnTo>
                  <a:lnTo>
                    <a:pt x="7" y="264"/>
                  </a:lnTo>
                  <a:lnTo>
                    <a:pt x="11" y="248"/>
                  </a:lnTo>
                  <a:lnTo>
                    <a:pt x="15" y="233"/>
                  </a:lnTo>
                  <a:lnTo>
                    <a:pt x="27" y="202"/>
                  </a:lnTo>
                  <a:lnTo>
                    <a:pt x="41" y="174"/>
                  </a:lnTo>
                  <a:lnTo>
                    <a:pt x="57" y="146"/>
                  </a:lnTo>
                  <a:lnTo>
                    <a:pt x="75" y="121"/>
                  </a:lnTo>
                  <a:lnTo>
                    <a:pt x="97" y="97"/>
                  </a:lnTo>
                  <a:lnTo>
                    <a:pt x="121" y="76"/>
                  </a:lnTo>
                  <a:lnTo>
                    <a:pt x="145" y="57"/>
                  </a:lnTo>
                  <a:lnTo>
                    <a:pt x="174" y="41"/>
                  </a:lnTo>
                  <a:lnTo>
                    <a:pt x="202" y="27"/>
                  </a:lnTo>
                  <a:lnTo>
                    <a:pt x="233" y="15"/>
                  </a:lnTo>
                  <a:lnTo>
                    <a:pt x="248" y="11"/>
                  </a:lnTo>
                  <a:lnTo>
                    <a:pt x="264" y="7"/>
                  </a:lnTo>
                  <a:lnTo>
                    <a:pt x="280" y="5"/>
                  </a:lnTo>
                  <a:lnTo>
                    <a:pt x="296" y="3"/>
                  </a:lnTo>
                  <a:lnTo>
                    <a:pt x="313" y="2"/>
                  </a:lnTo>
                  <a:lnTo>
                    <a:pt x="330" y="0"/>
                  </a:lnTo>
                  <a:lnTo>
                    <a:pt x="330" y="0"/>
                  </a:lnTo>
                  <a:lnTo>
                    <a:pt x="347" y="2"/>
                  </a:lnTo>
                  <a:lnTo>
                    <a:pt x="363" y="3"/>
                  </a:lnTo>
                  <a:lnTo>
                    <a:pt x="379" y="5"/>
                  </a:lnTo>
                  <a:lnTo>
                    <a:pt x="395" y="7"/>
                  </a:lnTo>
                  <a:lnTo>
                    <a:pt x="411" y="11"/>
                  </a:lnTo>
                  <a:lnTo>
                    <a:pt x="428" y="15"/>
                  </a:lnTo>
                  <a:lnTo>
                    <a:pt x="457" y="27"/>
                  </a:lnTo>
                  <a:lnTo>
                    <a:pt x="487" y="41"/>
                  </a:lnTo>
                  <a:lnTo>
                    <a:pt x="514" y="57"/>
                  </a:lnTo>
                  <a:lnTo>
                    <a:pt x="539" y="76"/>
                  </a:lnTo>
                  <a:lnTo>
                    <a:pt x="562" y="97"/>
                  </a:lnTo>
                  <a:lnTo>
                    <a:pt x="584" y="121"/>
                  </a:lnTo>
                  <a:lnTo>
                    <a:pt x="602" y="146"/>
                  </a:lnTo>
                  <a:lnTo>
                    <a:pt x="618" y="174"/>
                  </a:lnTo>
                  <a:lnTo>
                    <a:pt x="633" y="202"/>
                  </a:lnTo>
                  <a:lnTo>
                    <a:pt x="644" y="233"/>
                  </a:lnTo>
                  <a:lnTo>
                    <a:pt x="648" y="248"/>
                  </a:lnTo>
                  <a:lnTo>
                    <a:pt x="652" y="264"/>
                  </a:lnTo>
                  <a:lnTo>
                    <a:pt x="655" y="280"/>
                  </a:lnTo>
                  <a:lnTo>
                    <a:pt x="657" y="296"/>
                  </a:lnTo>
                  <a:lnTo>
                    <a:pt x="659" y="314"/>
                  </a:lnTo>
                  <a:lnTo>
                    <a:pt x="659" y="330"/>
                  </a:lnTo>
                  <a:lnTo>
                    <a:pt x="659" y="330"/>
                  </a:lnTo>
                  <a:lnTo>
                    <a:pt x="659" y="347"/>
                  </a:lnTo>
                  <a:lnTo>
                    <a:pt x="657" y="363"/>
                  </a:lnTo>
                  <a:lnTo>
                    <a:pt x="655" y="380"/>
                  </a:lnTo>
                  <a:lnTo>
                    <a:pt x="652" y="396"/>
                  </a:lnTo>
                  <a:lnTo>
                    <a:pt x="648" y="412"/>
                  </a:lnTo>
                  <a:lnTo>
                    <a:pt x="644" y="428"/>
                  </a:lnTo>
                  <a:lnTo>
                    <a:pt x="633" y="457"/>
                  </a:lnTo>
                  <a:lnTo>
                    <a:pt x="618" y="487"/>
                  </a:lnTo>
                  <a:lnTo>
                    <a:pt x="602" y="514"/>
                  </a:lnTo>
                  <a:lnTo>
                    <a:pt x="584" y="539"/>
                  </a:lnTo>
                  <a:lnTo>
                    <a:pt x="562" y="562"/>
                  </a:lnTo>
                  <a:lnTo>
                    <a:pt x="539" y="584"/>
                  </a:lnTo>
                  <a:lnTo>
                    <a:pt x="514" y="603"/>
                  </a:lnTo>
                  <a:lnTo>
                    <a:pt x="487" y="619"/>
                  </a:lnTo>
                  <a:lnTo>
                    <a:pt x="457" y="634"/>
                  </a:lnTo>
                  <a:lnTo>
                    <a:pt x="428" y="644"/>
                  </a:lnTo>
                  <a:lnTo>
                    <a:pt x="411" y="648"/>
                  </a:lnTo>
                  <a:lnTo>
                    <a:pt x="395" y="652"/>
                  </a:lnTo>
                  <a:lnTo>
                    <a:pt x="379" y="655"/>
                  </a:lnTo>
                  <a:lnTo>
                    <a:pt x="363" y="658"/>
                  </a:lnTo>
                  <a:lnTo>
                    <a:pt x="347" y="659"/>
                  </a:lnTo>
                  <a:lnTo>
                    <a:pt x="330" y="659"/>
                  </a:lnTo>
                  <a:lnTo>
                    <a:pt x="330" y="659"/>
                  </a:lnTo>
                  <a:close/>
                  <a:moveTo>
                    <a:pt x="330" y="38"/>
                  </a:moveTo>
                  <a:lnTo>
                    <a:pt x="330" y="38"/>
                  </a:lnTo>
                  <a:lnTo>
                    <a:pt x="300" y="41"/>
                  </a:lnTo>
                  <a:lnTo>
                    <a:pt x="272" y="45"/>
                  </a:lnTo>
                  <a:lnTo>
                    <a:pt x="243" y="52"/>
                  </a:lnTo>
                  <a:lnTo>
                    <a:pt x="217" y="62"/>
                  </a:lnTo>
                  <a:lnTo>
                    <a:pt x="191" y="74"/>
                  </a:lnTo>
                  <a:lnTo>
                    <a:pt x="167" y="89"/>
                  </a:lnTo>
                  <a:lnTo>
                    <a:pt x="144" y="105"/>
                  </a:lnTo>
                  <a:lnTo>
                    <a:pt x="124" y="124"/>
                  </a:lnTo>
                  <a:lnTo>
                    <a:pt x="105" y="144"/>
                  </a:lnTo>
                  <a:lnTo>
                    <a:pt x="89" y="167"/>
                  </a:lnTo>
                  <a:lnTo>
                    <a:pt x="74" y="191"/>
                  </a:lnTo>
                  <a:lnTo>
                    <a:pt x="62" y="217"/>
                  </a:lnTo>
                  <a:lnTo>
                    <a:pt x="51" y="244"/>
                  </a:lnTo>
                  <a:lnTo>
                    <a:pt x="45" y="272"/>
                  </a:lnTo>
                  <a:lnTo>
                    <a:pt x="41" y="300"/>
                  </a:lnTo>
                  <a:lnTo>
                    <a:pt x="38" y="330"/>
                  </a:lnTo>
                  <a:lnTo>
                    <a:pt x="38" y="330"/>
                  </a:lnTo>
                  <a:lnTo>
                    <a:pt x="41" y="359"/>
                  </a:lnTo>
                  <a:lnTo>
                    <a:pt x="45" y="389"/>
                  </a:lnTo>
                  <a:lnTo>
                    <a:pt x="51" y="417"/>
                  </a:lnTo>
                  <a:lnTo>
                    <a:pt x="62" y="443"/>
                  </a:lnTo>
                  <a:lnTo>
                    <a:pt x="74" y="468"/>
                  </a:lnTo>
                  <a:lnTo>
                    <a:pt x="89" y="492"/>
                  </a:lnTo>
                  <a:lnTo>
                    <a:pt x="105" y="515"/>
                  </a:lnTo>
                  <a:lnTo>
                    <a:pt x="124" y="535"/>
                  </a:lnTo>
                  <a:lnTo>
                    <a:pt x="144" y="554"/>
                  </a:lnTo>
                  <a:lnTo>
                    <a:pt x="167" y="572"/>
                  </a:lnTo>
                  <a:lnTo>
                    <a:pt x="191" y="586"/>
                  </a:lnTo>
                  <a:lnTo>
                    <a:pt x="217" y="599"/>
                  </a:lnTo>
                  <a:lnTo>
                    <a:pt x="243" y="608"/>
                  </a:lnTo>
                  <a:lnTo>
                    <a:pt x="272" y="616"/>
                  </a:lnTo>
                  <a:lnTo>
                    <a:pt x="300" y="620"/>
                  </a:lnTo>
                  <a:lnTo>
                    <a:pt x="330" y="621"/>
                  </a:lnTo>
                  <a:lnTo>
                    <a:pt x="330" y="621"/>
                  </a:lnTo>
                  <a:lnTo>
                    <a:pt x="359" y="620"/>
                  </a:lnTo>
                  <a:lnTo>
                    <a:pt x="389" y="616"/>
                  </a:lnTo>
                  <a:lnTo>
                    <a:pt x="417" y="608"/>
                  </a:lnTo>
                  <a:lnTo>
                    <a:pt x="444" y="599"/>
                  </a:lnTo>
                  <a:lnTo>
                    <a:pt x="468" y="586"/>
                  </a:lnTo>
                  <a:lnTo>
                    <a:pt x="492" y="572"/>
                  </a:lnTo>
                  <a:lnTo>
                    <a:pt x="515" y="554"/>
                  </a:lnTo>
                  <a:lnTo>
                    <a:pt x="535" y="535"/>
                  </a:lnTo>
                  <a:lnTo>
                    <a:pt x="554" y="515"/>
                  </a:lnTo>
                  <a:lnTo>
                    <a:pt x="571" y="492"/>
                  </a:lnTo>
                  <a:lnTo>
                    <a:pt x="586" y="468"/>
                  </a:lnTo>
                  <a:lnTo>
                    <a:pt x="598" y="443"/>
                  </a:lnTo>
                  <a:lnTo>
                    <a:pt x="608" y="417"/>
                  </a:lnTo>
                  <a:lnTo>
                    <a:pt x="616" y="389"/>
                  </a:lnTo>
                  <a:lnTo>
                    <a:pt x="620" y="359"/>
                  </a:lnTo>
                  <a:lnTo>
                    <a:pt x="621" y="330"/>
                  </a:lnTo>
                  <a:lnTo>
                    <a:pt x="621" y="330"/>
                  </a:lnTo>
                  <a:lnTo>
                    <a:pt x="620" y="300"/>
                  </a:lnTo>
                  <a:lnTo>
                    <a:pt x="616" y="272"/>
                  </a:lnTo>
                  <a:lnTo>
                    <a:pt x="608" y="244"/>
                  </a:lnTo>
                  <a:lnTo>
                    <a:pt x="598" y="217"/>
                  </a:lnTo>
                  <a:lnTo>
                    <a:pt x="586" y="191"/>
                  </a:lnTo>
                  <a:lnTo>
                    <a:pt x="571" y="167"/>
                  </a:lnTo>
                  <a:lnTo>
                    <a:pt x="554" y="144"/>
                  </a:lnTo>
                  <a:lnTo>
                    <a:pt x="535" y="124"/>
                  </a:lnTo>
                  <a:lnTo>
                    <a:pt x="515" y="105"/>
                  </a:lnTo>
                  <a:lnTo>
                    <a:pt x="492" y="89"/>
                  </a:lnTo>
                  <a:lnTo>
                    <a:pt x="468" y="74"/>
                  </a:lnTo>
                  <a:lnTo>
                    <a:pt x="444" y="62"/>
                  </a:lnTo>
                  <a:lnTo>
                    <a:pt x="417" y="52"/>
                  </a:lnTo>
                  <a:lnTo>
                    <a:pt x="389" y="45"/>
                  </a:lnTo>
                  <a:lnTo>
                    <a:pt x="359" y="41"/>
                  </a:lnTo>
                  <a:lnTo>
                    <a:pt x="330" y="38"/>
                  </a:lnTo>
                  <a:lnTo>
                    <a:pt x="330"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14" name="Graphic 13" descr="Document with solid fill">
              <a:extLst>
                <a:ext uri="{FF2B5EF4-FFF2-40B4-BE49-F238E27FC236}">
                  <a16:creationId xmlns:a16="http://schemas.microsoft.com/office/drawing/2014/main" id="{DD373D13-EB08-0F9A-BB51-2525C0654DE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42456" y="2438961"/>
              <a:ext cx="548640" cy="548640"/>
            </a:xfrm>
            <a:prstGeom prst="rect">
              <a:avLst/>
            </a:prstGeom>
          </p:spPr>
        </p:pic>
      </p:grpSp>
    </p:spTree>
    <p:extLst>
      <p:ext uri="{BB962C8B-B14F-4D97-AF65-F5344CB8AC3E}">
        <p14:creationId xmlns:p14="http://schemas.microsoft.com/office/powerpoint/2010/main" val="1615100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AE90B-28C7-F74E-E2DE-F8F462849D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1418F1-A568-E480-FD37-533A0DC9447E}"/>
              </a:ext>
            </a:extLst>
          </p:cNvPr>
          <p:cNvSpPr>
            <a:spLocks noGrp="1"/>
          </p:cNvSpPr>
          <p:nvPr>
            <p:ph type="title"/>
          </p:nvPr>
        </p:nvSpPr>
        <p:spPr>
          <a:xfrm>
            <a:off x="838200" y="136524"/>
            <a:ext cx="10515600" cy="1325563"/>
          </a:xfrm>
        </p:spPr>
        <p:txBody>
          <a:bodyPr/>
          <a:lstStyle/>
          <a:p>
            <a:r>
              <a:rPr lang="en-US"/>
              <a:t>Social Media</a:t>
            </a:r>
          </a:p>
        </p:txBody>
      </p:sp>
      <p:sp>
        <p:nvSpPr>
          <p:cNvPr id="3" name="Slide Number Placeholder 2">
            <a:extLst>
              <a:ext uri="{FF2B5EF4-FFF2-40B4-BE49-F238E27FC236}">
                <a16:creationId xmlns:a16="http://schemas.microsoft.com/office/drawing/2014/main" id="{2780AD49-B473-B847-617C-52C36DF189E2}"/>
              </a:ext>
            </a:extLst>
          </p:cNvPr>
          <p:cNvSpPr>
            <a:spLocks noGrp="1"/>
          </p:cNvSpPr>
          <p:nvPr>
            <p:ph type="sldNum" sz="quarter" idx="12"/>
          </p:nvPr>
        </p:nvSpPr>
        <p:spPr/>
        <p:txBody>
          <a:bodyPr/>
          <a:lstStyle/>
          <a:p>
            <a:fld id="{16985025-2193-4D20-8010-DE0BC70DF1E5}" type="slidenum">
              <a:rPr lang="en-US" smtClean="0"/>
              <a:t>13</a:t>
            </a:fld>
            <a:endParaRPr lang="en-US"/>
          </a:p>
        </p:txBody>
      </p:sp>
      <p:graphicFrame>
        <p:nvGraphicFramePr>
          <p:cNvPr id="6" name="Content Placeholder 4">
            <a:extLst>
              <a:ext uri="{FF2B5EF4-FFF2-40B4-BE49-F238E27FC236}">
                <a16:creationId xmlns:a16="http://schemas.microsoft.com/office/drawing/2014/main" id="{795EF39D-A089-70DE-24B9-DEB0F4AFC18F}"/>
              </a:ext>
            </a:extLst>
          </p:cNvPr>
          <p:cNvGraphicFramePr>
            <a:graphicFrameLocks/>
          </p:cNvGraphicFramePr>
          <p:nvPr>
            <p:extLst>
              <p:ext uri="{D42A27DB-BD31-4B8C-83A1-F6EECF244321}">
                <p14:modId xmlns:p14="http://schemas.microsoft.com/office/powerpoint/2010/main" val="2287874724"/>
              </p:ext>
            </p:extLst>
          </p:nvPr>
        </p:nvGraphicFramePr>
        <p:xfrm>
          <a:off x="430596" y="1523901"/>
          <a:ext cx="11431204" cy="4489521"/>
        </p:xfrm>
        <a:graphic>
          <a:graphicData uri="http://schemas.openxmlformats.org/drawingml/2006/table">
            <a:tbl>
              <a:tblPr firstRow="1" bandRow="1">
                <a:tableStyleId>{5C22544A-7EE6-4342-B048-85BDC9FD1C3A}</a:tableStyleId>
              </a:tblPr>
              <a:tblGrid>
                <a:gridCol w="1563729">
                  <a:extLst>
                    <a:ext uri="{9D8B030D-6E8A-4147-A177-3AD203B41FA5}">
                      <a16:colId xmlns:a16="http://schemas.microsoft.com/office/drawing/2014/main" val="2153003978"/>
                    </a:ext>
                  </a:extLst>
                </a:gridCol>
                <a:gridCol w="1010445">
                  <a:extLst>
                    <a:ext uri="{9D8B030D-6E8A-4147-A177-3AD203B41FA5}">
                      <a16:colId xmlns:a16="http://schemas.microsoft.com/office/drawing/2014/main" val="3586824157"/>
                    </a:ext>
                  </a:extLst>
                </a:gridCol>
                <a:gridCol w="8857030">
                  <a:extLst>
                    <a:ext uri="{9D8B030D-6E8A-4147-A177-3AD203B41FA5}">
                      <a16:colId xmlns:a16="http://schemas.microsoft.com/office/drawing/2014/main" val="438240675"/>
                    </a:ext>
                  </a:extLst>
                </a:gridCol>
              </a:tblGrid>
              <a:tr h="267053">
                <a:tc>
                  <a:txBody>
                    <a:bodyPr/>
                    <a:lstStyle/>
                    <a:p>
                      <a:pPr algn="ctr"/>
                      <a:r>
                        <a:rPr lang="en-US" sz="1400"/>
                        <a:t>Concept</a:t>
                      </a:r>
                    </a:p>
                  </a:txBody>
                  <a:tcPr marT="45721" marB="45721"/>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t>Time</a:t>
                      </a:r>
                    </a:p>
                  </a:txBody>
                  <a:tcPr marT="45721" marB="45721"/>
                </a:tc>
                <a:tc>
                  <a:txBody>
                    <a:bodyPr/>
                    <a:lstStyle/>
                    <a:p>
                      <a:pPr algn="ctr"/>
                      <a:r>
                        <a:rPr lang="en-US" sz="1400"/>
                        <a:t>Description</a:t>
                      </a:r>
                    </a:p>
                  </a:txBody>
                  <a:tcPr marT="45721" marB="45721"/>
                </a:tc>
                <a:extLst>
                  <a:ext uri="{0D108BD9-81ED-4DB2-BD59-A6C34878D82A}">
                    <a16:rowId xmlns:a16="http://schemas.microsoft.com/office/drawing/2014/main" val="2127165504"/>
                  </a:ext>
                </a:extLst>
              </a:tr>
              <a:tr h="640924">
                <a:tc rowSpan="3">
                  <a:txBody>
                    <a:bodyPr/>
                    <a:lstStyle/>
                    <a:p>
                      <a:r>
                        <a:rPr lang="en-US" sz="1400" b="1"/>
                        <a:t>10 Years of Alignment, Action, &amp; Change </a:t>
                      </a:r>
                    </a:p>
                  </a:txBody>
                  <a:tcPr marT="45721" marB="45721"/>
                </a:tc>
                <a:tc>
                  <a:txBody>
                    <a:bodyPr/>
                    <a:lstStyle/>
                    <a:p>
                      <a:pPr marL="0" indent="0">
                        <a:buFont typeface="Arial" panose="020B0604020202020204" pitchFamily="34" charset="0"/>
                        <a:buNone/>
                      </a:pPr>
                      <a:r>
                        <a:rPr lang="en-US" sz="1400"/>
                        <a:t>Short</a:t>
                      </a:r>
                    </a:p>
                  </a:txBody>
                  <a:tcPr marT="45721" marB="45721">
                    <a:solidFill>
                      <a:schemeClr val="accent2">
                        <a:lumMod val="40000"/>
                        <a:lumOff val="6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Add logo to all content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(1) video - Scripted voice over “decade in review” video using the 5</a:t>
                      </a:r>
                      <a:r>
                        <a:rPr lang="en-US" sz="1400" baseline="30000">
                          <a:solidFill>
                            <a:schemeClr val="tx1"/>
                          </a:solidFill>
                        </a:rPr>
                        <a:t>th</a:t>
                      </a:r>
                      <a:r>
                        <a:rPr lang="en-US" sz="1400">
                          <a:solidFill>
                            <a:schemeClr val="tx1"/>
                          </a:solidFill>
                        </a:rPr>
                        <a:t> Anniversary video, b-roll from Summits, Summit interviews and clips, and 2023 and 2024 Year in Review footage only.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(10) posts with text and static graphics that highlight (10) resources, VBC success stories, or infographic highlighting the Measurement Effort results over the years.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Compilation of individual “Join us as we improve payment to improve lives” videos from 2024 Summit, with call-to-action for followers to subscribe to HCPLAN.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:60 second animated reel showing VBC throughout the healthcare system and the positive impact on patients.</a:t>
                      </a:r>
                    </a:p>
                  </a:txBody>
                  <a:tcPr marT="45721" marB="45721"/>
                </a:tc>
                <a:extLst>
                  <a:ext uri="{0D108BD9-81ED-4DB2-BD59-A6C34878D82A}">
                    <a16:rowId xmlns:a16="http://schemas.microsoft.com/office/drawing/2014/main" val="1914017568"/>
                  </a:ext>
                </a:extLst>
              </a:tr>
              <a:tr h="1014795">
                <a:tc vMerge="1">
                  <a:txBody>
                    <a:bodyPr/>
                    <a:lstStyle/>
                    <a:p>
                      <a:endParaRPr lang="en-US" sz="1200" b="1"/>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Compilation video of (10) HCPLAN members and partners sharing 10 reasons to join HCPLAN. This series takes place over 10 days as a countdown to the Summit.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Communication kits (email/document) for participating members to highlight content in which they appear and the anniversary.</a:t>
                      </a:r>
                    </a:p>
                  </a:txBody>
                  <a:tcPr marT="45721" marB="45721"/>
                </a:tc>
                <a:extLst>
                  <a:ext uri="{0D108BD9-81ED-4DB2-BD59-A6C34878D82A}">
                    <a16:rowId xmlns:a16="http://schemas.microsoft.com/office/drawing/2014/main" val="2255519209"/>
                  </a:ext>
                </a:extLst>
              </a:tr>
              <a:tr h="640924">
                <a:tc vMerge="1">
                  <a:txBody>
                    <a:bodyPr/>
                    <a:lstStyle/>
                    <a:p>
                      <a:endParaRPr lang="en-US" sz="1200" b="1"/>
                    </a:p>
                  </a:txBody>
                  <a:tcPr marT="45721" marB="45721"/>
                </a:tc>
                <a:tc>
                  <a:txBody>
                    <a:bodyPr/>
                    <a:lstStyle/>
                    <a:p>
                      <a:pPr marL="0" indent="0">
                        <a:buFont typeface="Arial" panose="020B0604020202020204" pitchFamily="34" charset="0"/>
                        <a:buNone/>
                      </a:pPr>
                      <a:r>
                        <a:rPr lang="en-US" sz="1400"/>
                        <a:t>Long</a:t>
                      </a:r>
                    </a:p>
                  </a:txBody>
                  <a:tcPr marT="45721" marB="45721">
                    <a:solidFill>
                      <a:schemeClr val="accent4">
                        <a:lumMod val="40000"/>
                        <a:lumOff val="60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Three-part scripted animated docuseries on social media that provides a behind-the-scenes look at the development of key resources and strategic initiatives, highlighting impact of VBC. Each episode lasts &lt;2 minutes and includes clips from previous HCPLAN events, Summit interviews, and videos.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Communication kits (web landing page) for participating members to highlight content in which they appear and the anniversary.</a:t>
                      </a:r>
                      <a:endParaRPr lang="en-US" sz="1400"/>
                    </a:p>
                  </a:txBody>
                  <a:tcPr marT="45721" marB="45721"/>
                </a:tc>
                <a:extLst>
                  <a:ext uri="{0D108BD9-81ED-4DB2-BD59-A6C34878D82A}">
                    <a16:rowId xmlns:a16="http://schemas.microsoft.com/office/drawing/2014/main" val="1000062069"/>
                  </a:ext>
                </a:extLst>
              </a:tr>
            </a:tbl>
          </a:graphicData>
        </a:graphic>
      </p:graphicFrame>
      <p:sp>
        <p:nvSpPr>
          <p:cNvPr id="7" name="TextBox 6">
            <a:extLst>
              <a:ext uri="{FF2B5EF4-FFF2-40B4-BE49-F238E27FC236}">
                <a16:creationId xmlns:a16="http://schemas.microsoft.com/office/drawing/2014/main" id="{2ACE413C-CAE0-1FD9-2BE7-0F8432D1293C}"/>
              </a:ext>
            </a:extLst>
          </p:cNvPr>
          <p:cNvSpPr txBox="1"/>
          <p:nvPr/>
        </p:nvSpPr>
        <p:spPr>
          <a:xfrm>
            <a:off x="8422323" y="136524"/>
            <a:ext cx="3657600" cy="738664"/>
          </a:xfrm>
          <a:prstGeom prst="rect">
            <a:avLst/>
          </a:prstGeom>
          <a:noFill/>
        </p:spPr>
        <p:txBody>
          <a:bodyPr wrap="square">
            <a:spAutoFit/>
          </a:bodyPr>
          <a:lstStyle/>
          <a:p>
            <a:r>
              <a:rPr lang="en-US" sz="1400" i="1"/>
              <a:t>Short-term (4 wk. production)</a:t>
            </a:r>
          </a:p>
          <a:p>
            <a:r>
              <a:rPr lang="en-US" sz="1400" i="1"/>
              <a:t>Medium-term (12 wk. production)</a:t>
            </a:r>
          </a:p>
          <a:p>
            <a:r>
              <a:rPr lang="en-US" sz="1400" i="1"/>
              <a:t>Long-term (16+ wk. production)</a:t>
            </a:r>
            <a:endParaRPr lang="en-US" sz="1400"/>
          </a:p>
        </p:txBody>
      </p:sp>
      <p:sp>
        <p:nvSpPr>
          <p:cNvPr id="8" name="Rectangle 7">
            <a:extLst>
              <a:ext uri="{FF2B5EF4-FFF2-40B4-BE49-F238E27FC236}">
                <a16:creationId xmlns:a16="http://schemas.microsoft.com/office/drawing/2014/main" id="{850203A1-34A9-2487-F4BF-D2B3891D553F}"/>
              </a:ext>
            </a:extLst>
          </p:cNvPr>
          <p:cNvSpPr/>
          <p:nvPr/>
        </p:nvSpPr>
        <p:spPr>
          <a:xfrm>
            <a:off x="8239444" y="242502"/>
            <a:ext cx="137160" cy="13716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CE49E75-E02B-3F3D-13C6-DE58166424C2}"/>
              </a:ext>
            </a:extLst>
          </p:cNvPr>
          <p:cNvSpPr/>
          <p:nvPr/>
        </p:nvSpPr>
        <p:spPr>
          <a:xfrm>
            <a:off x="8239444" y="437138"/>
            <a:ext cx="137160" cy="137160"/>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03D3EA-91CF-1D7C-633B-2E38AB838156}"/>
              </a:ext>
            </a:extLst>
          </p:cNvPr>
          <p:cNvSpPr/>
          <p:nvPr/>
        </p:nvSpPr>
        <p:spPr>
          <a:xfrm>
            <a:off x="8239444" y="631774"/>
            <a:ext cx="137160" cy="13716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709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1FA06-96DF-679E-B234-AD5707205E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F23E8-BABF-A0C6-4468-1D125A6DF76F}"/>
              </a:ext>
            </a:extLst>
          </p:cNvPr>
          <p:cNvSpPr>
            <a:spLocks noGrp="1"/>
          </p:cNvSpPr>
          <p:nvPr>
            <p:ph type="title"/>
          </p:nvPr>
        </p:nvSpPr>
        <p:spPr>
          <a:xfrm>
            <a:off x="838200" y="136524"/>
            <a:ext cx="10515600" cy="1325563"/>
          </a:xfrm>
        </p:spPr>
        <p:txBody>
          <a:bodyPr/>
          <a:lstStyle/>
          <a:p>
            <a:r>
              <a:rPr lang="en-US"/>
              <a:t>Social Media</a:t>
            </a:r>
          </a:p>
        </p:txBody>
      </p:sp>
      <p:sp>
        <p:nvSpPr>
          <p:cNvPr id="3" name="Slide Number Placeholder 2">
            <a:extLst>
              <a:ext uri="{FF2B5EF4-FFF2-40B4-BE49-F238E27FC236}">
                <a16:creationId xmlns:a16="http://schemas.microsoft.com/office/drawing/2014/main" id="{7795FC71-4A78-E5D4-F4D8-5436DD575441}"/>
              </a:ext>
            </a:extLst>
          </p:cNvPr>
          <p:cNvSpPr>
            <a:spLocks noGrp="1"/>
          </p:cNvSpPr>
          <p:nvPr>
            <p:ph type="sldNum" sz="quarter" idx="12"/>
          </p:nvPr>
        </p:nvSpPr>
        <p:spPr/>
        <p:txBody>
          <a:bodyPr/>
          <a:lstStyle/>
          <a:p>
            <a:fld id="{16985025-2193-4D20-8010-DE0BC70DF1E5}" type="slidenum">
              <a:rPr lang="en-US" smtClean="0"/>
              <a:t>14</a:t>
            </a:fld>
            <a:endParaRPr lang="en-US"/>
          </a:p>
        </p:txBody>
      </p:sp>
      <p:graphicFrame>
        <p:nvGraphicFramePr>
          <p:cNvPr id="6" name="Content Placeholder 4">
            <a:extLst>
              <a:ext uri="{FF2B5EF4-FFF2-40B4-BE49-F238E27FC236}">
                <a16:creationId xmlns:a16="http://schemas.microsoft.com/office/drawing/2014/main" id="{4A431E86-37D0-FF89-BA65-D01E4930A48B}"/>
              </a:ext>
            </a:extLst>
          </p:cNvPr>
          <p:cNvGraphicFramePr>
            <a:graphicFrameLocks/>
          </p:cNvGraphicFramePr>
          <p:nvPr>
            <p:extLst>
              <p:ext uri="{D42A27DB-BD31-4B8C-83A1-F6EECF244321}">
                <p14:modId xmlns:p14="http://schemas.microsoft.com/office/powerpoint/2010/main" val="1734973401"/>
              </p:ext>
            </p:extLst>
          </p:nvPr>
        </p:nvGraphicFramePr>
        <p:xfrm>
          <a:off x="430596" y="1523903"/>
          <a:ext cx="11431204" cy="4200309"/>
        </p:xfrm>
        <a:graphic>
          <a:graphicData uri="http://schemas.openxmlformats.org/drawingml/2006/table">
            <a:tbl>
              <a:tblPr firstRow="1" bandRow="1">
                <a:tableStyleId>{5C22544A-7EE6-4342-B048-85BDC9FD1C3A}</a:tableStyleId>
              </a:tblPr>
              <a:tblGrid>
                <a:gridCol w="1563729">
                  <a:extLst>
                    <a:ext uri="{9D8B030D-6E8A-4147-A177-3AD203B41FA5}">
                      <a16:colId xmlns:a16="http://schemas.microsoft.com/office/drawing/2014/main" val="2153003978"/>
                    </a:ext>
                  </a:extLst>
                </a:gridCol>
                <a:gridCol w="1010445">
                  <a:extLst>
                    <a:ext uri="{9D8B030D-6E8A-4147-A177-3AD203B41FA5}">
                      <a16:colId xmlns:a16="http://schemas.microsoft.com/office/drawing/2014/main" val="3586824157"/>
                    </a:ext>
                  </a:extLst>
                </a:gridCol>
                <a:gridCol w="8857030">
                  <a:extLst>
                    <a:ext uri="{9D8B030D-6E8A-4147-A177-3AD203B41FA5}">
                      <a16:colId xmlns:a16="http://schemas.microsoft.com/office/drawing/2014/main" val="438240675"/>
                    </a:ext>
                  </a:extLst>
                </a:gridCol>
              </a:tblGrid>
              <a:tr h="240890">
                <a:tc>
                  <a:txBody>
                    <a:bodyPr/>
                    <a:lstStyle/>
                    <a:p>
                      <a:pPr algn="ctr"/>
                      <a:r>
                        <a:rPr lang="en-US" sz="1400"/>
                        <a:t>Concept</a:t>
                      </a:r>
                    </a:p>
                  </a:txBody>
                  <a:tcPr marT="45721" marB="45721"/>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t>LOE</a:t>
                      </a:r>
                    </a:p>
                  </a:txBody>
                  <a:tcPr marT="45721" marB="45721"/>
                </a:tc>
                <a:tc>
                  <a:txBody>
                    <a:bodyPr/>
                    <a:lstStyle/>
                    <a:p>
                      <a:pPr algn="ctr"/>
                      <a:r>
                        <a:rPr lang="en-US" sz="1400"/>
                        <a:t>Description</a:t>
                      </a:r>
                    </a:p>
                  </a:txBody>
                  <a:tcPr marT="45721" marB="45721"/>
                </a:tc>
                <a:extLst>
                  <a:ext uri="{0D108BD9-81ED-4DB2-BD59-A6C34878D82A}">
                    <a16:rowId xmlns:a16="http://schemas.microsoft.com/office/drawing/2014/main" val="2127165504"/>
                  </a:ext>
                </a:extLst>
              </a:tr>
              <a:tr h="818004">
                <a:tc rowSpan="3">
                  <a:txBody>
                    <a:bodyPr/>
                    <a:lstStyle/>
                    <a:p>
                      <a:r>
                        <a:rPr lang="en-US" sz="1400" b="1"/>
                        <a:t>Collaborating for a Healthy Future</a:t>
                      </a:r>
                    </a:p>
                  </a:txBody>
                  <a:tcPr marT="45721" marB="45721"/>
                </a:tc>
                <a:tc>
                  <a:txBody>
                    <a:bodyPr/>
                    <a:lstStyle/>
                    <a:p>
                      <a:pPr marL="0" indent="0">
                        <a:buFont typeface="Arial" panose="020B0604020202020204" pitchFamily="34" charset="0"/>
                        <a:buNone/>
                      </a:pPr>
                      <a:r>
                        <a:rPr lang="en-US" sz="1400"/>
                        <a:t>Short</a:t>
                      </a:r>
                    </a:p>
                  </a:txBody>
                  <a:tcPr marT="45721" marB="45721">
                    <a:solidFill>
                      <a:schemeClr val="accent2">
                        <a:lumMod val="40000"/>
                        <a:lumOff val="60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Animated infographic showing Measurement Results over the years, including covered lives.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(4) posts with static graphics highlighting the success of VBC improving patient outcomes through HCPLAN members/organizations over the past 10 years. </a:t>
                      </a:r>
                    </a:p>
                  </a:txBody>
                  <a:tcPr marT="45721" marB="45721"/>
                </a:tc>
                <a:extLst>
                  <a:ext uri="{0D108BD9-81ED-4DB2-BD59-A6C34878D82A}">
                    <a16:rowId xmlns:a16="http://schemas.microsoft.com/office/drawing/2014/main" val="1914017568"/>
                  </a:ext>
                </a:extLst>
              </a:tr>
              <a:tr h="409512">
                <a:tc vMerge="1">
                  <a:txBody>
                    <a:bodyPr/>
                    <a:lstStyle/>
                    <a:p>
                      <a:endParaRPr lang="en-US" sz="1200" b="1"/>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(1) Scripted reel no longer than 90 seconds featuring (1) HCPLAN influencer sharing 3 examples of how collaboration across the industry has led to improved patient outcomes in their work. </a:t>
                      </a:r>
                    </a:p>
                  </a:txBody>
                  <a:tcPr marT="45721" marB="45721"/>
                </a:tc>
                <a:extLst>
                  <a:ext uri="{0D108BD9-81ED-4DB2-BD59-A6C34878D82A}">
                    <a16:rowId xmlns:a16="http://schemas.microsoft.com/office/drawing/2014/main" val="2255519209"/>
                  </a:ext>
                </a:extLst>
              </a:tr>
              <a:tr h="578135">
                <a:tc vMerge="1">
                  <a:txBody>
                    <a:bodyPr/>
                    <a:lstStyle/>
                    <a:p>
                      <a:endParaRPr lang="en-US" sz="1200" b="1"/>
                    </a:p>
                  </a:txBody>
                  <a:tcPr marT="45721" marB="45721"/>
                </a:tc>
                <a:tc>
                  <a:txBody>
                    <a:bodyPr/>
                    <a:lstStyle/>
                    <a:p>
                      <a:pPr marL="0" indent="0">
                        <a:buFont typeface="Arial" panose="020B0604020202020204" pitchFamily="34" charset="0"/>
                        <a:buNone/>
                      </a:pPr>
                      <a:r>
                        <a:rPr lang="en-US" sz="1400"/>
                        <a:t>Long</a:t>
                      </a:r>
                    </a:p>
                  </a:txBody>
                  <a:tcPr marT="45721" marB="45721">
                    <a:solidFill>
                      <a:schemeClr val="accent4">
                        <a:lumMod val="40000"/>
                        <a:lumOff val="60000"/>
                      </a:schemeClr>
                    </a:solidFill>
                  </a:tcPr>
                </a:tc>
                <a:tc>
                  <a:txBody>
                    <a:bodyPr/>
                    <a:lstStyle/>
                    <a:p>
                      <a:pPr marL="285750" indent="-285750">
                        <a:buFont typeface="Arial" panose="020B0604020202020204" pitchFamily="34" charset="0"/>
                        <a:buChar char="•"/>
                      </a:pPr>
                      <a:r>
                        <a:rPr lang="en-US" sz="1400"/>
                        <a:t>(1) Scripted 3-minute video featuring (4) health care providers sharing their experiences collaborating access the industry to provide more efficient care to prevent chronic diseases.</a:t>
                      </a:r>
                    </a:p>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Communication kits for participating members to highlight their video.</a:t>
                      </a:r>
                    </a:p>
                  </a:txBody>
                  <a:tcPr marT="45721" marB="45721"/>
                </a:tc>
                <a:extLst>
                  <a:ext uri="{0D108BD9-81ED-4DB2-BD59-A6C34878D82A}">
                    <a16:rowId xmlns:a16="http://schemas.microsoft.com/office/drawing/2014/main" val="1000062069"/>
                  </a:ext>
                </a:extLst>
              </a:tr>
              <a:tr h="578135">
                <a:tc rowSpan="2">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b="1"/>
                        <a:t>HCPLAN Drives Accountable Care</a:t>
                      </a:r>
                    </a:p>
                    <a:p>
                      <a:endParaRPr lang="en-US" sz="1200" b="1"/>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285750" indent="-285750">
                        <a:buFont typeface="Arial" panose="020B0604020202020204" pitchFamily="34" charset="0"/>
                        <a:buChar char="•"/>
                      </a:pPr>
                      <a:r>
                        <a:rPr lang="en-US" sz="1400"/>
                        <a:t>(1) Scripted reel highlighting (2) HCPLAN influencers-why they joined, how HCPLAN has helped them, what they’re looking forward to.</a:t>
                      </a:r>
                    </a:p>
                  </a:txBody>
                  <a:tcPr marT="45721" marB="45721"/>
                </a:tc>
                <a:extLst>
                  <a:ext uri="{0D108BD9-81ED-4DB2-BD59-A6C34878D82A}">
                    <a16:rowId xmlns:a16="http://schemas.microsoft.com/office/drawing/2014/main" val="867368808"/>
                  </a:ext>
                </a:extLst>
              </a:tr>
              <a:tr h="578135">
                <a:tc vMerge="1">
                  <a:txBody>
                    <a:bodyPr/>
                    <a:lstStyle/>
                    <a:p>
                      <a:endParaRPr lang="en-US" sz="1400" b="1"/>
                    </a:p>
                  </a:txBody>
                  <a:tcPr marT="45721" marB="45721"/>
                </a:tc>
                <a:tc>
                  <a:txBody>
                    <a:bodyPr/>
                    <a:lstStyle/>
                    <a:p>
                      <a:pPr marL="0" indent="0">
                        <a:buFont typeface="Arial" panose="020B0604020202020204" pitchFamily="34" charset="0"/>
                        <a:buNone/>
                      </a:pPr>
                      <a:r>
                        <a:rPr lang="en-US" sz="1400"/>
                        <a:t>Long</a:t>
                      </a:r>
                    </a:p>
                  </a:txBody>
                  <a:tcPr marT="45721" marB="45721">
                    <a:solidFill>
                      <a:schemeClr val="accent4">
                        <a:lumMod val="40000"/>
                        <a:lumOff val="60000"/>
                      </a:schemeClr>
                    </a:solidFill>
                  </a:tcPr>
                </a:tc>
                <a:tc>
                  <a:txBody>
                    <a:bodyPr/>
                    <a:lstStyle/>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Recorded conversation with Mark McClellan or other HCPLAN leaders sharing how the HCPLAN has evolved over the years, how the health care industry has benefited from HCPLAN, key takeaways and lessons learned, and what he’s looking forward to in the next phase of health care transformation.</a:t>
                      </a:r>
                    </a:p>
                  </a:txBody>
                  <a:tcPr marT="45721" marB="45721"/>
                </a:tc>
                <a:extLst>
                  <a:ext uri="{0D108BD9-81ED-4DB2-BD59-A6C34878D82A}">
                    <a16:rowId xmlns:a16="http://schemas.microsoft.com/office/drawing/2014/main" val="1737265901"/>
                  </a:ext>
                </a:extLst>
              </a:tr>
              <a:tr h="409512">
                <a:tc>
                  <a:txBody>
                    <a:bodyPr/>
                    <a:lstStyle/>
                    <a:p>
                      <a:r>
                        <a:rPr lang="en-US" sz="1400" b="1"/>
                        <a:t>Voices of HCPLAN</a:t>
                      </a:r>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chemeClr val="tx1"/>
                          </a:solidFill>
                        </a:rPr>
                        <a:t>“Voices of HCPLAN” three-video series (2-3 min. each) featuring three stakeholders who have benefited from HCPLAN initiatives.</a:t>
                      </a:r>
                    </a:p>
                  </a:txBody>
                  <a:tcPr marT="45721" marB="45721"/>
                </a:tc>
                <a:extLst>
                  <a:ext uri="{0D108BD9-81ED-4DB2-BD59-A6C34878D82A}">
                    <a16:rowId xmlns:a16="http://schemas.microsoft.com/office/drawing/2014/main" val="1132442864"/>
                  </a:ext>
                </a:extLst>
              </a:tr>
            </a:tbl>
          </a:graphicData>
        </a:graphic>
      </p:graphicFrame>
      <p:sp>
        <p:nvSpPr>
          <p:cNvPr id="7" name="TextBox 6">
            <a:extLst>
              <a:ext uri="{FF2B5EF4-FFF2-40B4-BE49-F238E27FC236}">
                <a16:creationId xmlns:a16="http://schemas.microsoft.com/office/drawing/2014/main" id="{87994FF3-DB86-0DB5-ABD2-950D5C78C93F}"/>
              </a:ext>
            </a:extLst>
          </p:cNvPr>
          <p:cNvSpPr txBox="1"/>
          <p:nvPr/>
        </p:nvSpPr>
        <p:spPr>
          <a:xfrm>
            <a:off x="8869136" y="136524"/>
            <a:ext cx="3322864" cy="738664"/>
          </a:xfrm>
          <a:prstGeom prst="rect">
            <a:avLst/>
          </a:prstGeom>
          <a:noFill/>
        </p:spPr>
        <p:txBody>
          <a:bodyPr wrap="square">
            <a:spAutoFit/>
          </a:bodyPr>
          <a:lstStyle/>
          <a:p>
            <a:r>
              <a:rPr lang="en-US" sz="1400" i="1"/>
              <a:t>Low  (8 wk. campaign, Sept.-Nov.)</a:t>
            </a:r>
          </a:p>
          <a:p>
            <a:r>
              <a:rPr lang="en-US" sz="1400" i="1"/>
              <a:t>Medium (12 wk. campaign, Aug.-Nov.)</a:t>
            </a:r>
          </a:p>
          <a:p>
            <a:r>
              <a:rPr lang="en-US" sz="1400" i="1"/>
              <a:t>High (16 wk. campaign, July-Nov.)</a:t>
            </a:r>
            <a:endParaRPr lang="en-US" sz="1400"/>
          </a:p>
        </p:txBody>
      </p:sp>
      <p:sp>
        <p:nvSpPr>
          <p:cNvPr id="8" name="Rectangle 7">
            <a:extLst>
              <a:ext uri="{FF2B5EF4-FFF2-40B4-BE49-F238E27FC236}">
                <a16:creationId xmlns:a16="http://schemas.microsoft.com/office/drawing/2014/main" id="{6AA6567A-DB24-15FA-DCB2-7877E626B309}"/>
              </a:ext>
            </a:extLst>
          </p:cNvPr>
          <p:cNvSpPr/>
          <p:nvPr/>
        </p:nvSpPr>
        <p:spPr>
          <a:xfrm>
            <a:off x="8686257" y="242502"/>
            <a:ext cx="137160" cy="13716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2280DF1-2FE6-C782-F3B1-0001CD3DF84A}"/>
              </a:ext>
            </a:extLst>
          </p:cNvPr>
          <p:cNvSpPr/>
          <p:nvPr/>
        </p:nvSpPr>
        <p:spPr>
          <a:xfrm>
            <a:off x="8686257" y="437138"/>
            <a:ext cx="137160" cy="137160"/>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4997A9-214D-A993-AFD3-82E4F2B03276}"/>
              </a:ext>
            </a:extLst>
          </p:cNvPr>
          <p:cNvSpPr/>
          <p:nvPr/>
        </p:nvSpPr>
        <p:spPr>
          <a:xfrm>
            <a:off x="8686257" y="631774"/>
            <a:ext cx="137160" cy="13716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5113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0A718-BB7A-DFD6-6EC9-9F2659EB8DA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F899645-E6AC-0F06-5A53-27D303153443}"/>
              </a:ext>
            </a:extLst>
          </p:cNvPr>
          <p:cNvSpPr/>
          <p:nvPr/>
        </p:nvSpPr>
        <p:spPr>
          <a:xfrm>
            <a:off x="880925" y="2826328"/>
            <a:ext cx="9604985" cy="1413164"/>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E5934A-9642-AE53-E0D4-F96A9983B976}"/>
              </a:ext>
            </a:extLst>
          </p:cNvPr>
          <p:cNvSpPr>
            <a:spLocks noGrp="1"/>
          </p:cNvSpPr>
          <p:nvPr>
            <p:ph type="title"/>
          </p:nvPr>
        </p:nvSpPr>
        <p:spPr>
          <a:xfrm>
            <a:off x="838200" y="136524"/>
            <a:ext cx="10515600" cy="1325563"/>
          </a:xfrm>
        </p:spPr>
        <p:txBody>
          <a:bodyPr/>
          <a:lstStyle/>
          <a:p>
            <a:r>
              <a:rPr lang="en-US"/>
              <a:t>Email Marketing</a:t>
            </a:r>
          </a:p>
        </p:txBody>
      </p:sp>
      <p:sp>
        <p:nvSpPr>
          <p:cNvPr id="3" name="Slide Number Placeholder 2">
            <a:extLst>
              <a:ext uri="{FF2B5EF4-FFF2-40B4-BE49-F238E27FC236}">
                <a16:creationId xmlns:a16="http://schemas.microsoft.com/office/drawing/2014/main" id="{E692CC52-F434-278C-5339-4D0398DB1423}"/>
              </a:ext>
            </a:extLst>
          </p:cNvPr>
          <p:cNvSpPr>
            <a:spLocks noGrp="1"/>
          </p:cNvSpPr>
          <p:nvPr>
            <p:ph type="sldNum" sz="quarter" idx="12"/>
          </p:nvPr>
        </p:nvSpPr>
        <p:spPr/>
        <p:txBody>
          <a:bodyPr/>
          <a:lstStyle/>
          <a:p>
            <a:fld id="{16985025-2193-4D20-8010-DE0BC70DF1E5}" type="slidenum">
              <a:rPr lang="en-US" smtClean="0"/>
              <a:t>15</a:t>
            </a:fld>
            <a:endParaRPr lang="en-US"/>
          </a:p>
        </p:txBody>
      </p:sp>
      <p:sp>
        <p:nvSpPr>
          <p:cNvPr id="9" name="TextBox 8">
            <a:extLst>
              <a:ext uri="{FF2B5EF4-FFF2-40B4-BE49-F238E27FC236}">
                <a16:creationId xmlns:a16="http://schemas.microsoft.com/office/drawing/2014/main" id="{7A7A5C3C-223F-3604-1B21-E5D0E995647D}"/>
              </a:ext>
            </a:extLst>
          </p:cNvPr>
          <p:cNvSpPr txBox="1"/>
          <p:nvPr/>
        </p:nvSpPr>
        <p:spPr>
          <a:xfrm>
            <a:off x="838200" y="1714995"/>
            <a:ext cx="11072042" cy="1200329"/>
          </a:xfrm>
          <a:prstGeom prst="rect">
            <a:avLst/>
          </a:prstGeom>
          <a:noFill/>
        </p:spPr>
        <p:txBody>
          <a:bodyPr wrap="square" rtlCol="0">
            <a:spAutoFit/>
          </a:bodyPr>
          <a:lstStyle/>
          <a:p>
            <a:r>
              <a:rPr lang="en-US" sz="1800">
                <a:cs typeface="Arial"/>
              </a:rPr>
              <a:t>An email marketing</a:t>
            </a:r>
            <a:r>
              <a:rPr lang="en-US">
                <a:cs typeface="Arial"/>
              </a:rPr>
              <a:t> effort will l</a:t>
            </a:r>
            <a:r>
              <a:rPr lang="en-US" sz="1800">
                <a:cs typeface="Arial"/>
              </a:rPr>
              <a:t>aunch a 10</a:t>
            </a:r>
            <a:r>
              <a:rPr lang="en-US" sz="1800" baseline="30000">
                <a:cs typeface="Arial"/>
              </a:rPr>
              <a:t>th</a:t>
            </a:r>
            <a:r>
              <a:rPr lang="en-US" sz="1800">
                <a:cs typeface="Arial"/>
              </a:rPr>
              <a:t> anniversary email campaign journey for both current and new subscribers, incorporating a more personal and authentic voice to communicate HCPLAN key messages as well as more </a:t>
            </a:r>
            <a:r>
              <a:rPr lang="en-US">
                <a:cs typeface="Arial"/>
              </a:rPr>
              <a:t>visual elements.</a:t>
            </a:r>
            <a:endParaRPr lang="en-US" sz="1800">
              <a:cs typeface="Arial"/>
            </a:endParaRPr>
          </a:p>
          <a:p>
            <a:endParaRPr lang="en-US"/>
          </a:p>
        </p:txBody>
      </p:sp>
      <p:sp>
        <p:nvSpPr>
          <p:cNvPr id="6" name="TextBox 5">
            <a:extLst>
              <a:ext uri="{FF2B5EF4-FFF2-40B4-BE49-F238E27FC236}">
                <a16:creationId xmlns:a16="http://schemas.microsoft.com/office/drawing/2014/main" id="{AC722D20-F2F0-B619-D546-041C7B9FB867}"/>
              </a:ext>
            </a:extLst>
          </p:cNvPr>
          <p:cNvSpPr txBox="1"/>
          <p:nvPr/>
        </p:nvSpPr>
        <p:spPr>
          <a:xfrm>
            <a:off x="1600200" y="2956942"/>
            <a:ext cx="8392886" cy="923330"/>
          </a:xfrm>
          <a:prstGeom prst="rect">
            <a:avLst/>
          </a:prstGeom>
          <a:noFill/>
        </p:spPr>
        <p:txBody>
          <a:bodyPr wrap="square">
            <a:spAutoFit/>
          </a:bodyPr>
          <a:lstStyle/>
          <a:p>
            <a:r>
              <a:rPr lang="en-US" b="1" u="sng"/>
              <a:t>Proposed Activities:</a:t>
            </a:r>
          </a:p>
          <a:p>
            <a:pPr marL="285750" indent="-285750">
              <a:buFont typeface="Arial" panose="020B0604020202020204" pitchFamily="34" charset="0"/>
              <a:buChar char="•"/>
            </a:pPr>
            <a:r>
              <a:rPr lang="en-US" sz="1800" b="1"/>
              <a:t>Series of emails </a:t>
            </a:r>
            <a:r>
              <a:rPr lang="en-US" sz="1800"/>
              <a:t>of new and current subscribers to take them along the journey of engaging with HCPLAN resources and events.</a:t>
            </a:r>
            <a:endParaRPr lang="en-US" sz="1800" b="0"/>
          </a:p>
        </p:txBody>
      </p:sp>
      <p:grpSp>
        <p:nvGrpSpPr>
          <p:cNvPr id="7" name="Group 6">
            <a:extLst>
              <a:ext uri="{FF2B5EF4-FFF2-40B4-BE49-F238E27FC236}">
                <a16:creationId xmlns:a16="http://schemas.microsoft.com/office/drawing/2014/main" id="{C6804BAB-61DF-F7C0-A765-A4761B73819A}"/>
              </a:ext>
            </a:extLst>
          </p:cNvPr>
          <p:cNvGrpSpPr/>
          <p:nvPr/>
        </p:nvGrpSpPr>
        <p:grpSpPr>
          <a:xfrm>
            <a:off x="981177" y="2956942"/>
            <a:ext cx="530051" cy="531668"/>
            <a:chOff x="5135936" y="2357256"/>
            <a:chExt cx="762445" cy="764771"/>
          </a:xfrm>
        </p:grpSpPr>
        <p:sp>
          <p:nvSpPr>
            <p:cNvPr id="8" name="Freeform 22">
              <a:extLst>
                <a:ext uri="{FF2B5EF4-FFF2-40B4-BE49-F238E27FC236}">
                  <a16:creationId xmlns:a16="http://schemas.microsoft.com/office/drawing/2014/main" id="{30EE4BDE-2A2B-CBD8-EFF0-AB9F5E481E0C}"/>
                </a:ext>
              </a:extLst>
            </p:cNvPr>
            <p:cNvSpPr>
              <a:spLocks noEditPoints="1"/>
            </p:cNvSpPr>
            <p:nvPr/>
          </p:nvSpPr>
          <p:spPr bwMode="auto">
            <a:xfrm>
              <a:off x="5135936" y="2357256"/>
              <a:ext cx="762445" cy="764771"/>
            </a:xfrm>
            <a:custGeom>
              <a:avLst/>
              <a:gdLst>
                <a:gd name="T0" fmla="*/ 311 w 657"/>
                <a:gd name="T1" fmla="*/ 658 h 658"/>
                <a:gd name="T2" fmla="*/ 262 w 657"/>
                <a:gd name="T3" fmla="*/ 651 h 658"/>
                <a:gd name="T4" fmla="*/ 201 w 657"/>
                <a:gd name="T5" fmla="*/ 632 h 658"/>
                <a:gd name="T6" fmla="*/ 119 w 657"/>
                <a:gd name="T7" fmla="*/ 583 h 658"/>
                <a:gd name="T8" fmla="*/ 56 w 657"/>
                <a:gd name="T9" fmla="*/ 513 h 658"/>
                <a:gd name="T10" fmla="*/ 15 w 657"/>
                <a:gd name="T11" fmla="*/ 427 h 658"/>
                <a:gd name="T12" fmla="*/ 4 w 657"/>
                <a:gd name="T13" fmla="*/ 378 h 658"/>
                <a:gd name="T14" fmla="*/ 0 w 657"/>
                <a:gd name="T15" fmla="*/ 329 h 658"/>
                <a:gd name="T16" fmla="*/ 1 w 657"/>
                <a:gd name="T17" fmla="*/ 295 h 658"/>
                <a:gd name="T18" fmla="*/ 11 w 657"/>
                <a:gd name="T19" fmla="*/ 247 h 658"/>
                <a:gd name="T20" fmla="*/ 40 w 657"/>
                <a:gd name="T21" fmla="*/ 173 h 658"/>
                <a:gd name="T22" fmla="*/ 97 w 657"/>
                <a:gd name="T23" fmla="*/ 97 h 658"/>
                <a:gd name="T24" fmla="*/ 172 w 657"/>
                <a:gd name="T25" fmla="*/ 40 h 658"/>
                <a:gd name="T26" fmla="*/ 247 w 657"/>
                <a:gd name="T27" fmla="*/ 11 h 658"/>
                <a:gd name="T28" fmla="*/ 295 w 657"/>
                <a:gd name="T29" fmla="*/ 3 h 658"/>
                <a:gd name="T30" fmla="*/ 329 w 657"/>
                <a:gd name="T31" fmla="*/ 0 h 658"/>
                <a:gd name="T32" fmla="*/ 379 w 657"/>
                <a:gd name="T33" fmla="*/ 4 h 658"/>
                <a:gd name="T34" fmla="*/ 426 w 657"/>
                <a:gd name="T35" fmla="*/ 15 h 658"/>
                <a:gd name="T36" fmla="*/ 512 w 657"/>
                <a:gd name="T37" fmla="*/ 56 h 658"/>
                <a:gd name="T38" fmla="*/ 583 w 657"/>
                <a:gd name="T39" fmla="*/ 121 h 658"/>
                <a:gd name="T40" fmla="*/ 631 w 657"/>
                <a:gd name="T41" fmla="*/ 201 h 658"/>
                <a:gd name="T42" fmla="*/ 651 w 657"/>
                <a:gd name="T43" fmla="*/ 263 h 658"/>
                <a:gd name="T44" fmla="*/ 657 w 657"/>
                <a:gd name="T45" fmla="*/ 313 h 658"/>
                <a:gd name="T46" fmla="*/ 657 w 657"/>
                <a:gd name="T47" fmla="*/ 346 h 658"/>
                <a:gd name="T48" fmla="*/ 651 w 657"/>
                <a:gd name="T49" fmla="*/ 395 h 658"/>
                <a:gd name="T50" fmla="*/ 631 w 657"/>
                <a:gd name="T51" fmla="*/ 456 h 658"/>
                <a:gd name="T52" fmla="*/ 583 w 657"/>
                <a:gd name="T53" fmla="*/ 538 h 658"/>
                <a:gd name="T54" fmla="*/ 512 w 657"/>
                <a:gd name="T55" fmla="*/ 601 h 658"/>
                <a:gd name="T56" fmla="*/ 426 w 657"/>
                <a:gd name="T57" fmla="*/ 643 h 658"/>
                <a:gd name="T58" fmla="*/ 379 w 657"/>
                <a:gd name="T59" fmla="*/ 654 h 658"/>
                <a:gd name="T60" fmla="*/ 329 w 657"/>
                <a:gd name="T61" fmla="*/ 658 h 658"/>
                <a:gd name="T62" fmla="*/ 329 w 657"/>
                <a:gd name="T63" fmla="*/ 37 h 658"/>
                <a:gd name="T64" fmla="*/ 242 w 657"/>
                <a:gd name="T65" fmla="*/ 51 h 658"/>
                <a:gd name="T66" fmla="*/ 166 w 657"/>
                <a:gd name="T67" fmla="*/ 87 h 658"/>
                <a:gd name="T68" fmla="*/ 105 w 657"/>
                <a:gd name="T69" fmla="*/ 144 h 658"/>
                <a:gd name="T70" fmla="*/ 60 w 657"/>
                <a:gd name="T71" fmla="*/ 216 h 658"/>
                <a:gd name="T72" fmla="*/ 39 w 657"/>
                <a:gd name="T73" fmla="*/ 299 h 658"/>
                <a:gd name="T74" fmla="*/ 39 w 657"/>
                <a:gd name="T75" fmla="*/ 358 h 658"/>
                <a:gd name="T76" fmla="*/ 60 w 657"/>
                <a:gd name="T77" fmla="*/ 442 h 658"/>
                <a:gd name="T78" fmla="*/ 105 w 657"/>
                <a:gd name="T79" fmla="*/ 514 h 658"/>
                <a:gd name="T80" fmla="*/ 166 w 657"/>
                <a:gd name="T81" fmla="*/ 570 h 658"/>
                <a:gd name="T82" fmla="*/ 242 w 657"/>
                <a:gd name="T83" fmla="*/ 607 h 658"/>
                <a:gd name="T84" fmla="*/ 329 w 657"/>
                <a:gd name="T85" fmla="*/ 620 h 658"/>
                <a:gd name="T86" fmla="*/ 387 w 657"/>
                <a:gd name="T87" fmla="*/ 615 h 658"/>
                <a:gd name="T88" fmla="*/ 467 w 657"/>
                <a:gd name="T89" fmla="*/ 585 h 658"/>
                <a:gd name="T90" fmla="*/ 534 w 657"/>
                <a:gd name="T91" fmla="*/ 534 h 658"/>
                <a:gd name="T92" fmla="*/ 584 w 657"/>
                <a:gd name="T93" fmla="*/ 467 h 658"/>
                <a:gd name="T94" fmla="*/ 614 w 657"/>
                <a:gd name="T95" fmla="*/ 388 h 658"/>
                <a:gd name="T96" fmla="*/ 619 w 657"/>
                <a:gd name="T97" fmla="*/ 329 h 658"/>
                <a:gd name="T98" fmla="*/ 607 w 657"/>
                <a:gd name="T99" fmla="*/ 243 h 658"/>
                <a:gd name="T100" fmla="*/ 569 w 657"/>
                <a:gd name="T101" fmla="*/ 166 h 658"/>
                <a:gd name="T102" fmla="*/ 514 w 657"/>
                <a:gd name="T103" fmla="*/ 105 h 658"/>
                <a:gd name="T104" fmla="*/ 442 w 657"/>
                <a:gd name="T105" fmla="*/ 60 h 658"/>
                <a:gd name="T106" fmla="*/ 358 w 657"/>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7" h="658">
                  <a:moveTo>
                    <a:pt x="329" y="658"/>
                  </a:moveTo>
                  <a:lnTo>
                    <a:pt x="329" y="658"/>
                  </a:lnTo>
                  <a:lnTo>
                    <a:pt x="311" y="658"/>
                  </a:lnTo>
                  <a:lnTo>
                    <a:pt x="295" y="656"/>
                  </a:lnTo>
                  <a:lnTo>
                    <a:pt x="278" y="654"/>
                  </a:lnTo>
                  <a:lnTo>
                    <a:pt x="262" y="651"/>
                  </a:lnTo>
                  <a:lnTo>
                    <a:pt x="247" y="647"/>
                  </a:lnTo>
                  <a:lnTo>
                    <a:pt x="231" y="643"/>
                  </a:lnTo>
                  <a:lnTo>
                    <a:pt x="201" y="632"/>
                  </a:lnTo>
                  <a:lnTo>
                    <a:pt x="172" y="617"/>
                  </a:lnTo>
                  <a:lnTo>
                    <a:pt x="145" y="601"/>
                  </a:lnTo>
                  <a:lnTo>
                    <a:pt x="119" y="583"/>
                  </a:lnTo>
                  <a:lnTo>
                    <a:pt x="97" y="561"/>
                  </a:lnTo>
                  <a:lnTo>
                    <a:pt x="75" y="538"/>
                  </a:lnTo>
                  <a:lnTo>
                    <a:pt x="56" y="513"/>
                  </a:lnTo>
                  <a:lnTo>
                    <a:pt x="40" y="486"/>
                  </a:lnTo>
                  <a:lnTo>
                    <a:pt x="25" y="456"/>
                  </a:lnTo>
                  <a:lnTo>
                    <a:pt x="15" y="427"/>
                  </a:lnTo>
                  <a:lnTo>
                    <a:pt x="11" y="411"/>
                  </a:lnTo>
                  <a:lnTo>
                    <a:pt x="7" y="395"/>
                  </a:lnTo>
                  <a:lnTo>
                    <a:pt x="4" y="378"/>
                  </a:lnTo>
                  <a:lnTo>
                    <a:pt x="1" y="362"/>
                  </a:lnTo>
                  <a:lnTo>
                    <a:pt x="0" y="346"/>
                  </a:lnTo>
                  <a:lnTo>
                    <a:pt x="0" y="329"/>
                  </a:lnTo>
                  <a:lnTo>
                    <a:pt x="0" y="329"/>
                  </a:lnTo>
                  <a:lnTo>
                    <a:pt x="0" y="313"/>
                  </a:lnTo>
                  <a:lnTo>
                    <a:pt x="1" y="295"/>
                  </a:lnTo>
                  <a:lnTo>
                    <a:pt x="4" y="279"/>
                  </a:lnTo>
                  <a:lnTo>
                    <a:pt x="7" y="263"/>
                  </a:lnTo>
                  <a:lnTo>
                    <a:pt x="11" y="247"/>
                  </a:lnTo>
                  <a:lnTo>
                    <a:pt x="15" y="231"/>
                  </a:lnTo>
                  <a:lnTo>
                    <a:pt x="25" y="201"/>
                  </a:lnTo>
                  <a:lnTo>
                    <a:pt x="40" y="173"/>
                  </a:lnTo>
                  <a:lnTo>
                    <a:pt x="56" y="145"/>
                  </a:lnTo>
                  <a:lnTo>
                    <a:pt x="75" y="121"/>
                  </a:lnTo>
                  <a:lnTo>
                    <a:pt x="97" y="97"/>
                  </a:lnTo>
                  <a:lnTo>
                    <a:pt x="119" y="75"/>
                  </a:lnTo>
                  <a:lnTo>
                    <a:pt x="145" y="56"/>
                  </a:lnTo>
                  <a:lnTo>
                    <a:pt x="172" y="40"/>
                  </a:lnTo>
                  <a:lnTo>
                    <a:pt x="201" y="27"/>
                  </a:lnTo>
                  <a:lnTo>
                    <a:pt x="231" y="15"/>
                  </a:lnTo>
                  <a:lnTo>
                    <a:pt x="247" y="11"/>
                  </a:lnTo>
                  <a:lnTo>
                    <a:pt x="262" y="7"/>
                  </a:lnTo>
                  <a:lnTo>
                    <a:pt x="278" y="4"/>
                  </a:lnTo>
                  <a:lnTo>
                    <a:pt x="295" y="3"/>
                  </a:lnTo>
                  <a:lnTo>
                    <a:pt x="311" y="1"/>
                  </a:lnTo>
                  <a:lnTo>
                    <a:pt x="329" y="0"/>
                  </a:lnTo>
                  <a:lnTo>
                    <a:pt x="329" y="0"/>
                  </a:lnTo>
                  <a:lnTo>
                    <a:pt x="345" y="1"/>
                  </a:lnTo>
                  <a:lnTo>
                    <a:pt x="362" y="3"/>
                  </a:lnTo>
                  <a:lnTo>
                    <a:pt x="379" y="4"/>
                  </a:lnTo>
                  <a:lnTo>
                    <a:pt x="395" y="7"/>
                  </a:lnTo>
                  <a:lnTo>
                    <a:pt x="411" y="11"/>
                  </a:lnTo>
                  <a:lnTo>
                    <a:pt x="426" y="15"/>
                  </a:lnTo>
                  <a:lnTo>
                    <a:pt x="456" y="27"/>
                  </a:lnTo>
                  <a:lnTo>
                    <a:pt x="485" y="40"/>
                  </a:lnTo>
                  <a:lnTo>
                    <a:pt x="512" y="56"/>
                  </a:lnTo>
                  <a:lnTo>
                    <a:pt x="537" y="75"/>
                  </a:lnTo>
                  <a:lnTo>
                    <a:pt x="561" y="97"/>
                  </a:lnTo>
                  <a:lnTo>
                    <a:pt x="583" y="121"/>
                  </a:lnTo>
                  <a:lnTo>
                    <a:pt x="601" y="145"/>
                  </a:lnTo>
                  <a:lnTo>
                    <a:pt x="618" y="173"/>
                  </a:lnTo>
                  <a:lnTo>
                    <a:pt x="631" y="201"/>
                  </a:lnTo>
                  <a:lnTo>
                    <a:pt x="642" y="231"/>
                  </a:lnTo>
                  <a:lnTo>
                    <a:pt x="647" y="247"/>
                  </a:lnTo>
                  <a:lnTo>
                    <a:pt x="651" y="263"/>
                  </a:lnTo>
                  <a:lnTo>
                    <a:pt x="654" y="279"/>
                  </a:lnTo>
                  <a:lnTo>
                    <a:pt x="655" y="295"/>
                  </a:lnTo>
                  <a:lnTo>
                    <a:pt x="657" y="313"/>
                  </a:lnTo>
                  <a:lnTo>
                    <a:pt x="657" y="329"/>
                  </a:lnTo>
                  <a:lnTo>
                    <a:pt x="657" y="329"/>
                  </a:lnTo>
                  <a:lnTo>
                    <a:pt x="657" y="346"/>
                  </a:lnTo>
                  <a:lnTo>
                    <a:pt x="655" y="362"/>
                  </a:lnTo>
                  <a:lnTo>
                    <a:pt x="654" y="378"/>
                  </a:lnTo>
                  <a:lnTo>
                    <a:pt x="651" y="395"/>
                  </a:lnTo>
                  <a:lnTo>
                    <a:pt x="647" y="411"/>
                  </a:lnTo>
                  <a:lnTo>
                    <a:pt x="642" y="427"/>
                  </a:lnTo>
                  <a:lnTo>
                    <a:pt x="631" y="456"/>
                  </a:lnTo>
                  <a:lnTo>
                    <a:pt x="618" y="486"/>
                  </a:lnTo>
                  <a:lnTo>
                    <a:pt x="601" y="513"/>
                  </a:lnTo>
                  <a:lnTo>
                    <a:pt x="583" y="538"/>
                  </a:lnTo>
                  <a:lnTo>
                    <a:pt x="561" y="561"/>
                  </a:lnTo>
                  <a:lnTo>
                    <a:pt x="537" y="583"/>
                  </a:lnTo>
                  <a:lnTo>
                    <a:pt x="512" y="601"/>
                  </a:lnTo>
                  <a:lnTo>
                    <a:pt x="485" y="617"/>
                  </a:lnTo>
                  <a:lnTo>
                    <a:pt x="456" y="632"/>
                  </a:lnTo>
                  <a:lnTo>
                    <a:pt x="426" y="643"/>
                  </a:lnTo>
                  <a:lnTo>
                    <a:pt x="411" y="647"/>
                  </a:lnTo>
                  <a:lnTo>
                    <a:pt x="395" y="651"/>
                  </a:lnTo>
                  <a:lnTo>
                    <a:pt x="379" y="654"/>
                  </a:lnTo>
                  <a:lnTo>
                    <a:pt x="362" y="656"/>
                  </a:lnTo>
                  <a:lnTo>
                    <a:pt x="345" y="658"/>
                  </a:lnTo>
                  <a:lnTo>
                    <a:pt x="329" y="658"/>
                  </a:lnTo>
                  <a:lnTo>
                    <a:pt x="329" y="658"/>
                  </a:lnTo>
                  <a:close/>
                  <a:moveTo>
                    <a:pt x="329" y="37"/>
                  </a:moveTo>
                  <a:lnTo>
                    <a:pt x="329" y="37"/>
                  </a:lnTo>
                  <a:lnTo>
                    <a:pt x="299" y="40"/>
                  </a:lnTo>
                  <a:lnTo>
                    <a:pt x="270" y="44"/>
                  </a:lnTo>
                  <a:lnTo>
                    <a:pt x="242" y="51"/>
                  </a:lnTo>
                  <a:lnTo>
                    <a:pt x="215" y="60"/>
                  </a:lnTo>
                  <a:lnTo>
                    <a:pt x="189" y="74"/>
                  </a:lnTo>
                  <a:lnTo>
                    <a:pt x="166" y="87"/>
                  </a:lnTo>
                  <a:lnTo>
                    <a:pt x="144" y="105"/>
                  </a:lnTo>
                  <a:lnTo>
                    <a:pt x="124" y="123"/>
                  </a:lnTo>
                  <a:lnTo>
                    <a:pt x="105" y="144"/>
                  </a:lnTo>
                  <a:lnTo>
                    <a:pt x="87" y="166"/>
                  </a:lnTo>
                  <a:lnTo>
                    <a:pt x="72" y="191"/>
                  </a:lnTo>
                  <a:lnTo>
                    <a:pt x="60" y="216"/>
                  </a:lnTo>
                  <a:lnTo>
                    <a:pt x="51" y="243"/>
                  </a:lnTo>
                  <a:lnTo>
                    <a:pt x="43" y="271"/>
                  </a:lnTo>
                  <a:lnTo>
                    <a:pt x="39" y="299"/>
                  </a:lnTo>
                  <a:lnTo>
                    <a:pt x="38" y="329"/>
                  </a:lnTo>
                  <a:lnTo>
                    <a:pt x="38" y="329"/>
                  </a:lnTo>
                  <a:lnTo>
                    <a:pt x="39" y="358"/>
                  </a:lnTo>
                  <a:lnTo>
                    <a:pt x="43" y="388"/>
                  </a:lnTo>
                  <a:lnTo>
                    <a:pt x="51" y="416"/>
                  </a:lnTo>
                  <a:lnTo>
                    <a:pt x="60" y="442"/>
                  </a:lnTo>
                  <a:lnTo>
                    <a:pt x="72" y="467"/>
                  </a:lnTo>
                  <a:lnTo>
                    <a:pt x="87" y="491"/>
                  </a:lnTo>
                  <a:lnTo>
                    <a:pt x="105" y="514"/>
                  </a:lnTo>
                  <a:lnTo>
                    <a:pt x="124" y="534"/>
                  </a:lnTo>
                  <a:lnTo>
                    <a:pt x="144" y="553"/>
                  </a:lnTo>
                  <a:lnTo>
                    <a:pt x="166" y="570"/>
                  </a:lnTo>
                  <a:lnTo>
                    <a:pt x="189" y="585"/>
                  </a:lnTo>
                  <a:lnTo>
                    <a:pt x="215" y="597"/>
                  </a:lnTo>
                  <a:lnTo>
                    <a:pt x="242" y="607"/>
                  </a:lnTo>
                  <a:lnTo>
                    <a:pt x="270" y="615"/>
                  </a:lnTo>
                  <a:lnTo>
                    <a:pt x="299" y="619"/>
                  </a:lnTo>
                  <a:lnTo>
                    <a:pt x="329" y="620"/>
                  </a:lnTo>
                  <a:lnTo>
                    <a:pt x="329" y="620"/>
                  </a:lnTo>
                  <a:lnTo>
                    <a:pt x="358" y="619"/>
                  </a:lnTo>
                  <a:lnTo>
                    <a:pt x="387" y="615"/>
                  </a:lnTo>
                  <a:lnTo>
                    <a:pt x="415" y="607"/>
                  </a:lnTo>
                  <a:lnTo>
                    <a:pt x="442" y="597"/>
                  </a:lnTo>
                  <a:lnTo>
                    <a:pt x="467" y="585"/>
                  </a:lnTo>
                  <a:lnTo>
                    <a:pt x="491" y="570"/>
                  </a:lnTo>
                  <a:lnTo>
                    <a:pt x="514" y="553"/>
                  </a:lnTo>
                  <a:lnTo>
                    <a:pt x="534" y="534"/>
                  </a:lnTo>
                  <a:lnTo>
                    <a:pt x="553" y="514"/>
                  </a:lnTo>
                  <a:lnTo>
                    <a:pt x="569" y="491"/>
                  </a:lnTo>
                  <a:lnTo>
                    <a:pt x="584" y="467"/>
                  </a:lnTo>
                  <a:lnTo>
                    <a:pt x="596" y="442"/>
                  </a:lnTo>
                  <a:lnTo>
                    <a:pt x="607" y="416"/>
                  </a:lnTo>
                  <a:lnTo>
                    <a:pt x="614" y="388"/>
                  </a:lnTo>
                  <a:lnTo>
                    <a:pt x="618" y="358"/>
                  </a:lnTo>
                  <a:lnTo>
                    <a:pt x="619" y="329"/>
                  </a:lnTo>
                  <a:lnTo>
                    <a:pt x="619" y="329"/>
                  </a:lnTo>
                  <a:lnTo>
                    <a:pt x="618" y="299"/>
                  </a:lnTo>
                  <a:lnTo>
                    <a:pt x="614" y="271"/>
                  </a:lnTo>
                  <a:lnTo>
                    <a:pt x="607" y="243"/>
                  </a:lnTo>
                  <a:lnTo>
                    <a:pt x="596" y="216"/>
                  </a:lnTo>
                  <a:lnTo>
                    <a:pt x="584" y="191"/>
                  </a:lnTo>
                  <a:lnTo>
                    <a:pt x="569" y="166"/>
                  </a:lnTo>
                  <a:lnTo>
                    <a:pt x="553" y="144"/>
                  </a:lnTo>
                  <a:lnTo>
                    <a:pt x="534" y="123"/>
                  </a:lnTo>
                  <a:lnTo>
                    <a:pt x="514" y="105"/>
                  </a:lnTo>
                  <a:lnTo>
                    <a:pt x="491" y="87"/>
                  </a:lnTo>
                  <a:lnTo>
                    <a:pt x="467" y="74"/>
                  </a:lnTo>
                  <a:lnTo>
                    <a:pt x="442" y="60"/>
                  </a:lnTo>
                  <a:lnTo>
                    <a:pt x="415" y="51"/>
                  </a:lnTo>
                  <a:lnTo>
                    <a:pt x="387" y="44"/>
                  </a:lnTo>
                  <a:lnTo>
                    <a:pt x="358"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10" name="Graphic 9" descr="Email with solid fill">
              <a:extLst>
                <a:ext uri="{FF2B5EF4-FFF2-40B4-BE49-F238E27FC236}">
                  <a16:creationId xmlns:a16="http://schemas.microsoft.com/office/drawing/2014/main" id="{C9D6388A-469C-E015-DFA5-5ACA7115057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242838" y="2448740"/>
              <a:ext cx="548640" cy="548640"/>
            </a:xfrm>
            <a:prstGeom prst="rect">
              <a:avLst/>
            </a:prstGeom>
          </p:spPr>
        </p:pic>
      </p:grpSp>
    </p:spTree>
    <p:extLst>
      <p:ext uri="{BB962C8B-B14F-4D97-AF65-F5344CB8AC3E}">
        <p14:creationId xmlns:p14="http://schemas.microsoft.com/office/powerpoint/2010/main" val="1575342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98960-FFF1-45D9-D234-589079A3B0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AFDB2-6FEC-010A-81DC-833F217731B9}"/>
              </a:ext>
            </a:extLst>
          </p:cNvPr>
          <p:cNvSpPr>
            <a:spLocks noGrp="1"/>
          </p:cNvSpPr>
          <p:nvPr>
            <p:ph type="title"/>
          </p:nvPr>
        </p:nvSpPr>
        <p:spPr>
          <a:xfrm>
            <a:off x="838200" y="136524"/>
            <a:ext cx="10515600" cy="1325563"/>
          </a:xfrm>
        </p:spPr>
        <p:txBody>
          <a:bodyPr/>
          <a:lstStyle/>
          <a:p>
            <a:r>
              <a:rPr lang="en-US"/>
              <a:t>Email Marketing</a:t>
            </a:r>
          </a:p>
        </p:txBody>
      </p:sp>
      <p:sp>
        <p:nvSpPr>
          <p:cNvPr id="3" name="Slide Number Placeholder 2">
            <a:extLst>
              <a:ext uri="{FF2B5EF4-FFF2-40B4-BE49-F238E27FC236}">
                <a16:creationId xmlns:a16="http://schemas.microsoft.com/office/drawing/2014/main" id="{B05421D7-0516-80E4-42CC-18538ADF542A}"/>
              </a:ext>
            </a:extLst>
          </p:cNvPr>
          <p:cNvSpPr>
            <a:spLocks noGrp="1"/>
          </p:cNvSpPr>
          <p:nvPr>
            <p:ph type="sldNum" sz="quarter" idx="12"/>
          </p:nvPr>
        </p:nvSpPr>
        <p:spPr/>
        <p:txBody>
          <a:bodyPr/>
          <a:lstStyle/>
          <a:p>
            <a:fld id="{16985025-2193-4D20-8010-DE0BC70DF1E5}" type="slidenum">
              <a:rPr lang="en-US" smtClean="0"/>
              <a:t>16</a:t>
            </a:fld>
            <a:endParaRPr lang="en-US"/>
          </a:p>
        </p:txBody>
      </p:sp>
      <p:graphicFrame>
        <p:nvGraphicFramePr>
          <p:cNvPr id="6" name="Content Placeholder 4">
            <a:extLst>
              <a:ext uri="{FF2B5EF4-FFF2-40B4-BE49-F238E27FC236}">
                <a16:creationId xmlns:a16="http://schemas.microsoft.com/office/drawing/2014/main" id="{7C677B61-5D4F-1DCB-CD49-6F2C1AE1D090}"/>
              </a:ext>
            </a:extLst>
          </p:cNvPr>
          <p:cNvGraphicFramePr>
            <a:graphicFrameLocks/>
          </p:cNvGraphicFramePr>
          <p:nvPr>
            <p:extLst>
              <p:ext uri="{D42A27DB-BD31-4B8C-83A1-F6EECF244321}">
                <p14:modId xmlns:p14="http://schemas.microsoft.com/office/powerpoint/2010/main" val="1487967655"/>
              </p:ext>
            </p:extLst>
          </p:nvPr>
        </p:nvGraphicFramePr>
        <p:xfrm>
          <a:off x="430596" y="1523901"/>
          <a:ext cx="11431204" cy="5364486"/>
        </p:xfrm>
        <a:graphic>
          <a:graphicData uri="http://schemas.openxmlformats.org/drawingml/2006/table">
            <a:tbl>
              <a:tblPr firstRow="1" bandRow="1">
                <a:tableStyleId>{5C22544A-7EE6-4342-B048-85BDC9FD1C3A}</a:tableStyleId>
              </a:tblPr>
              <a:tblGrid>
                <a:gridCol w="1563729">
                  <a:extLst>
                    <a:ext uri="{9D8B030D-6E8A-4147-A177-3AD203B41FA5}">
                      <a16:colId xmlns:a16="http://schemas.microsoft.com/office/drawing/2014/main" val="2153003978"/>
                    </a:ext>
                  </a:extLst>
                </a:gridCol>
                <a:gridCol w="1010445">
                  <a:extLst>
                    <a:ext uri="{9D8B030D-6E8A-4147-A177-3AD203B41FA5}">
                      <a16:colId xmlns:a16="http://schemas.microsoft.com/office/drawing/2014/main" val="3586824157"/>
                    </a:ext>
                  </a:extLst>
                </a:gridCol>
                <a:gridCol w="8857030">
                  <a:extLst>
                    <a:ext uri="{9D8B030D-6E8A-4147-A177-3AD203B41FA5}">
                      <a16:colId xmlns:a16="http://schemas.microsoft.com/office/drawing/2014/main" val="438240675"/>
                    </a:ext>
                  </a:extLst>
                </a:gridCol>
              </a:tblGrid>
              <a:tr h="221009">
                <a:tc>
                  <a:txBody>
                    <a:bodyPr/>
                    <a:lstStyle/>
                    <a:p>
                      <a:pPr algn="ctr"/>
                      <a:r>
                        <a:rPr lang="en-US" sz="1400"/>
                        <a:t>Concept</a:t>
                      </a:r>
                    </a:p>
                  </a:txBody>
                  <a:tcPr marT="45721" marB="45721"/>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t>Time</a:t>
                      </a:r>
                    </a:p>
                  </a:txBody>
                  <a:tcPr marT="45721" marB="45721"/>
                </a:tc>
                <a:tc>
                  <a:txBody>
                    <a:bodyPr/>
                    <a:lstStyle/>
                    <a:p>
                      <a:pPr algn="ctr"/>
                      <a:r>
                        <a:rPr lang="en-US" sz="1400"/>
                        <a:t>Description</a:t>
                      </a:r>
                    </a:p>
                  </a:txBody>
                  <a:tcPr marT="45721" marB="45721"/>
                </a:tc>
                <a:extLst>
                  <a:ext uri="{0D108BD9-81ED-4DB2-BD59-A6C34878D82A}">
                    <a16:rowId xmlns:a16="http://schemas.microsoft.com/office/drawing/2014/main" val="2127165504"/>
                  </a:ext>
                </a:extLst>
              </a:tr>
              <a:tr h="1613358">
                <a:tc rowSpan="2">
                  <a:txBody>
                    <a:bodyPr/>
                    <a:lstStyle/>
                    <a:p>
                      <a:r>
                        <a:rPr lang="en-US" sz="1200" b="1"/>
                        <a:t>Email Campaign for New and Current Subscribers</a:t>
                      </a:r>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1"/>
                        <a:t>New Subscribers (sign up after March 1, 2025):</a:t>
                      </a:r>
                      <a:endParaRPr lang="en-US" sz="1400" i="1"/>
                    </a:p>
                    <a:p>
                      <a:pPr marL="285750" indent="-285750">
                        <a:buFont typeface="Arial" panose="020B0604020202020204" pitchFamily="34" charset="0"/>
                        <a:buChar char="•"/>
                      </a:pPr>
                      <a:r>
                        <a:rPr lang="en-US" sz="1400" b="1"/>
                        <a:t>Email 1</a:t>
                      </a:r>
                      <a:r>
                        <a:rPr lang="en-US" sz="1400"/>
                        <a:t>: 10</a:t>
                      </a:r>
                      <a:r>
                        <a:rPr lang="en-US" sz="1400" baseline="30000"/>
                        <a:t>th</a:t>
                      </a:r>
                      <a:r>
                        <a:rPr lang="en-US" sz="1400"/>
                        <a:t> Anniversary announcement</a:t>
                      </a:r>
                    </a:p>
                    <a:p>
                      <a:pPr marL="285750" indent="-285750">
                        <a:buFont typeface="Arial" panose="020B0604020202020204" pitchFamily="34" charset="0"/>
                        <a:buChar char="•"/>
                      </a:pPr>
                      <a:r>
                        <a:rPr lang="en-US" sz="1400" b="1"/>
                        <a:t>Email 2</a:t>
                      </a:r>
                      <a:r>
                        <a:rPr lang="en-US" sz="1400"/>
                        <a:t>: </a:t>
                      </a:r>
                      <a:r>
                        <a:rPr lang="en-US" sz="1400" b="0"/>
                        <a:t>10 Years of Alignment, Action, and Change</a:t>
                      </a:r>
                      <a:r>
                        <a:rPr lang="en-US" sz="1400" b="1"/>
                        <a:t>:</a:t>
                      </a:r>
                      <a:r>
                        <a:rPr lang="en-US" sz="1400"/>
                        <a:t> Highlight HCPLAN’s role in value-based preventative care.</a:t>
                      </a:r>
                    </a:p>
                    <a:p>
                      <a:pPr marL="285750" indent="-285750">
                        <a:buFont typeface="Arial" panose="020B0604020202020204" pitchFamily="34" charset="0"/>
                        <a:buChar char="•"/>
                      </a:pPr>
                      <a:r>
                        <a:rPr lang="en-US" sz="1400" b="1"/>
                        <a:t>Email 3</a:t>
                      </a:r>
                      <a:r>
                        <a:rPr lang="en-US" sz="1400"/>
                        <a:t>: </a:t>
                      </a:r>
                      <a:r>
                        <a:rPr lang="en-US" sz="1400" b="0"/>
                        <a:t>Collaborating for a Healthy Future: </a:t>
                      </a:r>
                      <a:r>
                        <a:rPr lang="en-US" sz="1400"/>
                        <a:t> Featured influential member or strategic initiative impact story highlighting partnerships that were formed to advanced VBC.</a:t>
                      </a:r>
                    </a:p>
                    <a:p>
                      <a:pPr marL="0" indent="0">
                        <a:buFont typeface="Arial" panose="020B0604020202020204" pitchFamily="34" charset="0"/>
                        <a:buNone/>
                      </a:pPr>
                      <a:endParaRPr lang="en-US" sz="600"/>
                    </a:p>
                    <a:p>
                      <a:pPr marL="0" indent="0">
                        <a:buFont typeface="Arial" panose="020B0604020202020204" pitchFamily="34" charset="0"/>
                        <a:buNone/>
                      </a:pPr>
                      <a:r>
                        <a:rPr lang="en-US" sz="1400" i="1"/>
                        <a:t>Current subscribers:</a:t>
                      </a:r>
                    </a:p>
                    <a:p>
                      <a:pPr marL="285750" indent="-285750">
                        <a:buFont typeface="Arial" panose="020B0604020202020204" pitchFamily="34" charset="0"/>
                        <a:buChar char="•"/>
                      </a:pPr>
                      <a:r>
                        <a:rPr lang="en-US" sz="1400" b="1"/>
                        <a:t>Email 1: </a:t>
                      </a:r>
                      <a:r>
                        <a:rPr lang="en-US" sz="1400" b="0"/>
                        <a:t>10</a:t>
                      </a:r>
                      <a:r>
                        <a:rPr lang="en-US" sz="1400" b="0" baseline="30000"/>
                        <a:t>th</a:t>
                      </a:r>
                      <a:r>
                        <a:rPr lang="en-US" sz="1400" b="0"/>
                        <a:t> anniversary announcement</a:t>
                      </a:r>
                    </a:p>
                    <a:p>
                      <a:pPr marL="285750" indent="-285750">
                        <a:buFont typeface="Arial" panose="020B0604020202020204" pitchFamily="34" charset="0"/>
                        <a:buChar char="•"/>
                      </a:pPr>
                      <a:r>
                        <a:rPr lang="en-US" sz="1400" b="1"/>
                        <a:t>Email 2: </a:t>
                      </a:r>
                      <a:r>
                        <a:rPr lang="en-US" sz="1400" b="0"/>
                        <a:t>Early bird access to Summit registration as a thank you for their membership.</a:t>
                      </a:r>
                      <a:endParaRPr lang="en-US" sz="1400" b="1"/>
                    </a:p>
                  </a:txBody>
                  <a:tcPr marT="45721" marB="45721"/>
                </a:tc>
                <a:extLst>
                  <a:ext uri="{0D108BD9-81ED-4DB2-BD59-A6C34878D82A}">
                    <a16:rowId xmlns:a16="http://schemas.microsoft.com/office/drawing/2014/main" val="2255519209"/>
                  </a:ext>
                </a:extLst>
              </a:tr>
              <a:tr h="2386886">
                <a:tc vMerge="1">
                  <a:txBody>
                    <a:bodyPr/>
                    <a:lstStyle/>
                    <a:p>
                      <a:endParaRPr lang="en-US" sz="1200" b="1"/>
                    </a:p>
                  </a:txBody>
                  <a:tcPr marT="45721" marB="45721"/>
                </a:tc>
                <a:tc>
                  <a:txBody>
                    <a:bodyPr/>
                    <a:lstStyle/>
                    <a:p>
                      <a:pPr marL="0" indent="0">
                        <a:buFont typeface="Arial" panose="020B0604020202020204" pitchFamily="34" charset="0"/>
                        <a:buNone/>
                      </a:pPr>
                      <a:r>
                        <a:rPr lang="en-US" sz="1400"/>
                        <a:t>Long</a:t>
                      </a:r>
                    </a:p>
                  </a:txBody>
                  <a:tcPr marT="45721" marB="45721">
                    <a:solidFill>
                      <a:schemeClr val="accent4">
                        <a:lumMod val="40000"/>
                        <a:lumOff val="60000"/>
                      </a:schemeClr>
                    </a:solidFill>
                  </a:tcPr>
                </a:tc>
                <a:tc>
                  <a:txBody>
                    <a:bodyPr/>
                    <a:lstStyle/>
                    <a:p>
                      <a:r>
                        <a:rPr lang="en-US" sz="1400" i="1"/>
                        <a:t>Current Subscribers:</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a:t>Email 1</a:t>
                      </a:r>
                      <a:r>
                        <a:rPr lang="en-US" sz="1400"/>
                        <a:t>: Personalized email from Executive Forum co-chairs announcing 10</a:t>
                      </a:r>
                      <a:r>
                        <a:rPr lang="en-US" sz="1400" baseline="30000"/>
                        <a:t>th</a:t>
                      </a:r>
                      <a:r>
                        <a:rPr lang="en-US" sz="1400"/>
                        <a:t> anniversary.</a:t>
                      </a:r>
                    </a:p>
                    <a:p>
                      <a:pPr marL="171450" indent="-171450">
                        <a:buFont typeface="Arial" panose="020B0604020202020204" pitchFamily="34" charset="0"/>
                        <a:buChar char="•"/>
                      </a:pPr>
                      <a:r>
                        <a:rPr lang="en-US" sz="1400" b="1"/>
                        <a:t>Email 2</a:t>
                      </a:r>
                      <a:r>
                        <a:rPr lang="en-US" sz="1400"/>
                        <a:t>: Personalized letter from Mark McClellan emphasizing </a:t>
                      </a:r>
                      <a:r>
                        <a:rPr lang="en-US" sz="1400" b="0"/>
                        <a:t>10 Years of Alignment, Action, and Change, thanking members for their support,</a:t>
                      </a:r>
                      <a:r>
                        <a:rPr lang="en-US" sz="1400" b="1"/>
                        <a:t> </a:t>
                      </a:r>
                      <a:r>
                        <a:rPr lang="en-US" sz="1400" b="0"/>
                        <a:t>and unveiling the </a:t>
                      </a:r>
                      <a:r>
                        <a:rPr lang="en-US" sz="1400" i="0"/>
                        <a:t>interactive timeline.</a:t>
                      </a:r>
                    </a:p>
                    <a:p>
                      <a:pPr marL="171450" indent="-171450">
                        <a:buFont typeface="Arial" panose="020B0604020202020204" pitchFamily="34" charset="0"/>
                        <a:buChar char="•"/>
                      </a:pPr>
                      <a:r>
                        <a:rPr lang="en-US" sz="1400" b="1"/>
                        <a:t>Email 3</a:t>
                      </a:r>
                      <a:r>
                        <a:rPr lang="en-US" sz="1400"/>
                        <a:t>: Feature story influential member or strategic initiative impact story highlighting partnerships that were formed to advanced VBC.</a:t>
                      </a:r>
                    </a:p>
                    <a:p>
                      <a:pPr marL="171450" indent="-171450">
                        <a:buFont typeface="Arial" panose="020B0604020202020204" pitchFamily="34" charset="0"/>
                        <a:buChar char="•"/>
                      </a:pPr>
                      <a:r>
                        <a:rPr lang="en-US" sz="1400" b="1"/>
                        <a:t>Email 4: </a:t>
                      </a:r>
                      <a:r>
                        <a:rPr lang="en-US" sz="1400" b="0"/>
                        <a:t>Early bird access to new resource or Summit registration as a thank you for their membership.</a:t>
                      </a:r>
                    </a:p>
                    <a:p>
                      <a:pPr marL="171450" indent="-171450">
                        <a:buFont typeface="Arial" panose="020B0604020202020204" pitchFamily="34" charset="0"/>
                        <a:buChar char="•"/>
                      </a:pPr>
                      <a:endParaRPr lang="en-US" sz="600" b="0"/>
                    </a:p>
                    <a:p>
                      <a:pPr marL="0" indent="0">
                        <a:buFont typeface="Arial" panose="020B0604020202020204" pitchFamily="34" charset="0"/>
                        <a:buNone/>
                      </a:pPr>
                      <a:r>
                        <a:rPr lang="en-US" sz="1400" b="0" i="1"/>
                        <a:t>New Subscribers:</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a:t>Email 1: </a:t>
                      </a:r>
                      <a:r>
                        <a:rPr lang="en-US" sz="1400"/>
                        <a:t> Personalized welcome letter from Executive Forum co-chairs announcing 10</a:t>
                      </a:r>
                      <a:r>
                        <a:rPr lang="en-US" sz="1400" baseline="30000"/>
                        <a:t>th</a:t>
                      </a:r>
                      <a:r>
                        <a:rPr lang="en-US" sz="1400"/>
                        <a:t> anniversary.</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a:t>Email 2: </a:t>
                      </a:r>
                      <a:r>
                        <a:rPr lang="en-US" sz="1400" b="0"/>
                        <a:t>Personalized letter </a:t>
                      </a:r>
                      <a:r>
                        <a:rPr lang="en-US" sz="1400" b="0" i="0"/>
                        <a:t>from Mark McClellan highlighting his longevity with HCPLAN ,the HCPLAN impact over 10 years, the library of resources, and introduces </a:t>
                      </a:r>
                      <a:r>
                        <a:rPr lang="en-US" sz="1400" b="0"/>
                        <a:t>the </a:t>
                      </a:r>
                      <a:r>
                        <a:rPr lang="en-US" sz="1400" i="0"/>
                        <a:t>interactive timeline.</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i="0"/>
                        <a:t>Email 3</a:t>
                      </a:r>
                      <a:r>
                        <a:rPr lang="en-US" sz="1400" i="0"/>
                        <a:t>: </a:t>
                      </a:r>
                      <a:r>
                        <a:rPr lang="en-US" sz="1400" b="0" i="0"/>
                        <a:t>Email from Dr. Judy </a:t>
                      </a:r>
                      <a:r>
                        <a:rPr lang="en-US" sz="1400" b="0" i="0" err="1"/>
                        <a:t>Zerzan-Thul</a:t>
                      </a:r>
                      <a:r>
                        <a:rPr lang="en-US" sz="1400" b="0" i="0"/>
                        <a:t> celebrating HCPLAN as a leader in providing resources to guide stakeholders along their journey; highlights 1 impact story of a provider/org. using HCPLAN resources.</a:t>
                      </a:r>
                      <a:endParaRPr lang="en-US" sz="1400" b="1" i="1"/>
                    </a:p>
                  </a:txBody>
                  <a:tcPr marT="45721" marB="45721"/>
                </a:tc>
                <a:extLst>
                  <a:ext uri="{0D108BD9-81ED-4DB2-BD59-A6C34878D82A}">
                    <a16:rowId xmlns:a16="http://schemas.microsoft.com/office/drawing/2014/main" val="1000062069"/>
                  </a:ext>
                </a:extLst>
              </a:tr>
            </a:tbl>
          </a:graphicData>
        </a:graphic>
      </p:graphicFrame>
      <p:sp>
        <p:nvSpPr>
          <p:cNvPr id="4" name="TextBox 3">
            <a:extLst>
              <a:ext uri="{FF2B5EF4-FFF2-40B4-BE49-F238E27FC236}">
                <a16:creationId xmlns:a16="http://schemas.microsoft.com/office/drawing/2014/main" id="{BCFDA142-3654-C25F-B94D-7B50B41DE4D5}"/>
              </a:ext>
            </a:extLst>
          </p:cNvPr>
          <p:cNvSpPr txBox="1"/>
          <p:nvPr/>
        </p:nvSpPr>
        <p:spPr>
          <a:xfrm>
            <a:off x="9149446" y="136524"/>
            <a:ext cx="2926080" cy="523220"/>
          </a:xfrm>
          <a:prstGeom prst="rect">
            <a:avLst/>
          </a:prstGeom>
          <a:noFill/>
        </p:spPr>
        <p:txBody>
          <a:bodyPr wrap="square">
            <a:spAutoFit/>
          </a:bodyPr>
          <a:lstStyle/>
          <a:p>
            <a:r>
              <a:rPr lang="en-US" sz="1400" i="1"/>
              <a:t>Medium-term (4 wks. production)</a:t>
            </a:r>
          </a:p>
          <a:p>
            <a:r>
              <a:rPr lang="en-US" sz="1400" i="1"/>
              <a:t>Long (6-8 wks. production)</a:t>
            </a:r>
            <a:endParaRPr lang="en-US" sz="1400"/>
          </a:p>
        </p:txBody>
      </p:sp>
      <p:sp>
        <p:nvSpPr>
          <p:cNvPr id="5" name="Rectangle 4">
            <a:extLst>
              <a:ext uri="{FF2B5EF4-FFF2-40B4-BE49-F238E27FC236}">
                <a16:creationId xmlns:a16="http://schemas.microsoft.com/office/drawing/2014/main" id="{C0DAC289-D974-44A1-74C2-53DF94B1FD0B}"/>
              </a:ext>
            </a:extLst>
          </p:cNvPr>
          <p:cNvSpPr/>
          <p:nvPr/>
        </p:nvSpPr>
        <p:spPr>
          <a:xfrm>
            <a:off x="8966567" y="242502"/>
            <a:ext cx="137160" cy="137160"/>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41E3EA2-AC9B-F1CE-7879-D3F072B6E5AA}"/>
              </a:ext>
            </a:extLst>
          </p:cNvPr>
          <p:cNvSpPr/>
          <p:nvPr/>
        </p:nvSpPr>
        <p:spPr>
          <a:xfrm>
            <a:off x="8966567" y="437138"/>
            <a:ext cx="137160" cy="13716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8766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7D4BF-B522-890B-E5C5-7F04B593BFE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61E3C42-D836-4F24-A4FD-242AB75357EB}"/>
              </a:ext>
            </a:extLst>
          </p:cNvPr>
          <p:cNvSpPr/>
          <p:nvPr/>
        </p:nvSpPr>
        <p:spPr>
          <a:xfrm>
            <a:off x="880925" y="2826328"/>
            <a:ext cx="10015675" cy="227684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7A4F3E-521C-DF03-22CA-05974068A8A3}"/>
              </a:ext>
            </a:extLst>
          </p:cNvPr>
          <p:cNvSpPr>
            <a:spLocks noGrp="1"/>
          </p:cNvSpPr>
          <p:nvPr>
            <p:ph type="title"/>
          </p:nvPr>
        </p:nvSpPr>
        <p:spPr>
          <a:xfrm>
            <a:off x="838200" y="136524"/>
            <a:ext cx="10515600" cy="1325563"/>
          </a:xfrm>
        </p:spPr>
        <p:txBody>
          <a:bodyPr/>
          <a:lstStyle/>
          <a:p>
            <a:r>
              <a:rPr lang="en-US"/>
              <a:t>Media and C2C Network</a:t>
            </a:r>
          </a:p>
        </p:txBody>
      </p:sp>
      <p:sp>
        <p:nvSpPr>
          <p:cNvPr id="3" name="Slide Number Placeholder 2">
            <a:extLst>
              <a:ext uri="{FF2B5EF4-FFF2-40B4-BE49-F238E27FC236}">
                <a16:creationId xmlns:a16="http://schemas.microsoft.com/office/drawing/2014/main" id="{BE5621AE-449E-ADBD-690F-E69A06CFBE09}"/>
              </a:ext>
            </a:extLst>
          </p:cNvPr>
          <p:cNvSpPr>
            <a:spLocks noGrp="1"/>
          </p:cNvSpPr>
          <p:nvPr>
            <p:ph type="sldNum" sz="quarter" idx="12"/>
          </p:nvPr>
        </p:nvSpPr>
        <p:spPr/>
        <p:txBody>
          <a:bodyPr/>
          <a:lstStyle/>
          <a:p>
            <a:fld id="{16985025-2193-4D20-8010-DE0BC70DF1E5}" type="slidenum">
              <a:rPr lang="en-US" smtClean="0"/>
              <a:t>17</a:t>
            </a:fld>
            <a:endParaRPr lang="en-US"/>
          </a:p>
        </p:txBody>
      </p:sp>
      <p:sp>
        <p:nvSpPr>
          <p:cNvPr id="9" name="TextBox 8">
            <a:extLst>
              <a:ext uri="{FF2B5EF4-FFF2-40B4-BE49-F238E27FC236}">
                <a16:creationId xmlns:a16="http://schemas.microsoft.com/office/drawing/2014/main" id="{2D51BA4D-AA71-336E-C266-E83FB8960BB7}"/>
              </a:ext>
            </a:extLst>
          </p:cNvPr>
          <p:cNvSpPr txBox="1"/>
          <p:nvPr/>
        </p:nvSpPr>
        <p:spPr>
          <a:xfrm>
            <a:off x="838200" y="1714995"/>
            <a:ext cx="11072042" cy="1000274"/>
          </a:xfrm>
          <a:prstGeom prst="rect">
            <a:avLst/>
          </a:prstGeom>
          <a:noFill/>
        </p:spPr>
        <p:txBody>
          <a:bodyPr wrap="square" rtlCol="0">
            <a:spAutoFit/>
          </a:bodyPr>
          <a:lstStyle/>
          <a:p>
            <a:pPr>
              <a:spcAft>
                <a:spcPts val="600"/>
              </a:spcAft>
            </a:pPr>
            <a:r>
              <a:rPr lang="en-US" sz="1800">
                <a:cs typeface="Arial"/>
              </a:rPr>
              <a:t>Media outreach to target health care publications and partnerships with health care influencers can increase HCPLAN’s reach and raise awareness/increase engagement with HCPLAN resources.</a:t>
            </a:r>
          </a:p>
          <a:p>
            <a:pPr>
              <a:spcAft>
                <a:spcPts val="600"/>
              </a:spcAft>
            </a:pPr>
            <a:endParaRPr lang="en-US"/>
          </a:p>
        </p:txBody>
      </p:sp>
      <p:sp>
        <p:nvSpPr>
          <p:cNvPr id="5" name="TextBox 4">
            <a:extLst>
              <a:ext uri="{FF2B5EF4-FFF2-40B4-BE49-F238E27FC236}">
                <a16:creationId xmlns:a16="http://schemas.microsoft.com/office/drawing/2014/main" id="{18D4FFB7-786F-1EC0-B040-5BE405138279}"/>
              </a:ext>
            </a:extLst>
          </p:cNvPr>
          <p:cNvSpPr txBox="1"/>
          <p:nvPr/>
        </p:nvSpPr>
        <p:spPr>
          <a:xfrm>
            <a:off x="1600200" y="2956942"/>
            <a:ext cx="9296400" cy="1985159"/>
          </a:xfrm>
          <a:prstGeom prst="rect">
            <a:avLst/>
          </a:prstGeom>
          <a:noFill/>
        </p:spPr>
        <p:txBody>
          <a:bodyPr wrap="square">
            <a:spAutoFit/>
          </a:bodyPr>
          <a:lstStyle/>
          <a:p>
            <a:pPr>
              <a:spcAft>
                <a:spcPts val="600"/>
              </a:spcAft>
            </a:pPr>
            <a:r>
              <a:rPr lang="en-US" b="1" u="sng"/>
              <a:t>Proposed Activities:</a:t>
            </a:r>
          </a:p>
          <a:p>
            <a:pPr marL="285750" indent="-285750">
              <a:spcAft>
                <a:spcPts val="600"/>
              </a:spcAft>
              <a:buFont typeface="Arial" panose="020B0604020202020204" pitchFamily="34" charset="0"/>
              <a:buChar char="•"/>
            </a:pPr>
            <a:r>
              <a:rPr lang="en-US" b="1"/>
              <a:t>Earned media</a:t>
            </a:r>
            <a:r>
              <a:rPr lang="en-US" b="0"/>
              <a:t>, including op-ed series and podcasts/guest appearances for co</a:t>
            </a:r>
            <a:r>
              <a:rPr lang="en-US"/>
              <a:t>-chairs, to raise awareness about HCPLAN</a:t>
            </a:r>
          </a:p>
          <a:p>
            <a:pPr marL="285750" indent="-285750">
              <a:spcAft>
                <a:spcPts val="600"/>
              </a:spcAft>
              <a:buFont typeface="Arial" panose="020B0604020202020204" pitchFamily="34" charset="0"/>
              <a:buChar char="•"/>
            </a:pPr>
            <a:r>
              <a:rPr lang="en-US" sz="1800" b="1"/>
              <a:t>Media kits </a:t>
            </a:r>
            <a:r>
              <a:rPr lang="en-US" sz="1800" b="0"/>
              <a:t>with fact sheets</a:t>
            </a:r>
            <a:r>
              <a:rPr lang="en-US"/>
              <a:t>, pre-written social media content, branded graphics, etc. to support partners and influencers in amplifying HCPLAN content</a:t>
            </a:r>
          </a:p>
          <a:p>
            <a:pPr marL="285750" indent="-285750">
              <a:spcAft>
                <a:spcPts val="600"/>
              </a:spcAft>
              <a:buFont typeface="Arial" panose="020B0604020202020204" pitchFamily="34" charset="0"/>
              <a:buChar char="•"/>
            </a:pPr>
            <a:r>
              <a:rPr lang="en-US" b="1"/>
              <a:t>Speaking opportunities </a:t>
            </a:r>
            <a:r>
              <a:rPr lang="en-US"/>
              <a:t>for HCPLAN leaders at health care community events</a:t>
            </a:r>
            <a:endParaRPr lang="en-US" sz="1800" b="0"/>
          </a:p>
        </p:txBody>
      </p:sp>
      <p:grpSp>
        <p:nvGrpSpPr>
          <p:cNvPr id="6" name="Group 5">
            <a:extLst>
              <a:ext uri="{FF2B5EF4-FFF2-40B4-BE49-F238E27FC236}">
                <a16:creationId xmlns:a16="http://schemas.microsoft.com/office/drawing/2014/main" id="{F3BFB74B-8184-FE3A-0E9C-37F3FC368FB2}"/>
              </a:ext>
            </a:extLst>
          </p:cNvPr>
          <p:cNvGrpSpPr/>
          <p:nvPr/>
        </p:nvGrpSpPr>
        <p:grpSpPr>
          <a:xfrm>
            <a:off x="951246" y="2956942"/>
            <a:ext cx="531668" cy="531668"/>
            <a:chOff x="7318514" y="2357256"/>
            <a:chExt cx="764771" cy="764771"/>
          </a:xfrm>
        </p:grpSpPr>
        <p:sp>
          <p:nvSpPr>
            <p:cNvPr id="7" name="Freeform 79">
              <a:extLst>
                <a:ext uri="{FF2B5EF4-FFF2-40B4-BE49-F238E27FC236}">
                  <a16:creationId xmlns:a16="http://schemas.microsoft.com/office/drawing/2014/main" id="{CD096BEE-AC9D-DC3F-CA15-C98FE91EC0B3}"/>
                </a:ext>
              </a:extLst>
            </p:cNvPr>
            <p:cNvSpPr>
              <a:spLocks noEditPoints="1"/>
            </p:cNvSpPr>
            <p:nvPr/>
          </p:nvSpPr>
          <p:spPr bwMode="auto">
            <a:xfrm>
              <a:off x="7318514" y="2357256"/>
              <a:ext cx="764771" cy="764771"/>
            </a:xfrm>
            <a:custGeom>
              <a:avLst/>
              <a:gdLst>
                <a:gd name="T0" fmla="*/ 312 w 659"/>
                <a:gd name="T1" fmla="*/ 658 h 659"/>
                <a:gd name="T2" fmla="*/ 262 w 659"/>
                <a:gd name="T3" fmla="*/ 652 h 659"/>
                <a:gd name="T4" fmla="*/ 202 w 659"/>
                <a:gd name="T5" fmla="*/ 632 h 659"/>
                <a:gd name="T6" fmla="*/ 120 w 659"/>
                <a:gd name="T7" fmla="*/ 584 h 659"/>
                <a:gd name="T8" fmla="*/ 56 w 659"/>
                <a:gd name="T9" fmla="*/ 514 h 659"/>
                <a:gd name="T10" fmla="*/ 15 w 659"/>
                <a:gd name="T11" fmla="*/ 428 h 659"/>
                <a:gd name="T12" fmla="*/ 4 w 659"/>
                <a:gd name="T13" fmla="*/ 379 h 659"/>
                <a:gd name="T14" fmla="*/ 0 w 659"/>
                <a:gd name="T15" fmla="*/ 330 h 659"/>
                <a:gd name="T16" fmla="*/ 1 w 659"/>
                <a:gd name="T17" fmla="*/ 296 h 659"/>
                <a:gd name="T18" fmla="*/ 11 w 659"/>
                <a:gd name="T19" fmla="*/ 248 h 659"/>
                <a:gd name="T20" fmla="*/ 40 w 659"/>
                <a:gd name="T21" fmla="*/ 172 h 659"/>
                <a:gd name="T22" fmla="*/ 97 w 659"/>
                <a:gd name="T23" fmla="*/ 97 h 659"/>
                <a:gd name="T24" fmla="*/ 172 w 659"/>
                <a:gd name="T25" fmla="*/ 41 h 659"/>
                <a:gd name="T26" fmla="*/ 247 w 659"/>
                <a:gd name="T27" fmla="*/ 11 h 659"/>
                <a:gd name="T28" fmla="*/ 296 w 659"/>
                <a:gd name="T29" fmla="*/ 2 h 659"/>
                <a:gd name="T30" fmla="*/ 329 w 659"/>
                <a:gd name="T31" fmla="*/ 0 h 659"/>
                <a:gd name="T32" fmla="*/ 379 w 659"/>
                <a:gd name="T33" fmla="*/ 4 h 659"/>
                <a:gd name="T34" fmla="*/ 426 w 659"/>
                <a:gd name="T35" fmla="*/ 15 h 659"/>
                <a:gd name="T36" fmla="*/ 513 w 659"/>
                <a:gd name="T37" fmla="*/ 57 h 659"/>
                <a:gd name="T38" fmla="*/ 583 w 659"/>
                <a:gd name="T39" fmla="*/ 120 h 659"/>
                <a:gd name="T40" fmla="*/ 632 w 659"/>
                <a:gd name="T41" fmla="*/ 202 h 659"/>
                <a:gd name="T42" fmla="*/ 652 w 659"/>
                <a:gd name="T43" fmla="*/ 264 h 659"/>
                <a:gd name="T44" fmla="*/ 657 w 659"/>
                <a:gd name="T45" fmla="*/ 312 h 659"/>
                <a:gd name="T46" fmla="*/ 657 w 659"/>
                <a:gd name="T47" fmla="*/ 347 h 659"/>
                <a:gd name="T48" fmla="*/ 652 w 659"/>
                <a:gd name="T49" fmla="*/ 396 h 659"/>
                <a:gd name="T50" fmla="*/ 632 w 659"/>
                <a:gd name="T51" fmla="*/ 457 h 659"/>
                <a:gd name="T52" fmla="*/ 583 w 659"/>
                <a:gd name="T53" fmla="*/ 539 h 659"/>
                <a:gd name="T54" fmla="*/ 513 w 659"/>
                <a:gd name="T55" fmla="*/ 603 h 659"/>
                <a:gd name="T56" fmla="*/ 426 w 659"/>
                <a:gd name="T57" fmla="*/ 644 h 659"/>
                <a:gd name="T58" fmla="*/ 379 w 659"/>
                <a:gd name="T59" fmla="*/ 655 h 659"/>
                <a:gd name="T60" fmla="*/ 329 w 659"/>
                <a:gd name="T61" fmla="*/ 659 h 659"/>
                <a:gd name="T62" fmla="*/ 329 w 659"/>
                <a:gd name="T63" fmla="*/ 38 h 659"/>
                <a:gd name="T64" fmla="*/ 242 w 659"/>
                <a:gd name="T65" fmla="*/ 51 h 659"/>
                <a:gd name="T66" fmla="*/ 167 w 659"/>
                <a:gd name="T67" fmla="*/ 88 h 659"/>
                <a:gd name="T68" fmla="*/ 105 w 659"/>
                <a:gd name="T69" fmla="*/ 144 h 659"/>
                <a:gd name="T70" fmla="*/ 60 w 659"/>
                <a:gd name="T71" fmla="*/ 217 h 659"/>
                <a:gd name="T72" fmla="*/ 39 w 659"/>
                <a:gd name="T73" fmla="*/ 300 h 659"/>
                <a:gd name="T74" fmla="*/ 39 w 659"/>
                <a:gd name="T75" fmla="*/ 359 h 659"/>
                <a:gd name="T76" fmla="*/ 60 w 659"/>
                <a:gd name="T77" fmla="*/ 443 h 659"/>
                <a:gd name="T78" fmla="*/ 105 w 659"/>
                <a:gd name="T79" fmla="*/ 515 h 659"/>
                <a:gd name="T80" fmla="*/ 167 w 659"/>
                <a:gd name="T81" fmla="*/ 572 h 659"/>
                <a:gd name="T82" fmla="*/ 242 w 659"/>
                <a:gd name="T83" fmla="*/ 608 h 659"/>
                <a:gd name="T84" fmla="*/ 329 w 659"/>
                <a:gd name="T85" fmla="*/ 621 h 659"/>
                <a:gd name="T86" fmla="*/ 387 w 659"/>
                <a:gd name="T87" fmla="*/ 615 h 659"/>
                <a:gd name="T88" fmla="*/ 468 w 659"/>
                <a:gd name="T89" fmla="*/ 586 h 659"/>
                <a:gd name="T90" fmla="*/ 535 w 659"/>
                <a:gd name="T91" fmla="*/ 535 h 659"/>
                <a:gd name="T92" fmla="*/ 585 w 659"/>
                <a:gd name="T93" fmla="*/ 468 h 659"/>
                <a:gd name="T94" fmla="*/ 614 w 659"/>
                <a:gd name="T95" fmla="*/ 389 h 659"/>
                <a:gd name="T96" fmla="*/ 621 w 659"/>
                <a:gd name="T97" fmla="*/ 330 h 659"/>
                <a:gd name="T98" fmla="*/ 607 w 659"/>
                <a:gd name="T99" fmla="*/ 244 h 659"/>
                <a:gd name="T100" fmla="*/ 570 w 659"/>
                <a:gd name="T101" fmla="*/ 167 h 659"/>
                <a:gd name="T102" fmla="*/ 515 w 659"/>
                <a:gd name="T103" fmla="*/ 105 h 659"/>
                <a:gd name="T104" fmla="*/ 442 w 659"/>
                <a:gd name="T105" fmla="*/ 61 h 659"/>
                <a:gd name="T106" fmla="*/ 359 w 659"/>
                <a:gd name="T107" fmla="*/ 3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9" h="659">
                  <a:moveTo>
                    <a:pt x="329" y="659"/>
                  </a:moveTo>
                  <a:lnTo>
                    <a:pt x="329" y="659"/>
                  </a:lnTo>
                  <a:lnTo>
                    <a:pt x="312" y="658"/>
                  </a:lnTo>
                  <a:lnTo>
                    <a:pt x="296" y="656"/>
                  </a:lnTo>
                  <a:lnTo>
                    <a:pt x="280" y="655"/>
                  </a:lnTo>
                  <a:lnTo>
                    <a:pt x="262" y="652"/>
                  </a:lnTo>
                  <a:lnTo>
                    <a:pt x="247" y="648"/>
                  </a:lnTo>
                  <a:lnTo>
                    <a:pt x="231" y="644"/>
                  </a:lnTo>
                  <a:lnTo>
                    <a:pt x="202" y="632"/>
                  </a:lnTo>
                  <a:lnTo>
                    <a:pt x="172" y="619"/>
                  </a:lnTo>
                  <a:lnTo>
                    <a:pt x="145" y="603"/>
                  </a:lnTo>
                  <a:lnTo>
                    <a:pt x="120" y="584"/>
                  </a:lnTo>
                  <a:lnTo>
                    <a:pt x="97" y="562"/>
                  </a:lnTo>
                  <a:lnTo>
                    <a:pt x="75" y="539"/>
                  </a:lnTo>
                  <a:lnTo>
                    <a:pt x="56" y="514"/>
                  </a:lnTo>
                  <a:lnTo>
                    <a:pt x="40" y="487"/>
                  </a:lnTo>
                  <a:lnTo>
                    <a:pt x="26" y="457"/>
                  </a:lnTo>
                  <a:lnTo>
                    <a:pt x="15" y="428"/>
                  </a:lnTo>
                  <a:lnTo>
                    <a:pt x="11" y="412"/>
                  </a:lnTo>
                  <a:lnTo>
                    <a:pt x="7" y="396"/>
                  </a:lnTo>
                  <a:lnTo>
                    <a:pt x="4" y="379"/>
                  </a:lnTo>
                  <a:lnTo>
                    <a:pt x="1" y="363"/>
                  </a:lnTo>
                  <a:lnTo>
                    <a:pt x="0" y="347"/>
                  </a:lnTo>
                  <a:lnTo>
                    <a:pt x="0" y="330"/>
                  </a:lnTo>
                  <a:lnTo>
                    <a:pt x="0" y="330"/>
                  </a:lnTo>
                  <a:lnTo>
                    <a:pt x="0" y="312"/>
                  </a:lnTo>
                  <a:lnTo>
                    <a:pt x="1" y="296"/>
                  </a:lnTo>
                  <a:lnTo>
                    <a:pt x="4" y="280"/>
                  </a:lnTo>
                  <a:lnTo>
                    <a:pt x="7" y="264"/>
                  </a:lnTo>
                  <a:lnTo>
                    <a:pt x="11" y="248"/>
                  </a:lnTo>
                  <a:lnTo>
                    <a:pt x="15" y="232"/>
                  </a:lnTo>
                  <a:lnTo>
                    <a:pt x="26" y="202"/>
                  </a:lnTo>
                  <a:lnTo>
                    <a:pt x="40" y="172"/>
                  </a:lnTo>
                  <a:lnTo>
                    <a:pt x="56" y="146"/>
                  </a:lnTo>
                  <a:lnTo>
                    <a:pt x="75" y="120"/>
                  </a:lnTo>
                  <a:lnTo>
                    <a:pt x="97" y="97"/>
                  </a:lnTo>
                  <a:lnTo>
                    <a:pt x="120" y="76"/>
                  </a:lnTo>
                  <a:lnTo>
                    <a:pt x="145" y="57"/>
                  </a:lnTo>
                  <a:lnTo>
                    <a:pt x="172" y="41"/>
                  </a:lnTo>
                  <a:lnTo>
                    <a:pt x="202" y="26"/>
                  </a:lnTo>
                  <a:lnTo>
                    <a:pt x="231" y="15"/>
                  </a:lnTo>
                  <a:lnTo>
                    <a:pt x="247" y="11"/>
                  </a:lnTo>
                  <a:lnTo>
                    <a:pt x="262" y="7"/>
                  </a:lnTo>
                  <a:lnTo>
                    <a:pt x="280" y="4"/>
                  </a:lnTo>
                  <a:lnTo>
                    <a:pt x="296" y="2"/>
                  </a:lnTo>
                  <a:lnTo>
                    <a:pt x="312" y="2"/>
                  </a:lnTo>
                  <a:lnTo>
                    <a:pt x="329" y="0"/>
                  </a:lnTo>
                  <a:lnTo>
                    <a:pt x="329" y="0"/>
                  </a:lnTo>
                  <a:lnTo>
                    <a:pt x="345" y="2"/>
                  </a:lnTo>
                  <a:lnTo>
                    <a:pt x="363" y="2"/>
                  </a:lnTo>
                  <a:lnTo>
                    <a:pt x="379" y="4"/>
                  </a:lnTo>
                  <a:lnTo>
                    <a:pt x="395" y="7"/>
                  </a:lnTo>
                  <a:lnTo>
                    <a:pt x="411" y="11"/>
                  </a:lnTo>
                  <a:lnTo>
                    <a:pt x="426" y="15"/>
                  </a:lnTo>
                  <a:lnTo>
                    <a:pt x="457" y="26"/>
                  </a:lnTo>
                  <a:lnTo>
                    <a:pt x="485" y="41"/>
                  </a:lnTo>
                  <a:lnTo>
                    <a:pt x="513" y="57"/>
                  </a:lnTo>
                  <a:lnTo>
                    <a:pt x="538" y="76"/>
                  </a:lnTo>
                  <a:lnTo>
                    <a:pt x="562" y="97"/>
                  </a:lnTo>
                  <a:lnTo>
                    <a:pt x="583" y="120"/>
                  </a:lnTo>
                  <a:lnTo>
                    <a:pt x="602" y="146"/>
                  </a:lnTo>
                  <a:lnTo>
                    <a:pt x="618" y="172"/>
                  </a:lnTo>
                  <a:lnTo>
                    <a:pt x="632" y="202"/>
                  </a:lnTo>
                  <a:lnTo>
                    <a:pt x="644" y="232"/>
                  </a:lnTo>
                  <a:lnTo>
                    <a:pt x="648" y="248"/>
                  </a:lnTo>
                  <a:lnTo>
                    <a:pt x="652" y="264"/>
                  </a:lnTo>
                  <a:lnTo>
                    <a:pt x="655" y="280"/>
                  </a:lnTo>
                  <a:lnTo>
                    <a:pt x="656" y="296"/>
                  </a:lnTo>
                  <a:lnTo>
                    <a:pt x="657" y="312"/>
                  </a:lnTo>
                  <a:lnTo>
                    <a:pt x="659" y="330"/>
                  </a:lnTo>
                  <a:lnTo>
                    <a:pt x="659" y="330"/>
                  </a:lnTo>
                  <a:lnTo>
                    <a:pt x="657" y="347"/>
                  </a:lnTo>
                  <a:lnTo>
                    <a:pt x="656" y="363"/>
                  </a:lnTo>
                  <a:lnTo>
                    <a:pt x="655" y="379"/>
                  </a:lnTo>
                  <a:lnTo>
                    <a:pt x="652" y="396"/>
                  </a:lnTo>
                  <a:lnTo>
                    <a:pt x="648" y="412"/>
                  </a:lnTo>
                  <a:lnTo>
                    <a:pt x="644" y="428"/>
                  </a:lnTo>
                  <a:lnTo>
                    <a:pt x="632" y="457"/>
                  </a:lnTo>
                  <a:lnTo>
                    <a:pt x="618" y="487"/>
                  </a:lnTo>
                  <a:lnTo>
                    <a:pt x="602" y="514"/>
                  </a:lnTo>
                  <a:lnTo>
                    <a:pt x="583" y="539"/>
                  </a:lnTo>
                  <a:lnTo>
                    <a:pt x="562" y="562"/>
                  </a:lnTo>
                  <a:lnTo>
                    <a:pt x="538" y="584"/>
                  </a:lnTo>
                  <a:lnTo>
                    <a:pt x="513" y="603"/>
                  </a:lnTo>
                  <a:lnTo>
                    <a:pt x="485" y="619"/>
                  </a:lnTo>
                  <a:lnTo>
                    <a:pt x="457" y="632"/>
                  </a:lnTo>
                  <a:lnTo>
                    <a:pt x="426" y="644"/>
                  </a:lnTo>
                  <a:lnTo>
                    <a:pt x="411" y="648"/>
                  </a:lnTo>
                  <a:lnTo>
                    <a:pt x="395" y="652"/>
                  </a:lnTo>
                  <a:lnTo>
                    <a:pt x="379" y="655"/>
                  </a:lnTo>
                  <a:lnTo>
                    <a:pt x="363" y="656"/>
                  </a:lnTo>
                  <a:lnTo>
                    <a:pt x="345" y="658"/>
                  </a:lnTo>
                  <a:lnTo>
                    <a:pt x="329" y="659"/>
                  </a:lnTo>
                  <a:lnTo>
                    <a:pt x="329" y="659"/>
                  </a:lnTo>
                  <a:close/>
                  <a:moveTo>
                    <a:pt x="329" y="38"/>
                  </a:moveTo>
                  <a:lnTo>
                    <a:pt x="329" y="38"/>
                  </a:lnTo>
                  <a:lnTo>
                    <a:pt x="300" y="39"/>
                  </a:lnTo>
                  <a:lnTo>
                    <a:pt x="270" y="45"/>
                  </a:lnTo>
                  <a:lnTo>
                    <a:pt x="242" y="51"/>
                  </a:lnTo>
                  <a:lnTo>
                    <a:pt x="215" y="61"/>
                  </a:lnTo>
                  <a:lnTo>
                    <a:pt x="191" y="73"/>
                  </a:lnTo>
                  <a:lnTo>
                    <a:pt x="167" y="88"/>
                  </a:lnTo>
                  <a:lnTo>
                    <a:pt x="144" y="105"/>
                  </a:lnTo>
                  <a:lnTo>
                    <a:pt x="124" y="124"/>
                  </a:lnTo>
                  <a:lnTo>
                    <a:pt x="105" y="144"/>
                  </a:lnTo>
                  <a:lnTo>
                    <a:pt x="87" y="167"/>
                  </a:lnTo>
                  <a:lnTo>
                    <a:pt x="73" y="191"/>
                  </a:lnTo>
                  <a:lnTo>
                    <a:pt x="60" y="217"/>
                  </a:lnTo>
                  <a:lnTo>
                    <a:pt x="51" y="244"/>
                  </a:lnTo>
                  <a:lnTo>
                    <a:pt x="43" y="271"/>
                  </a:lnTo>
                  <a:lnTo>
                    <a:pt x="39" y="300"/>
                  </a:lnTo>
                  <a:lnTo>
                    <a:pt x="38" y="330"/>
                  </a:lnTo>
                  <a:lnTo>
                    <a:pt x="38" y="330"/>
                  </a:lnTo>
                  <a:lnTo>
                    <a:pt x="39" y="359"/>
                  </a:lnTo>
                  <a:lnTo>
                    <a:pt x="43" y="389"/>
                  </a:lnTo>
                  <a:lnTo>
                    <a:pt x="51" y="416"/>
                  </a:lnTo>
                  <a:lnTo>
                    <a:pt x="60" y="443"/>
                  </a:lnTo>
                  <a:lnTo>
                    <a:pt x="73" y="468"/>
                  </a:lnTo>
                  <a:lnTo>
                    <a:pt x="87" y="492"/>
                  </a:lnTo>
                  <a:lnTo>
                    <a:pt x="105" y="515"/>
                  </a:lnTo>
                  <a:lnTo>
                    <a:pt x="124" y="535"/>
                  </a:lnTo>
                  <a:lnTo>
                    <a:pt x="144" y="554"/>
                  </a:lnTo>
                  <a:lnTo>
                    <a:pt x="167" y="572"/>
                  </a:lnTo>
                  <a:lnTo>
                    <a:pt x="191" y="586"/>
                  </a:lnTo>
                  <a:lnTo>
                    <a:pt x="215" y="598"/>
                  </a:lnTo>
                  <a:lnTo>
                    <a:pt x="242" y="608"/>
                  </a:lnTo>
                  <a:lnTo>
                    <a:pt x="270" y="615"/>
                  </a:lnTo>
                  <a:lnTo>
                    <a:pt x="300" y="620"/>
                  </a:lnTo>
                  <a:lnTo>
                    <a:pt x="329" y="621"/>
                  </a:lnTo>
                  <a:lnTo>
                    <a:pt x="329" y="621"/>
                  </a:lnTo>
                  <a:lnTo>
                    <a:pt x="359" y="620"/>
                  </a:lnTo>
                  <a:lnTo>
                    <a:pt x="387" y="615"/>
                  </a:lnTo>
                  <a:lnTo>
                    <a:pt x="415" y="608"/>
                  </a:lnTo>
                  <a:lnTo>
                    <a:pt x="442" y="598"/>
                  </a:lnTo>
                  <a:lnTo>
                    <a:pt x="468" y="586"/>
                  </a:lnTo>
                  <a:lnTo>
                    <a:pt x="492" y="572"/>
                  </a:lnTo>
                  <a:lnTo>
                    <a:pt x="515" y="554"/>
                  </a:lnTo>
                  <a:lnTo>
                    <a:pt x="535" y="535"/>
                  </a:lnTo>
                  <a:lnTo>
                    <a:pt x="554" y="515"/>
                  </a:lnTo>
                  <a:lnTo>
                    <a:pt x="570" y="492"/>
                  </a:lnTo>
                  <a:lnTo>
                    <a:pt x="585" y="468"/>
                  </a:lnTo>
                  <a:lnTo>
                    <a:pt x="597" y="443"/>
                  </a:lnTo>
                  <a:lnTo>
                    <a:pt x="607" y="416"/>
                  </a:lnTo>
                  <a:lnTo>
                    <a:pt x="614" y="389"/>
                  </a:lnTo>
                  <a:lnTo>
                    <a:pt x="618" y="359"/>
                  </a:lnTo>
                  <a:lnTo>
                    <a:pt x="621" y="330"/>
                  </a:lnTo>
                  <a:lnTo>
                    <a:pt x="621" y="330"/>
                  </a:lnTo>
                  <a:lnTo>
                    <a:pt x="618" y="300"/>
                  </a:lnTo>
                  <a:lnTo>
                    <a:pt x="614" y="271"/>
                  </a:lnTo>
                  <a:lnTo>
                    <a:pt x="607" y="244"/>
                  </a:lnTo>
                  <a:lnTo>
                    <a:pt x="597" y="217"/>
                  </a:lnTo>
                  <a:lnTo>
                    <a:pt x="585" y="191"/>
                  </a:lnTo>
                  <a:lnTo>
                    <a:pt x="570" y="167"/>
                  </a:lnTo>
                  <a:lnTo>
                    <a:pt x="554" y="144"/>
                  </a:lnTo>
                  <a:lnTo>
                    <a:pt x="535" y="124"/>
                  </a:lnTo>
                  <a:lnTo>
                    <a:pt x="515" y="105"/>
                  </a:lnTo>
                  <a:lnTo>
                    <a:pt x="492" y="88"/>
                  </a:lnTo>
                  <a:lnTo>
                    <a:pt x="468" y="73"/>
                  </a:lnTo>
                  <a:lnTo>
                    <a:pt x="442" y="61"/>
                  </a:lnTo>
                  <a:lnTo>
                    <a:pt x="415" y="51"/>
                  </a:lnTo>
                  <a:lnTo>
                    <a:pt x="387" y="45"/>
                  </a:lnTo>
                  <a:lnTo>
                    <a:pt x="359" y="39"/>
                  </a:lnTo>
                  <a:lnTo>
                    <a:pt x="329" y="38"/>
                  </a:lnTo>
                  <a:lnTo>
                    <a:pt x="329"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8" name="Graphic 7" descr="Newspaper with solid fill">
              <a:extLst>
                <a:ext uri="{FF2B5EF4-FFF2-40B4-BE49-F238E27FC236}">
                  <a16:creationId xmlns:a16="http://schemas.microsoft.com/office/drawing/2014/main" id="{5DF19D90-56A9-D583-C166-B2D159A4F6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26579" y="2465321"/>
              <a:ext cx="548640" cy="548640"/>
            </a:xfrm>
            <a:prstGeom prst="rect">
              <a:avLst/>
            </a:prstGeom>
          </p:spPr>
        </p:pic>
      </p:grpSp>
    </p:spTree>
    <p:extLst>
      <p:ext uri="{BB962C8B-B14F-4D97-AF65-F5344CB8AC3E}">
        <p14:creationId xmlns:p14="http://schemas.microsoft.com/office/powerpoint/2010/main" val="3315983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8FA07-0034-A9A6-F9A6-D887DE01C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CEBA37-6640-3493-847E-613192F1F6C4}"/>
              </a:ext>
            </a:extLst>
          </p:cNvPr>
          <p:cNvSpPr>
            <a:spLocks noGrp="1"/>
          </p:cNvSpPr>
          <p:nvPr>
            <p:ph type="title"/>
          </p:nvPr>
        </p:nvSpPr>
        <p:spPr>
          <a:xfrm>
            <a:off x="838200" y="136524"/>
            <a:ext cx="10515600" cy="1325563"/>
          </a:xfrm>
        </p:spPr>
        <p:txBody>
          <a:bodyPr/>
          <a:lstStyle/>
          <a:p>
            <a:r>
              <a:rPr lang="en-US"/>
              <a:t>Media and C2C Network</a:t>
            </a:r>
          </a:p>
        </p:txBody>
      </p:sp>
      <p:sp>
        <p:nvSpPr>
          <p:cNvPr id="3" name="Slide Number Placeholder 2">
            <a:extLst>
              <a:ext uri="{FF2B5EF4-FFF2-40B4-BE49-F238E27FC236}">
                <a16:creationId xmlns:a16="http://schemas.microsoft.com/office/drawing/2014/main" id="{C9F5BAFE-C947-0AA8-539E-A7FD6D59CC9E}"/>
              </a:ext>
            </a:extLst>
          </p:cNvPr>
          <p:cNvSpPr>
            <a:spLocks noGrp="1"/>
          </p:cNvSpPr>
          <p:nvPr>
            <p:ph type="sldNum" sz="quarter" idx="12"/>
          </p:nvPr>
        </p:nvSpPr>
        <p:spPr/>
        <p:txBody>
          <a:bodyPr/>
          <a:lstStyle/>
          <a:p>
            <a:fld id="{16985025-2193-4D20-8010-DE0BC70DF1E5}" type="slidenum">
              <a:rPr lang="en-US" smtClean="0"/>
              <a:t>18</a:t>
            </a:fld>
            <a:endParaRPr lang="en-US"/>
          </a:p>
        </p:txBody>
      </p:sp>
      <p:graphicFrame>
        <p:nvGraphicFramePr>
          <p:cNvPr id="6" name="Content Placeholder 4">
            <a:extLst>
              <a:ext uri="{FF2B5EF4-FFF2-40B4-BE49-F238E27FC236}">
                <a16:creationId xmlns:a16="http://schemas.microsoft.com/office/drawing/2014/main" id="{17A303E0-D1B3-61EF-90D0-D41697BB5FFB}"/>
              </a:ext>
            </a:extLst>
          </p:cNvPr>
          <p:cNvGraphicFramePr>
            <a:graphicFrameLocks/>
          </p:cNvGraphicFramePr>
          <p:nvPr>
            <p:extLst>
              <p:ext uri="{D42A27DB-BD31-4B8C-83A1-F6EECF244321}">
                <p14:modId xmlns:p14="http://schemas.microsoft.com/office/powerpoint/2010/main" val="3126449794"/>
              </p:ext>
            </p:extLst>
          </p:nvPr>
        </p:nvGraphicFramePr>
        <p:xfrm>
          <a:off x="430596" y="1523901"/>
          <a:ext cx="11431204" cy="3644336"/>
        </p:xfrm>
        <a:graphic>
          <a:graphicData uri="http://schemas.openxmlformats.org/drawingml/2006/table">
            <a:tbl>
              <a:tblPr firstRow="1" bandRow="1">
                <a:tableStyleId>{5C22544A-7EE6-4342-B048-85BDC9FD1C3A}</a:tableStyleId>
              </a:tblPr>
              <a:tblGrid>
                <a:gridCol w="1563729">
                  <a:extLst>
                    <a:ext uri="{9D8B030D-6E8A-4147-A177-3AD203B41FA5}">
                      <a16:colId xmlns:a16="http://schemas.microsoft.com/office/drawing/2014/main" val="2153003978"/>
                    </a:ext>
                  </a:extLst>
                </a:gridCol>
                <a:gridCol w="1010445">
                  <a:extLst>
                    <a:ext uri="{9D8B030D-6E8A-4147-A177-3AD203B41FA5}">
                      <a16:colId xmlns:a16="http://schemas.microsoft.com/office/drawing/2014/main" val="3586824157"/>
                    </a:ext>
                  </a:extLst>
                </a:gridCol>
                <a:gridCol w="8857030">
                  <a:extLst>
                    <a:ext uri="{9D8B030D-6E8A-4147-A177-3AD203B41FA5}">
                      <a16:colId xmlns:a16="http://schemas.microsoft.com/office/drawing/2014/main" val="438240675"/>
                    </a:ext>
                  </a:extLst>
                </a:gridCol>
              </a:tblGrid>
              <a:tr h="215702">
                <a:tc>
                  <a:txBody>
                    <a:bodyPr/>
                    <a:lstStyle/>
                    <a:p>
                      <a:pPr algn="ctr"/>
                      <a:r>
                        <a:rPr lang="en-US" sz="1400"/>
                        <a:t>Concept</a:t>
                      </a:r>
                    </a:p>
                  </a:txBody>
                  <a:tcPr marT="45721" marB="45721"/>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t>Time</a:t>
                      </a:r>
                    </a:p>
                  </a:txBody>
                  <a:tcPr marT="45721" marB="45721"/>
                </a:tc>
                <a:tc>
                  <a:txBody>
                    <a:bodyPr/>
                    <a:lstStyle/>
                    <a:p>
                      <a:pPr algn="ctr"/>
                      <a:r>
                        <a:rPr lang="en-US" sz="1400"/>
                        <a:t>Description</a:t>
                      </a:r>
                    </a:p>
                  </a:txBody>
                  <a:tcPr marT="45721" marB="45721"/>
                </a:tc>
                <a:extLst>
                  <a:ext uri="{0D108BD9-81ED-4DB2-BD59-A6C34878D82A}">
                    <a16:rowId xmlns:a16="http://schemas.microsoft.com/office/drawing/2014/main" val="2127165504"/>
                  </a:ext>
                </a:extLst>
              </a:tr>
              <a:tr h="453568">
                <a:tc rowSpan="2">
                  <a:txBody>
                    <a:bodyPr/>
                    <a:lstStyle/>
                    <a:p>
                      <a:r>
                        <a:rPr lang="en-US" sz="1400" b="1"/>
                        <a:t>Thought Leadership</a:t>
                      </a:r>
                    </a:p>
                  </a:txBody>
                  <a:tcPr marT="45721" marB="45721"/>
                </a:tc>
                <a:tc>
                  <a:txBody>
                    <a:bodyPr/>
                    <a:lstStyle/>
                    <a:p>
                      <a:pPr marL="0" indent="0">
                        <a:buFont typeface="Arial" panose="020B0604020202020204" pitchFamily="34" charset="0"/>
                        <a:buNone/>
                      </a:pPr>
                      <a:r>
                        <a:rPr lang="en-US" sz="1400"/>
                        <a:t>Short</a:t>
                      </a:r>
                    </a:p>
                  </a:txBody>
                  <a:tcPr marT="45721" marB="45721">
                    <a:solidFill>
                      <a:schemeClr val="accent2">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a:t>Pitch a targeted list of health care podcasts and coordinate guest appearances</a:t>
                      </a:r>
                      <a:r>
                        <a:rPr lang="en-US" sz="1400" b="1"/>
                        <a:t> </a:t>
                      </a:r>
                      <a:r>
                        <a:rPr lang="en-US" sz="1400" b="0"/>
                        <a:t>for co-chairs.</a:t>
                      </a:r>
                      <a:endParaRPr lang="en-US" sz="1400"/>
                    </a:p>
                  </a:txBody>
                  <a:tcPr marT="45721" marB="45721"/>
                </a:tc>
                <a:extLst>
                  <a:ext uri="{0D108BD9-81ED-4DB2-BD59-A6C34878D82A}">
                    <a16:rowId xmlns:a16="http://schemas.microsoft.com/office/drawing/2014/main" val="1914017568"/>
                  </a:ext>
                </a:extLst>
              </a:tr>
              <a:tr h="718148">
                <a:tc vMerge="1">
                  <a:txBody>
                    <a:bodyPr/>
                    <a:lstStyle/>
                    <a:p>
                      <a:endParaRPr lang="en-US" sz="1200" b="1"/>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171450" indent="-171450">
                        <a:buFont typeface="Arial" panose="020B0604020202020204" pitchFamily="34" charset="0"/>
                        <a:buChar char="•"/>
                      </a:pPr>
                      <a:r>
                        <a:rPr lang="en-US" sz="1400"/>
                        <a:t>Pitch an </a:t>
                      </a:r>
                      <a:r>
                        <a:rPr lang="en-US" sz="1400" b="0"/>
                        <a:t>op-ed series </a:t>
                      </a:r>
                      <a:r>
                        <a:rPr lang="en-US" sz="1400"/>
                        <a:t>(e.g., “Lessons from a Decade of Value-Based Care”) and pitch key HCPLAN leaders for interviews.</a:t>
                      </a:r>
                    </a:p>
                  </a:txBody>
                  <a:tcPr marT="45721" marB="45721"/>
                </a:tc>
                <a:extLst>
                  <a:ext uri="{0D108BD9-81ED-4DB2-BD59-A6C34878D82A}">
                    <a16:rowId xmlns:a16="http://schemas.microsoft.com/office/drawing/2014/main" val="2255519209"/>
                  </a:ext>
                </a:extLst>
              </a:tr>
              <a:tr h="718148">
                <a:tc rowSpan="2">
                  <a:txBody>
                    <a:bodyPr/>
                    <a:lstStyle/>
                    <a:p>
                      <a:r>
                        <a:rPr lang="en-US" sz="1400" b="1"/>
                        <a:t>Influencer Amplification</a:t>
                      </a:r>
                    </a:p>
                  </a:txBody>
                  <a:tcPr marT="45721" marB="45721"/>
                </a:tc>
                <a:tc>
                  <a:txBody>
                    <a:bodyPr/>
                    <a:lstStyle/>
                    <a:p>
                      <a:pPr marL="0" indent="0">
                        <a:buFont typeface="Arial" panose="020B0604020202020204" pitchFamily="34" charset="0"/>
                        <a:buNone/>
                      </a:pPr>
                      <a:r>
                        <a:rPr lang="en-US" sz="1400"/>
                        <a:t>Short</a:t>
                      </a:r>
                    </a:p>
                  </a:txBody>
                  <a:tcPr marT="45721" marB="45721">
                    <a:solidFill>
                      <a:schemeClr val="accent2">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Provide comms kits with </a:t>
                      </a:r>
                      <a:r>
                        <a:rPr lang="en-US" sz="1400" b="0"/>
                        <a:t>prewritten tweets, LinkedIn posts, video scripts, and branded graphics </a:t>
                      </a:r>
                      <a:r>
                        <a:rPr lang="en-US" sz="1400"/>
                        <a:t>to C2C partners.</a:t>
                      </a:r>
                    </a:p>
                  </a:txBody>
                  <a:tcPr marT="45721" marB="45721"/>
                </a:tc>
                <a:extLst>
                  <a:ext uri="{0D108BD9-81ED-4DB2-BD59-A6C34878D82A}">
                    <a16:rowId xmlns:a16="http://schemas.microsoft.com/office/drawing/2014/main" val="3402289680"/>
                  </a:ext>
                </a:extLst>
              </a:tr>
              <a:tr h="718148">
                <a:tc vMerge="1">
                  <a:txBody>
                    <a:bodyPr/>
                    <a:lstStyle/>
                    <a:p>
                      <a:endParaRPr lang="en-US" sz="1400" b="1"/>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a:t>10</a:t>
                      </a:r>
                      <a:r>
                        <a:rPr lang="en-US" sz="1400" b="0" baseline="30000"/>
                        <a:t>th</a:t>
                      </a:r>
                      <a:r>
                        <a:rPr lang="en-US" sz="1400" b="0"/>
                        <a:t> anniversary landing page with downloadable media kits </a:t>
                      </a:r>
                      <a:r>
                        <a:rPr lang="en-US" sz="1400"/>
                        <a:t>with fact sheets and logos with usage guidelines</a:t>
                      </a:r>
                    </a:p>
                  </a:txBody>
                  <a:tcPr marT="45721" marB="45721"/>
                </a:tc>
                <a:extLst>
                  <a:ext uri="{0D108BD9-81ED-4DB2-BD59-A6C34878D82A}">
                    <a16:rowId xmlns:a16="http://schemas.microsoft.com/office/drawing/2014/main" val="2649382094"/>
                  </a:ext>
                </a:extLst>
              </a:tr>
              <a:tr h="718148">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400" b="1"/>
                        <a:t>Health Care Community Events</a:t>
                      </a:r>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a:t>Pitch speaking opportunities for HCPLAN leadership to participate as HCPLAN representatives and thought leaders to share key milestones and resources. </a:t>
                      </a:r>
                    </a:p>
                  </a:txBody>
                  <a:tcPr marT="45721" marB="45721"/>
                </a:tc>
                <a:extLst>
                  <a:ext uri="{0D108BD9-81ED-4DB2-BD59-A6C34878D82A}">
                    <a16:rowId xmlns:a16="http://schemas.microsoft.com/office/drawing/2014/main" val="2143085531"/>
                  </a:ext>
                </a:extLst>
              </a:tr>
            </a:tbl>
          </a:graphicData>
        </a:graphic>
      </p:graphicFrame>
    </p:spTree>
    <p:extLst>
      <p:ext uri="{BB962C8B-B14F-4D97-AF65-F5344CB8AC3E}">
        <p14:creationId xmlns:p14="http://schemas.microsoft.com/office/powerpoint/2010/main" val="2913185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E2F00-54C7-78FA-E5B8-CE149D917F9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2FCE925-4715-53F2-09C4-6AE11ECEA30F}"/>
              </a:ext>
            </a:extLst>
          </p:cNvPr>
          <p:cNvSpPr/>
          <p:nvPr/>
        </p:nvSpPr>
        <p:spPr>
          <a:xfrm>
            <a:off x="880925" y="2826327"/>
            <a:ext cx="9604985" cy="267973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A7130C-7372-43DF-BF17-06EE5AD85AD0}"/>
              </a:ext>
            </a:extLst>
          </p:cNvPr>
          <p:cNvSpPr>
            <a:spLocks noGrp="1"/>
          </p:cNvSpPr>
          <p:nvPr>
            <p:ph type="title"/>
          </p:nvPr>
        </p:nvSpPr>
        <p:spPr>
          <a:xfrm>
            <a:off x="838200" y="136524"/>
            <a:ext cx="10515600" cy="1325563"/>
          </a:xfrm>
        </p:spPr>
        <p:txBody>
          <a:bodyPr/>
          <a:lstStyle/>
          <a:p>
            <a:r>
              <a:rPr lang="en-US"/>
              <a:t>Events</a:t>
            </a:r>
          </a:p>
        </p:txBody>
      </p:sp>
      <p:sp>
        <p:nvSpPr>
          <p:cNvPr id="3" name="Slide Number Placeholder 2">
            <a:extLst>
              <a:ext uri="{FF2B5EF4-FFF2-40B4-BE49-F238E27FC236}">
                <a16:creationId xmlns:a16="http://schemas.microsoft.com/office/drawing/2014/main" id="{5BFABAEF-0793-5133-1E1F-9D0A4A27289A}"/>
              </a:ext>
            </a:extLst>
          </p:cNvPr>
          <p:cNvSpPr>
            <a:spLocks noGrp="1"/>
          </p:cNvSpPr>
          <p:nvPr>
            <p:ph type="sldNum" sz="quarter" idx="12"/>
          </p:nvPr>
        </p:nvSpPr>
        <p:spPr/>
        <p:txBody>
          <a:bodyPr/>
          <a:lstStyle/>
          <a:p>
            <a:fld id="{16985025-2193-4D20-8010-DE0BC70DF1E5}" type="slidenum">
              <a:rPr lang="en-US" smtClean="0"/>
              <a:t>19</a:t>
            </a:fld>
            <a:endParaRPr lang="en-US"/>
          </a:p>
        </p:txBody>
      </p:sp>
      <p:sp>
        <p:nvSpPr>
          <p:cNvPr id="9" name="TextBox 8">
            <a:extLst>
              <a:ext uri="{FF2B5EF4-FFF2-40B4-BE49-F238E27FC236}">
                <a16:creationId xmlns:a16="http://schemas.microsoft.com/office/drawing/2014/main" id="{A73995A1-4700-E865-E083-D84604CF3465}"/>
              </a:ext>
            </a:extLst>
          </p:cNvPr>
          <p:cNvSpPr txBox="1"/>
          <p:nvPr/>
        </p:nvSpPr>
        <p:spPr>
          <a:xfrm>
            <a:off x="838200" y="1714995"/>
            <a:ext cx="11072042" cy="923330"/>
          </a:xfrm>
          <a:prstGeom prst="rect">
            <a:avLst/>
          </a:prstGeom>
          <a:noFill/>
        </p:spPr>
        <p:txBody>
          <a:bodyPr wrap="square" rtlCol="0">
            <a:spAutoFit/>
          </a:bodyPr>
          <a:lstStyle/>
          <a:p>
            <a:pPr>
              <a:spcAft>
                <a:spcPts val="600"/>
              </a:spcAft>
            </a:pPr>
            <a:r>
              <a:rPr lang="en-US">
                <a:cs typeface="Arial"/>
              </a:rPr>
              <a:t>Events can highlight HCPLAN’s 10</a:t>
            </a:r>
            <a:r>
              <a:rPr lang="en-US" baseline="30000">
                <a:cs typeface="Arial"/>
              </a:rPr>
              <a:t>th</a:t>
            </a:r>
            <a:r>
              <a:rPr lang="en-US">
                <a:cs typeface="Arial"/>
              </a:rPr>
              <a:t> anniversary milestone at in-person events to reinforce the campaign and increase engagement. The team can identify creative ways to use the number ’10’ as a motif throughout different types of activities (e.g., 10 conversation starters, 10 key milestones, etc.).</a:t>
            </a:r>
            <a:endParaRPr lang="en-US" sz="1800">
              <a:cs typeface="Arial"/>
            </a:endParaRPr>
          </a:p>
        </p:txBody>
      </p:sp>
      <p:sp>
        <p:nvSpPr>
          <p:cNvPr id="5" name="TextBox 4">
            <a:extLst>
              <a:ext uri="{FF2B5EF4-FFF2-40B4-BE49-F238E27FC236}">
                <a16:creationId xmlns:a16="http://schemas.microsoft.com/office/drawing/2014/main" id="{B6DAA0BC-EEB8-7A35-DD90-037807039F93}"/>
              </a:ext>
            </a:extLst>
          </p:cNvPr>
          <p:cNvSpPr txBox="1"/>
          <p:nvPr/>
        </p:nvSpPr>
        <p:spPr>
          <a:xfrm>
            <a:off x="1600199" y="2956942"/>
            <a:ext cx="8948057" cy="1000274"/>
          </a:xfrm>
          <a:prstGeom prst="rect">
            <a:avLst/>
          </a:prstGeom>
          <a:noFill/>
        </p:spPr>
        <p:txBody>
          <a:bodyPr wrap="square">
            <a:spAutoFit/>
          </a:bodyPr>
          <a:lstStyle/>
          <a:p>
            <a:pPr>
              <a:spcAft>
                <a:spcPts val="600"/>
              </a:spcAft>
            </a:pPr>
            <a:r>
              <a:rPr lang="en-US" b="1" u="sng"/>
              <a:t>Proposed Activities:</a:t>
            </a:r>
          </a:p>
          <a:p>
            <a:pPr marL="285750" indent="-285750">
              <a:spcAft>
                <a:spcPts val="600"/>
              </a:spcAft>
              <a:buFont typeface="Arial" panose="020B0604020202020204" pitchFamily="34" charset="0"/>
              <a:buChar char="•"/>
            </a:pPr>
            <a:r>
              <a:rPr lang="en-US" b="1"/>
              <a:t>10</a:t>
            </a:r>
            <a:r>
              <a:rPr lang="en-US" b="1" baseline="30000"/>
              <a:t>th</a:t>
            </a:r>
            <a:r>
              <a:rPr lang="en-US" b="1"/>
              <a:t> anniversary branding/styling </a:t>
            </a:r>
            <a:r>
              <a:rPr lang="en-US"/>
              <a:t>for in-person events (e.g., 2025 Summit) and virtual events throughout the year</a:t>
            </a:r>
            <a:r>
              <a:rPr lang="en-US" b="1"/>
              <a:t> </a:t>
            </a:r>
            <a:r>
              <a:rPr lang="en-US"/>
              <a:t>to mark the milestone</a:t>
            </a:r>
          </a:p>
        </p:txBody>
      </p:sp>
      <p:grpSp>
        <p:nvGrpSpPr>
          <p:cNvPr id="6" name="Group 5">
            <a:extLst>
              <a:ext uri="{FF2B5EF4-FFF2-40B4-BE49-F238E27FC236}">
                <a16:creationId xmlns:a16="http://schemas.microsoft.com/office/drawing/2014/main" id="{0D83F7BC-BF42-59E5-C39A-7A4E7EF7AFD6}"/>
              </a:ext>
            </a:extLst>
          </p:cNvPr>
          <p:cNvGrpSpPr/>
          <p:nvPr/>
        </p:nvGrpSpPr>
        <p:grpSpPr>
          <a:xfrm>
            <a:off x="943271" y="2956942"/>
            <a:ext cx="530058" cy="531668"/>
            <a:chOff x="9500373" y="2357256"/>
            <a:chExt cx="762455" cy="764771"/>
          </a:xfrm>
        </p:grpSpPr>
        <p:sp>
          <p:nvSpPr>
            <p:cNvPr id="7" name="Freeform 11">
              <a:extLst>
                <a:ext uri="{FF2B5EF4-FFF2-40B4-BE49-F238E27FC236}">
                  <a16:creationId xmlns:a16="http://schemas.microsoft.com/office/drawing/2014/main" id="{1EFAF1C8-E53A-7F1A-291C-DDAFAE2DD52F}"/>
                </a:ext>
              </a:extLst>
            </p:cNvPr>
            <p:cNvSpPr>
              <a:spLocks noEditPoints="1"/>
            </p:cNvSpPr>
            <p:nvPr/>
          </p:nvSpPr>
          <p:spPr bwMode="auto">
            <a:xfrm>
              <a:off x="9500373" y="2357256"/>
              <a:ext cx="762455" cy="764771"/>
            </a:xfrm>
            <a:custGeom>
              <a:avLst/>
              <a:gdLst>
                <a:gd name="T0" fmla="*/ 312 w 658"/>
                <a:gd name="T1" fmla="*/ 658 h 658"/>
                <a:gd name="T2" fmla="*/ 262 w 658"/>
                <a:gd name="T3" fmla="*/ 652 h 658"/>
                <a:gd name="T4" fmla="*/ 202 w 658"/>
                <a:gd name="T5" fmla="*/ 633 h 658"/>
                <a:gd name="T6" fmla="*/ 120 w 658"/>
                <a:gd name="T7" fmla="*/ 583 h 658"/>
                <a:gd name="T8" fmla="*/ 56 w 658"/>
                <a:gd name="T9" fmla="*/ 513 h 658"/>
                <a:gd name="T10" fmla="*/ 15 w 658"/>
                <a:gd name="T11" fmla="*/ 427 h 658"/>
                <a:gd name="T12" fmla="*/ 4 w 658"/>
                <a:gd name="T13" fmla="*/ 379 h 658"/>
                <a:gd name="T14" fmla="*/ 0 w 658"/>
                <a:gd name="T15" fmla="*/ 329 h 658"/>
                <a:gd name="T16" fmla="*/ 1 w 658"/>
                <a:gd name="T17" fmla="*/ 295 h 658"/>
                <a:gd name="T18" fmla="*/ 11 w 658"/>
                <a:gd name="T19" fmla="*/ 247 h 658"/>
                <a:gd name="T20" fmla="*/ 40 w 658"/>
                <a:gd name="T21" fmla="*/ 173 h 658"/>
                <a:gd name="T22" fmla="*/ 97 w 658"/>
                <a:gd name="T23" fmla="*/ 96 h 658"/>
                <a:gd name="T24" fmla="*/ 172 w 658"/>
                <a:gd name="T25" fmla="*/ 40 h 658"/>
                <a:gd name="T26" fmla="*/ 247 w 658"/>
                <a:gd name="T27" fmla="*/ 10 h 658"/>
                <a:gd name="T28" fmla="*/ 296 w 658"/>
                <a:gd name="T29" fmla="*/ 2 h 658"/>
                <a:gd name="T30" fmla="*/ 329 w 658"/>
                <a:gd name="T31" fmla="*/ 0 h 658"/>
                <a:gd name="T32" fmla="*/ 379 w 658"/>
                <a:gd name="T33" fmla="*/ 4 h 658"/>
                <a:gd name="T34" fmla="*/ 426 w 658"/>
                <a:gd name="T35" fmla="*/ 16 h 658"/>
                <a:gd name="T36" fmla="*/ 513 w 658"/>
                <a:gd name="T37" fmla="*/ 56 h 658"/>
                <a:gd name="T38" fmla="*/ 583 w 658"/>
                <a:gd name="T39" fmla="*/ 121 h 658"/>
                <a:gd name="T40" fmla="*/ 632 w 658"/>
                <a:gd name="T41" fmla="*/ 201 h 658"/>
                <a:gd name="T42" fmla="*/ 652 w 658"/>
                <a:gd name="T43" fmla="*/ 263 h 658"/>
                <a:gd name="T44" fmla="*/ 657 w 658"/>
                <a:gd name="T45" fmla="*/ 313 h 658"/>
                <a:gd name="T46" fmla="*/ 657 w 658"/>
                <a:gd name="T47" fmla="*/ 346 h 658"/>
                <a:gd name="T48" fmla="*/ 652 w 658"/>
                <a:gd name="T49" fmla="*/ 396 h 658"/>
                <a:gd name="T50" fmla="*/ 632 w 658"/>
                <a:gd name="T51" fmla="*/ 457 h 658"/>
                <a:gd name="T52" fmla="*/ 583 w 658"/>
                <a:gd name="T53" fmla="*/ 539 h 658"/>
                <a:gd name="T54" fmla="*/ 513 w 658"/>
                <a:gd name="T55" fmla="*/ 602 h 658"/>
                <a:gd name="T56" fmla="*/ 426 w 658"/>
                <a:gd name="T57" fmla="*/ 644 h 658"/>
                <a:gd name="T58" fmla="*/ 379 w 658"/>
                <a:gd name="T59" fmla="*/ 654 h 658"/>
                <a:gd name="T60" fmla="*/ 329 w 658"/>
                <a:gd name="T61" fmla="*/ 658 h 658"/>
                <a:gd name="T62" fmla="*/ 329 w 658"/>
                <a:gd name="T63" fmla="*/ 37 h 658"/>
                <a:gd name="T64" fmla="*/ 242 w 658"/>
                <a:gd name="T65" fmla="*/ 51 h 658"/>
                <a:gd name="T66" fmla="*/ 167 w 658"/>
                <a:gd name="T67" fmla="*/ 88 h 658"/>
                <a:gd name="T68" fmla="*/ 105 w 658"/>
                <a:gd name="T69" fmla="*/ 144 h 658"/>
                <a:gd name="T70" fmla="*/ 60 w 658"/>
                <a:gd name="T71" fmla="*/ 216 h 658"/>
                <a:gd name="T72" fmla="*/ 39 w 658"/>
                <a:gd name="T73" fmla="*/ 299 h 658"/>
                <a:gd name="T74" fmla="*/ 39 w 658"/>
                <a:gd name="T75" fmla="*/ 359 h 658"/>
                <a:gd name="T76" fmla="*/ 60 w 658"/>
                <a:gd name="T77" fmla="*/ 443 h 658"/>
                <a:gd name="T78" fmla="*/ 105 w 658"/>
                <a:gd name="T79" fmla="*/ 514 h 658"/>
                <a:gd name="T80" fmla="*/ 167 w 658"/>
                <a:gd name="T81" fmla="*/ 571 h 658"/>
                <a:gd name="T82" fmla="*/ 242 w 658"/>
                <a:gd name="T83" fmla="*/ 607 h 658"/>
                <a:gd name="T84" fmla="*/ 329 w 658"/>
                <a:gd name="T85" fmla="*/ 621 h 658"/>
                <a:gd name="T86" fmla="*/ 387 w 658"/>
                <a:gd name="T87" fmla="*/ 615 h 658"/>
                <a:gd name="T88" fmla="*/ 468 w 658"/>
                <a:gd name="T89" fmla="*/ 586 h 658"/>
                <a:gd name="T90" fmla="*/ 535 w 658"/>
                <a:gd name="T91" fmla="*/ 535 h 658"/>
                <a:gd name="T92" fmla="*/ 585 w 658"/>
                <a:gd name="T93" fmla="*/ 467 h 658"/>
                <a:gd name="T94" fmla="*/ 614 w 658"/>
                <a:gd name="T95" fmla="*/ 388 h 658"/>
                <a:gd name="T96" fmla="*/ 621 w 658"/>
                <a:gd name="T97" fmla="*/ 329 h 658"/>
                <a:gd name="T98" fmla="*/ 607 w 658"/>
                <a:gd name="T99" fmla="*/ 243 h 658"/>
                <a:gd name="T100" fmla="*/ 570 w 658"/>
                <a:gd name="T101" fmla="*/ 166 h 658"/>
                <a:gd name="T102" fmla="*/ 515 w 658"/>
                <a:gd name="T103" fmla="*/ 105 h 658"/>
                <a:gd name="T104" fmla="*/ 442 w 658"/>
                <a:gd name="T105" fmla="*/ 62 h 658"/>
                <a:gd name="T106" fmla="*/ 359 w 658"/>
                <a:gd name="T107" fmla="*/ 4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8" h="658">
                  <a:moveTo>
                    <a:pt x="329" y="658"/>
                  </a:moveTo>
                  <a:lnTo>
                    <a:pt x="329" y="658"/>
                  </a:lnTo>
                  <a:lnTo>
                    <a:pt x="312" y="658"/>
                  </a:lnTo>
                  <a:lnTo>
                    <a:pt x="296" y="657"/>
                  </a:lnTo>
                  <a:lnTo>
                    <a:pt x="279" y="654"/>
                  </a:lnTo>
                  <a:lnTo>
                    <a:pt x="262" y="652"/>
                  </a:lnTo>
                  <a:lnTo>
                    <a:pt x="247" y="648"/>
                  </a:lnTo>
                  <a:lnTo>
                    <a:pt x="231" y="644"/>
                  </a:lnTo>
                  <a:lnTo>
                    <a:pt x="202" y="633"/>
                  </a:lnTo>
                  <a:lnTo>
                    <a:pt x="172" y="618"/>
                  </a:lnTo>
                  <a:lnTo>
                    <a:pt x="145" y="602"/>
                  </a:lnTo>
                  <a:lnTo>
                    <a:pt x="120" y="583"/>
                  </a:lnTo>
                  <a:lnTo>
                    <a:pt x="97" y="562"/>
                  </a:lnTo>
                  <a:lnTo>
                    <a:pt x="75" y="539"/>
                  </a:lnTo>
                  <a:lnTo>
                    <a:pt x="56" y="513"/>
                  </a:lnTo>
                  <a:lnTo>
                    <a:pt x="40" y="486"/>
                  </a:lnTo>
                  <a:lnTo>
                    <a:pt x="25" y="457"/>
                  </a:lnTo>
                  <a:lnTo>
                    <a:pt x="15" y="427"/>
                  </a:lnTo>
                  <a:lnTo>
                    <a:pt x="11" y="411"/>
                  </a:lnTo>
                  <a:lnTo>
                    <a:pt x="7" y="396"/>
                  </a:lnTo>
                  <a:lnTo>
                    <a:pt x="4" y="379"/>
                  </a:lnTo>
                  <a:lnTo>
                    <a:pt x="1" y="363"/>
                  </a:lnTo>
                  <a:lnTo>
                    <a:pt x="0" y="346"/>
                  </a:lnTo>
                  <a:lnTo>
                    <a:pt x="0" y="329"/>
                  </a:lnTo>
                  <a:lnTo>
                    <a:pt x="0" y="329"/>
                  </a:lnTo>
                  <a:lnTo>
                    <a:pt x="0" y="313"/>
                  </a:lnTo>
                  <a:lnTo>
                    <a:pt x="1" y="295"/>
                  </a:lnTo>
                  <a:lnTo>
                    <a:pt x="4" y="279"/>
                  </a:lnTo>
                  <a:lnTo>
                    <a:pt x="7" y="263"/>
                  </a:lnTo>
                  <a:lnTo>
                    <a:pt x="11" y="247"/>
                  </a:lnTo>
                  <a:lnTo>
                    <a:pt x="15" y="232"/>
                  </a:lnTo>
                  <a:lnTo>
                    <a:pt x="25" y="201"/>
                  </a:lnTo>
                  <a:lnTo>
                    <a:pt x="40" y="173"/>
                  </a:lnTo>
                  <a:lnTo>
                    <a:pt x="56" y="145"/>
                  </a:lnTo>
                  <a:lnTo>
                    <a:pt x="75" y="121"/>
                  </a:lnTo>
                  <a:lnTo>
                    <a:pt x="97" y="96"/>
                  </a:lnTo>
                  <a:lnTo>
                    <a:pt x="120" y="75"/>
                  </a:lnTo>
                  <a:lnTo>
                    <a:pt x="145" y="56"/>
                  </a:lnTo>
                  <a:lnTo>
                    <a:pt x="172" y="40"/>
                  </a:lnTo>
                  <a:lnTo>
                    <a:pt x="202" y="27"/>
                  </a:lnTo>
                  <a:lnTo>
                    <a:pt x="231" y="16"/>
                  </a:lnTo>
                  <a:lnTo>
                    <a:pt x="247" y="10"/>
                  </a:lnTo>
                  <a:lnTo>
                    <a:pt x="262" y="6"/>
                  </a:lnTo>
                  <a:lnTo>
                    <a:pt x="279" y="4"/>
                  </a:lnTo>
                  <a:lnTo>
                    <a:pt x="296" y="2"/>
                  </a:lnTo>
                  <a:lnTo>
                    <a:pt x="312" y="1"/>
                  </a:lnTo>
                  <a:lnTo>
                    <a:pt x="329" y="0"/>
                  </a:lnTo>
                  <a:lnTo>
                    <a:pt x="329" y="0"/>
                  </a:lnTo>
                  <a:lnTo>
                    <a:pt x="345" y="1"/>
                  </a:lnTo>
                  <a:lnTo>
                    <a:pt x="363" y="2"/>
                  </a:lnTo>
                  <a:lnTo>
                    <a:pt x="379" y="4"/>
                  </a:lnTo>
                  <a:lnTo>
                    <a:pt x="395" y="6"/>
                  </a:lnTo>
                  <a:lnTo>
                    <a:pt x="411" y="10"/>
                  </a:lnTo>
                  <a:lnTo>
                    <a:pt x="426" y="16"/>
                  </a:lnTo>
                  <a:lnTo>
                    <a:pt x="457" y="27"/>
                  </a:lnTo>
                  <a:lnTo>
                    <a:pt x="485" y="40"/>
                  </a:lnTo>
                  <a:lnTo>
                    <a:pt x="513" y="56"/>
                  </a:lnTo>
                  <a:lnTo>
                    <a:pt x="538" y="75"/>
                  </a:lnTo>
                  <a:lnTo>
                    <a:pt x="562" y="96"/>
                  </a:lnTo>
                  <a:lnTo>
                    <a:pt x="583" y="121"/>
                  </a:lnTo>
                  <a:lnTo>
                    <a:pt x="602" y="145"/>
                  </a:lnTo>
                  <a:lnTo>
                    <a:pt x="618" y="173"/>
                  </a:lnTo>
                  <a:lnTo>
                    <a:pt x="632" y="201"/>
                  </a:lnTo>
                  <a:lnTo>
                    <a:pt x="644" y="232"/>
                  </a:lnTo>
                  <a:lnTo>
                    <a:pt x="648" y="247"/>
                  </a:lnTo>
                  <a:lnTo>
                    <a:pt x="652" y="263"/>
                  </a:lnTo>
                  <a:lnTo>
                    <a:pt x="654" y="279"/>
                  </a:lnTo>
                  <a:lnTo>
                    <a:pt x="656" y="295"/>
                  </a:lnTo>
                  <a:lnTo>
                    <a:pt x="657" y="313"/>
                  </a:lnTo>
                  <a:lnTo>
                    <a:pt x="658" y="329"/>
                  </a:lnTo>
                  <a:lnTo>
                    <a:pt x="658" y="329"/>
                  </a:lnTo>
                  <a:lnTo>
                    <a:pt x="657" y="346"/>
                  </a:lnTo>
                  <a:lnTo>
                    <a:pt x="656" y="363"/>
                  </a:lnTo>
                  <a:lnTo>
                    <a:pt x="654" y="379"/>
                  </a:lnTo>
                  <a:lnTo>
                    <a:pt x="652" y="396"/>
                  </a:lnTo>
                  <a:lnTo>
                    <a:pt x="648" y="411"/>
                  </a:lnTo>
                  <a:lnTo>
                    <a:pt x="644" y="427"/>
                  </a:lnTo>
                  <a:lnTo>
                    <a:pt x="632" y="457"/>
                  </a:lnTo>
                  <a:lnTo>
                    <a:pt x="618" y="486"/>
                  </a:lnTo>
                  <a:lnTo>
                    <a:pt x="602" y="513"/>
                  </a:lnTo>
                  <a:lnTo>
                    <a:pt x="583" y="539"/>
                  </a:lnTo>
                  <a:lnTo>
                    <a:pt x="562" y="562"/>
                  </a:lnTo>
                  <a:lnTo>
                    <a:pt x="538" y="583"/>
                  </a:lnTo>
                  <a:lnTo>
                    <a:pt x="513" y="602"/>
                  </a:lnTo>
                  <a:lnTo>
                    <a:pt x="485" y="618"/>
                  </a:lnTo>
                  <a:lnTo>
                    <a:pt x="457" y="633"/>
                  </a:lnTo>
                  <a:lnTo>
                    <a:pt x="426" y="644"/>
                  </a:lnTo>
                  <a:lnTo>
                    <a:pt x="411" y="648"/>
                  </a:lnTo>
                  <a:lnTo>
                    <a:pt x="395" y="652"/>
                  </a:lnTo>
                  <a:lnTo>
                    <a:pt x="379" y="654"/>
                  </a:lnTo>
                  <a:lnTo>
                    <a:pt x="363" y="657"/>
                  </a:lnTo>
                  <a:lnTo>
                    <a:pt x="345" y="658"/>
                  </a:lnTo>
                  <a:lnTo>
                    <a:pt x="329" y="658"/>
                  </a:lnTo>
                  <a:lnTo>
                    <a:pt x="329" y="658"/>
                  </a:lnTo>
                  <a:close/>
                  <a:moveTo>
                    <a:pt x="329" y="37"/>
                  </a:moveTo>
                  <a:lnTo>
                    <a:pt x="329" y="37"/>
                  </a:lnTo>
                  <a:lnTo>
                    <a:pt x="300" y="40"/>
                  </a:lnTo>
                  <a:lnTo>
                    <a:pt x="270" y="44"/>
                  </a:lnTo>
                  <a:lnTo>
                    <a:pt x="242" y="51"/>
                  </a:lnTo>
                  <a:lnTo>
                    <a:pt x="215" y="62"/>
                  </a:lnTo>
                  <a:lnTo>
                    <a:pt x="191" y="74"/>
                  </a:lnTo>
                  <a:lnTo>
                    <a:pt x="167" y="88"/>
                  </a:lnTo>
                  <a:lnTo>
                    <a:pt x="144" y="105"/>
                  </a:lnTo>
                  <a:lnTo>
                    <a:pt x="124" y="123"/>
                  </a:lnTo>
                  <a:lnTo>
                    <a:pt x="105" y="144"/>
                  </a:lnTo>
                  <a:lnTo>
                    <a:pt x="87" y="166"/>
                  </a:lnTo>
                  <a:lnTo>
                    <a:pt x="73" y="191"/>
                  </a:lnTo>
                  <a:lnTo>
                    <a:pt x="60" y="216"/>
                  </a:lnTo>
                  <a:lnTo>
                    <a:pt x="51" y="243"/>
                  </a:lnTo>
                  <a:lnTo>
                    <a:pt x="43" y="271"/>
                  </a:lnTo>
                  <a:lnTo>
                    <a:pt x="39" y="299"/>
                  </a:lnTo>
                  <a:lnTo>
                    <a:pt x="38" y="329"/>
                  </a:lnTo>
                  <a:lnTo>
                    <a:pt x="38" y="329"/>
                  </a:lnTo>
                  <a:lnTo>
                    <a:pt x="39" y="359"/>
                  </a:lnTo>
                  <a:lnTo>
                    <a:pt x="43" y="388"/>
                  </a:lnTo>
                  <a:lnTo>
                    <a:pt x="51" y="416"/>
                  </a:lnTo>
                  <a:lnTo>
                    <a:pt x="60" y="443"/>
                  </a:lnTo>
                  <a:lnTo>
                    <a:pt x="73" y="467"/>
                  </a:lnTo>
                  <a:lnTo>
                    <a:pt x="87" y="492"/>
                  </a:lnTo>
                  <a:lnTo>
                    <a:pt x="105" y="514"/>
                  </a:lnTo>
                  <a:lnTo>
                    <a:pt x="124" y="535"/>
                  </a:lnTo>
                  <a:lnTo>
                    <a:pt x="144" y="553"/>
                  </a:lnTo>
                  <a:lnTo>
                    <a:pt x="167" y="571"/>
                  </a:lnTo>
                  <a:lnTo>
                    <a:pt x="191" y="586"/>
                  </a:lnTo>
                  <a:lnTo>
                    <a:pt x="215" y="598"/>
                  </a:lnTo>
                  <a:lnTo>
                    <a:pt x="242" y="607"/>
                  </a:lnTo>
                  <a:lnTo>
                    <a:pt x="270" y="615"/>
                  </a:lnTo>
                  <a:lnTo>
                    <a:pt x="300" y="619"/>
                  </a:lnTo>
                  <a:lnTo>
                    <a:pt x="329" y="621"/>
                  </a:lnTo>
                  <a:lnTo>
                    <a:pt x="329" y="621"/>
                  </a:lnTo>
                  <a:lnTo>
                    <a:pt x="359" y="619"/>
                  </a:lnTo>
                  <a:lnTo>
                    <a:pt x="387" y="615"/>
                  </a:lnTo>
                  <a:lnTo>
                    <a:pt x="415" y="607"/>
                  </a:lnTo>
                  <a:lnTo>
                    <a:pt x="442" y="598"/>
                  </a:lnTo>
                  <a:lnTo>
                    <a:pt x="468" y="586"/>
                  </a:lnTo>
                  <a:lnTo>
                    <a:pt x="492" y="571"/>
                  </a:lnTo>
                  <a:lnTo>
                    <a:pt x="515" y="553"/>
                  </a:lnTo>
                  <a:lnTo>
                    <a:pt x="535" y="535"/>
                  </a:lnTo>
                  <a:lnTo>
                    <a:pt x="554" y="514"/>
                  </a:lnTo>
                  <a:lnTo>
                    <a:pt x="570" y="492"/>
                  </a:lnTo>
                  <a:lnTo>
                    <a:pt x="585" y="467"/>
                  </a:lnTo>
                  <a:lnTo>
                    <a:pt x="597" y="443"/>
                  </a:lnTo>
                  <a:lnTo>
                    <a:pt x="607" y="416"/>
                  </a:lnTo>
                  <a:lnTo>
                    <a:pt x="614" y="388"/>
                  </a:lnTo>
                  <a:lnTo>
                    <a:pt x="618" y="359"/>
                  </a:lnTo>
                  <a:lnTo>
                    <a:pt x="621" y="329"/>
                  </a:lnTo>
                  <a:lnTo>
                    <a:pt x="621" y="329"/>
                  </a:lnTo>
                  <a:lnTo>
                    <a:pt x="618" y="299"/>
                  </a:lnTo>
                  <a:lnTo>
                    <a:pt x="614" y="271"/>
                  </a:lnTo>
                  <a:lnTo>
                    <a:pt x="607" y="243"/>
                  </a:lnTo>
                  <a:lnTo>
                    <a:pt x="597" y="216"/>
                  </a:lnTo>
                  <a:lnTo>
                    <a:pt x="585" y="191"/>
                  </a:lnTo>
                  <a:lnTo>
                    <a:pt x="570" y="166"/>
                  </a:lnTo>
                  <a:lnTo>
                    <a:pt x="554" y="144"/>
                  </a:lnTo>
                  <a:lnTo>
                    <a:pt x="535" y="123"/>
                  </a:lnTo>
                  <a:lnTo>
                    <a:pt x="515" y="105"/>
                  </a:lnTo>
                  <a:lnTo>
                    <a:pt x="492" y="88"/>
                  </a:lnTo>
                  <a:lnTo>
                    <a:pt x="468" y="74"/>
                  </a:lnTo>
                  <a:lnTo>
                    <a:pt x="442" y="62"/>
                  </a:lnTo>
                  <a:lnTo>
                    <a:pt x="415" y="51"/>
                  </a:lnTo>
                  <a:lnTo>
                    <a:pt x="387" y="44"/>
                  </a:lnTo>
                  <a:lnTo>
                    <a:pt x="359" y="40"/>
                  </a:lnTo>
                  <a:lnTo>
                    <a:pt x="329" y="37"/>
                  </a:lnTo>
                  <a:lnTo>
                    <a:pt x="329"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a:ea typeface="+mn-ea"/>
                <a:cs typeface="+mn-cs"/>
              </a:endParaRPr>
            </a:p>
          </p:txBody>
        </p:sp>
        <p:pic>
          <p:nvPicPr>
            <p:cNvPr id="8" name="Graphic 7" descr="Group success with solid fill">
              <a:extLst>
                <a:ext uri="{FF2B5EF4-FFF2-40B4-BE49-F238E27FC236}">
                  <a16:creationId xmlns:a16="http://schemas.microsoft.com/office/drawing/2014/main" id="{5C0CA2A2-EAE5-116E-263F-5E68F81DB2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07280" y="2476518"/>
              <a:ext cx="548640" cy="548640"/>
            </a:xfrm>
            <a:prstGeom prst="rect">
              <a:avLst/>
            </a:prstGeom>
          </p:spPr>
        </p:pic>
      </p:grpSp>
    </p:spTree>
    <p:extLst>
      <p:ext uri="{BB962C8B-B14F-4D97-AF65-F5344CB8AC3E}">
        <p14:creationId xmlns:p14="http://schemas.microsoft.com/office/powerpoint/2010/main" val="3698940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4FDF0-4365-2112-EC7D-BBEF167C1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BC0796-31BA-D307-8568-783C5D79AD9F}"/>
              </a:ext>
            </a:extLst>
          </p:cNvPr>
          <p:cNvSpPr>
            <a:spLocks noGrp="1"/>
          </p:cNvSpPr>
          <p:nvPr>
            <p:ph type="title"/>
          </p:nvPr>
        </p:nvSpPr>
        <p:spPr>
          <a:xfrm>
            <a:off x="838200" y="136524"/>
            <a:ext cx="10515600" cy="1325563"/>
          </a:xfrm>
        </p:spPr>
        <p:txBody>
          <a:bodyPr/>
          <a:lstStyle/>
          <a:p>
            <a:r>
              <a:rPr lang="en-US"/>
              <a:t>Events</a:t>
            </a:r>
          </a:p>
        </p:txBody>
      </p:sp>
      <p:sp>
        <p:nvSpPr>
          <p:cNvPr id="3" name="Slide Number Placeholder 2">
            <a:extLst>
              <a:ext uri="{FF2B5EF4-FFF2-40B4-BE49-F238E27FC236}">
                <a16:creationId xmlns:a16="http://schemas.microsoft.com/office/drawing/2014/main" id="{B9BD2352-C59A-5729-CBE2-DE149A25C388}"/>
              </a:ext>
            </a:extLst>
          </p:cNvPr>
          <p:cNvSpPr>
            <a:spLocks noGrp="1"/>
          </p:cNvSpPr>
          <p:nvPr>
            <p:ph type="sldNum" sz="quarter" idx="12"/>
          </p:nvPr>
        </p:nvSpPr>
        <p:spPr/>
        <p:txBody>
          <a:bodyPr/>
          <a:lstStyle/>
          <a:p>
            <a:fld id="{16985025-2193-4D20-8010-DE0BC70DF1E5}" type="slidenum">
              <a:rPr lang="en-US" smtClean="0"/>
              <a:t>20</a:t>
            </a:fld>
            <a:endParaRPr lang="en-US"/>
          </a:p>
        </p:txBody>
      </p:sp>
      <p:graphicFrame>
        <p:nvGraphicFramePr>
          <p:cNvPr id="6" name="Content Placeholder 4">
            <a:extLst>
              <a:ext uri="{FF2B5EF4-FFF2-40B4-BE49-F238E27FC236}">
                <a16:creationId xmlns:a16="http://schemas.microsoft.com/office/drawing/2014/main" id="{BDB25BC5-AD81-3287-3E1E-B85F93787D95}"/>
              </a:ext>
            </a:extLst>
          </p:cNvPr>
          <p:cNvGraphicFramePr>
            <a:graphicFrameLocks/>
          </p:cNvGraphicFramePr>
          <p:nvPr>
            <p:extLst>
              <p:ext uri="{D42A27DB-BD31-4B8C-83A1-F6EECF244321}">
                <p14:modId xmlns:p14="http://schemas.microsoft.com/office/powerpoint/2010/main" val="2599261068"/>
              </p:ext>
            </p:extLst>
          </p:nvPr>
        </p:nvGraphicFramePr>
        <p:xfrm>
          <a:off x="430596" y="1523900"/>
          <a:ext cx="11431204" cy="3096568"/>
        </p:xfrm>
        <a:graphic>
          <a:graphicData uri="http://schemas.openxmlformats.org/drawingml/2006/table">
            <a:tbl>
              <a:tblPr firstRow="1" bandRow="1">
                <a:tableStyleId>{5C22544A-7EE6-4342-B048-85BDC9FD1C3A}</a:tableStyleId>
              </a:tblPr>
              <a:tblGrid>
                <a:gridCol w="1563729">
                  <a:extLst>
                    <a:ext uri="{9D8B030D-6E8A-4147-A177-3AD203B41FA5}">
                      <a16:colId xmlns:a16="http://schemas.microsoft.com/office/drawing/2014/main" val="2153003978"/>
                    </a:ext>
                  </a:extLst>
                </a:gridCol>
                <a:gridCol w="1010445">
                  <a:extLst>
                    <a:ext uri="{9D8B030D-6E8A-4147-A177-3AD203B41FA5}">
                      <a16:colId xmlns:a16="http://schemas.microsoft.com/office/drawing/2014/main" val="3586824157"/>
                    </a:ext>
                  </a:extLst>
                </a:gridCol>
                <a:gridCol w="8857030">
                  <a:extLst>
                    <a:ext uri="{9D8B030D-6E8A-4147-A177-3AD203B41FA5}">
                      <a16:colId xmlns:a16="http://schemas.microsoft.com/office/drawing/2014/main" val="438240675"/>
                    </a:ext>
                  </a:extLst>
                </a:gridCol>
              </a:tblGrid>
              <a:tr h="328842">
                <a:tc>
                  <a:txBody>
                    <a:bodyPr/>
                    <a:lstStyle/>
                    <a:p>
                      <a:pPr algn="ctr"/>
                      <a:r>
                        <a:rPr lang="en-US" sz="1400"/>
                        <a:t>Concept</a:t>
                      </a:r>
                    </a:p>
                  </a:txBody>
                  <a:tcPr marT="45721" marB="45721"/>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a:t>Time</a:t>
                      </a:r>
                    </a:p>
                  </a:txBody>
                  <a:tcPr marT="45721" marB="45721"/>
                </a:tc>
                <a:tc>
                  <a:txBody>
                    <a:bodyPr/>
                    <a:lstStyle/>
                    <a:p>
                      <a:pPr algn="ctr"/>
                      <a:r>
                        <a:rPr lang="en-US" sz="1400"/>
                        <a:t>Description</a:t>
                      </a:r>
                    </a:p>
                  </a:txBody>
                  <a:tcPr marT="45721" marB="45721"/>
                </a:tc>
                <a:extLst>
                  <a:ext uri="{0D108BD9-81ED-4DB2-BD59-A6C34878D82A}">
                    <a16:rowId xmlns:a16="http://schemas.microsoft.com/office/drawing/2014/main" val="2127165504"/>
                  </a:ext>
                </a:extLst>
              </a:tr>
              <a:tr h="492391">
                <a:tc rowSpan="3">
                  <a:txBody>
                    <a:bodyPr/>
                    <a:lstStyle/>
                    <a:p>
                      <a:r>
                        <a:rPr lang="en-US" sz="1400" b="1"/>
                        <a:t>10</a:t>
                      </a:r>
                      <a:r>
                        <a:rPr lang="en-US" sz="1400" b="1" baseline="30000"/>
                        <a:t>th</a:t>
                      </a:r>
                      <a:r>
                        <a:rPr lang="en-US" sz="1400" b="1"/>
                        <a:t> Anniversary Branding (in-person events)</a:t>
                      </a:r>
                    </a:p>
                  </a:txBody>
                  <a:tcPr marT="45721" marB="45721"/>
                </a:tc>
                <a:tc>
                  <a:txBody>
                    <a:bodyPr/>
                    <a:lstStyle/>
                    <a:p>
                      <a:pPr marL="0" indent="0">
                        <a:buFont typeface="Arial" panose="020B0604020202020204" pitchFamily="34" charset="0"/>
                        <a:buNone/>
                      </a:pPr>
                      <a:r>
                        <a:rPr lang="en-US" sz="1400"/>
                        <a:t>Short</a:t>
                      </a:r>
                    </a:p>
                  </a:txBody>
                  <a:tcPr marT="45721" marB="45721">
                    <a:solidFill>
                      <a:schemeClr val="accent2">
                        <a:lumMod val="40000"/>
                        <a:lumOff val="60000"/>
                      </a:schemeClr>
                    </a:solidFill>
                  </a:tcPr>
                </a:tc>
                <a:tc>
                  <a:txBody>
                    <a:bodyPr/>
                    <a:lstStyle/>
                    <a:p>
                      <a:pPr marL="171450" indent="-171450">
                        <a:buFont typeface="Arial" panose="020B0604020202020204" pitchFamily="34" charset="0"/>
                        <a:buChar char="•"/>
                      </a:pPr>
                      <a:r>
                        <a:rPr lang="en-US" sz="1400"/>
                        <a:t>Poster board sessions featuring key milestones</a:t>
                      </a:r>
                    </a:p>
                    <a:p>
                      <a:pPr marL="171450" indent="-171450">
                        <a:buFont typeface="Arial" panose="020B0604020202020204" pitchFamily="34" charset="0"/>
                        <a:buChar char="•"/>
                      </a:pPr>
                      <a:r>
                        <a:rPr lang="en-US" sz="1400"/>
                        <a:t>10</a:t>
                      </a:r>
                      <a:r>
                        <a:rPr lang="en-US" sz="1400" baseline="30000"/>
                        <a:t>th</a:t>
                      </a:r>
                      <a:r>
                        <a:rPr lang="en-US" sz="1400"/>
                        <a:t> anniversary branding on nametags </a:t>
                      </a:r>
                    </a:p>
                    <a:p>
                      <a:pPr marL="171450" indent="-171450">
                        <a:buFont typeface="Arial" panose="020B0604020202020204" pitchFamily="34" charset="0"/>
                        <a:buChar char="•"/>
                      </a:pPr>
                      <a:r>
                        <a:rPr lang="en-US" sz="1400"/>
                        <a:t>10</a:t>
                      </a:r>
                      <a:r>
                        <a:rPr lang="en-US" sz="1400" baseline="30000"/>
                        <a:t>th</a:t>
                      </a:r>
                      <a:r>
                        <a:rPr lang="en-US" sz="1400"/>
                        <a:t> anniversary branding on signage</a:t>
                      </a:r>
                    </a:p>
                  </a:txBody>
                  <a:tcPr marT="45721" marB="45721"/>
                </a:tc>
                <a:extLst>
                  <a:ext uri="{0D108BD9-81ED-4DB2-BD59-A6C34878D82A}">
                    <a16:rowId xmlns:a16="http://schemas.microsoft.com/office/drawing/2014/main" val="3402289680"/>
                  </a:ext>
                </a:extLst>
              </a:tr>
              <a:tr h="559031">
                <a:tc vMerge="1">
                  <a:txBody>
                    <a:bodyPr/>
                    <a:lstStyle/>
                    <a:p>
                      <a:endParaRPr lang="en-US" sz="1400" b="1"/>
                    </a:p>
                  </a:txBody>
                  <a:tcPr marT="45721" marB="45721"/>
                </a:tc>
                <a:tc>
                  <a:txBody>
                    <a:bodyPr/>
                    <a:lstStyle/>
                    <a:p>
                      <a:pPr marL="0" indent="0">
                        <a:buFont typeface="Arial" panose="020B0604020202020204" pitchFamily="34" charset="0"/>
                        <a:buNone/>
                      </a:pPr>
                      <a:r>
                        <a:rPr lang="en-US" sz="1400"/>
                        <a:t>Medium</a:t>
                      </a:r>
                    </a:p>
                  </a:txBody>
                  <a:tcPr marT="45721" marB="45721">
                    <a:solidFill>
                      <a:schemeClr val="accent5">
                        <a:lumMod val="40000"/>
                        <a:lumOff val="60000"/>
                      </a:schemeClr>
                    </a:solidFill>
                  </a:tcPr>
                </a:tc>
                <a:tc>
                  <a:txBody>
                    <a:bodyPr/>
                    <a:lstStyle/>
                    <a:p>
                      <a:pPr marL="285750" indent="-285750">
                        <a:buFont typeface="Arial" panose="020B0604020202020204" pitchFamily="34" charset="0"/>
                        <a:buChar char="•"/>
                      </a:pPr>
                      <a:r>
                        <a:rPr lang="en-US" sz="1400"/>
                        <a:t>Wall clings highlighting key milestones</a:t>
                      </a:r>
                    </a:p>
                    <a:p>
                      <a:pPr marL="285750" indent="-285750">
                        <a:buFont typeface="Arial" panose="020B0604020202020204" pitchFamily="34" charset="0"/>
                        <a:buChar char="•"/>
                      </a:pPr>
                      <a:r>
                        <a:rPr lang="en-US" sz="1400"/>
                        <a:t>Photo booth with 10</a:t>
                      </a:r>
                      <a:r>
                        <a:rPr lang="en-US" sz="1400" baseline="30000"/>
                        <a:t>th</a:t>
                      </a:r>
                      <a:r>
                        <a:rPr lang="en-US" sz="1400"/>
                        <a:t> anniversary frame</a:t>
                      </a:r>
                    </a:p>
                  </a:txBody>
                  <a:tcPr marT="45721" marB="45721"/>
                </a:tc>
                <a:extLst>
                  <a:ext uri="{0D108BD9-81ED-4DB2-BD59-A6C34878D82A}">
                    <a16:rowId xmlns:a16="http://schemas.microsoft.com/office/drawing/2014/main" val="2649382094"/>
                  </a:ext>
                </a:extLst>
              </a:tr>
              <a:tr h="492391">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lang="en-US" sz="1400"/>
                    </a:p>
                  </a:txBody>
                  <a:tcPr marT="45721" marB="45721"/>
                </a:tc>
                <a:tc>
                  <a:txBody>
                    <a:bodyPr/>
                    <a:lstStyle/>
                    <a:p>
                      <a:pPr marL="0" indent="0">
                        <a:buFont typeface="Arial" panose="020B0604020202020204" pitchFamily="34" charset="0"/>
                        <a:buNone/>
                      </a:pPr>
                      <a:r>
                        <a:rPr lang="en-US" sz="1400"/>
                        <a:t>Long</a:t>
                      </a:r>
                    </a:p>
                  </a:txBody>
                  <a:tcPr marT="45721" marB="45721">
                    <a:solidFill>
                      <a:schemeClr val="accent4">
                        <a:lumMod val="40000"/>
                        <a:lumOff val="60000"/>
                      </a:schemeClr>
                    </a:solidFill>
                  </a:tcPr>
                </a:tc>
                <a:tc>
                  <a:txBody>
                    <a:bodyPr/>
                    <a:lstStyle/>
                    <a:p>
                      <a:pPr marL="285750" indent="-285750">
                        <a:buFont typeface="Arial"/>
                        <a:buChar char="•"/>
                      </a:pPr>
                      <a:r>
                        <a:rPr lang="en-US" sz="1400" b="0" i="0"/>
                        <a:t>Interactive digital resources with touch screen</a:t>
                      </a:r>
                    </a:p>
                  </a:txBody>
                  <a:tcPr marT="45721" marB="45721"/>
                </a:tc>
                <a:extLst>
                  <a:ext uri="{0D108BD9-81ED-4DB2-BD59-A6C34878D82A}">
                    <a16:rowId xmlns:a16="http://schemas.microsoft.com/office/drawing/2014/main" val="2143085531"/>
                  </a:ext>
                </a:extLst>
              </a:tr>
              <a:tr h="492391">
                <a:tc rowSpan="2">
                  <a:txBody>
                    <a:bodyPr/>
                    <a:lstStyle/>
                    <a:p>
                      <a:r>
                        <a:rPr lang="en-US" sz="1400" b="1"/>
                        <a:t>10</a:t>
                      </a:r>
                      <a:r>
                        <a:rPr lang="en-US" sz="1400" b="1" baseline="30000"/>
                        <a:t>th</a:t>
                      </a:r>
                      <a:r>
                        <a:rPr lang="en-US" sz="1400" b="1"/>
                        <a:t> Anniversary Branding (virtual events)</a:t>
                      </a:r>
                    </a:p>
                  </a:txBody>
                  <a:tcPr marT="45721" marB="45721"/>
                </a:tc>
                <a:tc>
                  <a:txBody>
                    <a:bodyPr/>
                    <a:lstStyle/>
                    <a:p>
                      <a:pPr marL="0" indent="0">
                        <a:buFont typeface="Arial" panose="020B0604020202020204" pitchFamily="34" charset="0"/>
                        <a:buNone/>
                      </a:pPr>
                      <a:r>
                        <a:rPr lang="en-US" sz="1400"/>
                        <a:t>Short</a:t>
                      </a:r>
                    </a:p>
                  </a:txBody>
                  <a:tcPr marT="45721" marB="45721">
                    <a:solidFill>
                      <a:schemeClr val="accent2">
                        <a:lumMod val="40000"/>
                        <a:lumOff val="60000"/>
                      </a:schemeClr>
                    </a:solidFill>
                  </a:tcPr>
                </a:tc>
                <a:tc>
                  <a:txBody>
                    <a:bodyPr/>
                    <a:lstStyle/>
                    <a:p>
                      <a:pPr marL="171450" lvl="0" indent="-171450" algn="l">
                        <a:lnSpc>
                          <a:spcPct val="100000"/>
                        </a:lnSpc>
                        <a:buClr>
                          <a:srgbClr val="000000"/>
                        </a:buClr>
                        <a:buFont typeface="Arial"/>
                        <a:buChar char="•"/>
                      </a:pPr>
                      <a:r>
                        <a:rPr lang="en-US" sz="1400" b="0" i="0" u="none" strike="noStrike" noProof="0">
                          <a:solidFill>
                            <a:schemeClr val="tx1"/>
                          </a:solidFill>
                          <a:latin typeface="+mn-lt"/>
                        </a:rPr>
                        <a:t>Incorporate 10</a:t>
                      </a:r>
                      <a:r>
                        <a:rPr lang="en-US" sz="1400" b="0" i="0" u="none" strike="noStrike" baseline="30000" noProof="0">
                          <a:solidFill>
                            <a:schemeClr val="tx1"/>
                          </a:solidFill>
                          <a:latin typeface="+mn-lt"/>
                        </a:rPr>
                        <a:t>th</a:t>
                      </a:r>
                      <a:r>
                        <a:rPr lang="en-US" sz="1400" b="0" i="0" u="none" strike="noStrike" noProof="0">
                          <a:solidFill>
                            <a:schemeClr val="tx1"/>
                          </a:solidFill>
                          <a:latin typeface="+mn-lt"/>
                        </a:rPr>
                        <a:t>-anniversary branding on PowerPoint presentations in-person and virtual events</a:t>
                      </a:r>
                    </a:p>
                  </a:txBody>
                  <a:tcPr marT="45721" marB="45721"/>
                </a:tc>
                <a:extLst>
                  <a:ext uri="{0D108BD9-81ED-4DB2-BD59-A6C34878D82A}">
                    <a16:rowId xmlns:a16="http://schemas.microsoft.com/office/drawing/2014/main" val="4221076378"/>
                  </a:ext>
                </a:extLst>
              </a:tr>
              <a:tr h="492391">
                <a:tc vMerge="1">
                  <a:txBody>
                    <a:bodyPr/>
                    <a:lstStyle/>
                    <a:p>
                      <a:endParaRPr lang="en-US" sz="1400" b="1"/>
                    </a:p>
                  </a:txBody>
                  <a:tcPr marT="45721" marB="45721"/>
                </a:tc>
                <a:tc>
                  <a:txBody>
                    <a:bodyPr/>
                    <a:lstStyle/>
                    <a:p>
                      <a:pPr marL="0" indent="0">
                        <a:buFont typeface="Arial" panose="020B0604020202020204" pitchFamily="34" charset="0"/>
                        <a:buNone/>
                      </a:pPr>
                      <a:r>
                        <a:rPr lang="en-US" sz="1400"/>
                        <a:t>Short</a:t>
                      </a:r>
                    </a:p>
                  </a:txBody>
                  <a:tcPr marT="45721" marB="45721">
                    <a:solidFill>
                      <a:schemeClr val="accent2">
                        <a:lumMod val="40000"/>
                        <a:lumOff val="60000"/>
                      </a:schemeClr>
                    </a:solidFill>
                  </a:tcPr>
                </a:tc>
                <a:tc>
                  <a:txBody>
                    <a:bodyPr/>
                    <a:lstStyle/>
                    <a:p>
                      <a:pPr marL="171450" indent="-171450" algn="l">
                        <a:lnSpc>
                          <a:spcPct val="100000"/>
                        </a:lnSpc>
                        <a:buClr>
                          <a:srgbClr val="000000"/>
                        </a:buClr>
                        <a:buFont typeface="Arial"/>
                        <a:buChar char="•"/>
                      </a:pPr>
                      <a:r>
                        <a:rPr lang="en-US" sz="1400" b="0" i="0" u="none" strike="noStrike" noProof="0">
                          <a:solidFill>
                            <a:srgbClr val="000000"/>
                          </a:solidFill>
                          <a:latin typeface="+mn-lt"/>
                        </a:rPr>
                        <a:t>Reference the 10</a:t>
                      </a:r>
                      <a:r>
                        <a:rPr lang="en-US" sz="1400" b="0" i="0" u="none" strike="noStrike" baseline="30000" noProof="0">
                          <a:solidFill>
                            <a:srgbClr val="000000"/>
                          </a:solidFill>
                          <a:latin typeface="+mn-lt"/>
                        </a:rPr>
                        <a:t>th</a:t>
                      </a:r>
                      <a:r>
                        <a:rPr lang="en-US" sz="1400" b="0" i="0" u="none" strike="noStrike" noProof="0">
                          <a:solidFill>
                            <a:srgbClr val="000000"/>
                          </a:solidFill>
                          <a:latin typeface="+mn-lt"/>
                        </a:rPr>
                        <a:t> anniversary in talking points for opening/closing remarks</a:t>
                      </a:r>
                    </a:p>
                  </a:txBody>
                  <a:tcPr marT="45721" marB="45721"/>
                </a:tc>
                <a:extLst>
                  <a:ext uri="{0D108BD9-81ED-4DB2-BD59-A6C34878D82A}">
                    <a16:rowId xmlns:a16="http://schemas.microsoft.com/office/drawing/2014/main" val="2833286281"/>
                  </a:ext>
                </a:extLst>
              </a:tr>
            </a:tbl>
          </a:graphicData>
        </a:graphic>
      </p:graphicFrame>
      <p:sp>
        <p:nvSpPr>
          <p:cNvPr id="4" name="TextBox 3">
            <a:extLst>
              <a:ext uri="{FF2B5EF4-FFF2-40B4-BE49-F238E27FC236}">
                <a16:creationId xmlns:a16="http://schemas.microsoft.com/office/drawing/2014/main" id="{ACFCDA6C-ED79-7578-9630-EBAE990F5A5C}"/>
              </a:ext>
            </a:extLst>
          </p:cNvPr>
          <p:cNvSpPr txBox="1"/>
          <p:nvPr/>
        </p:nvSpPr>
        <p:spPr>
          <a:xfrm>
            <a:off x="8869136" y="136524"/>
            <a:ext cx="3322864" cy="738664"/>
          </a:xfrm>
          <a:prstGeom prst="rect">
            <a:avLst/>
          </a:prstGeom>
          <a:noFill/>
        </p:spPr>
        <p:txBody>
          <a:bodyPr wrap="square">
            <a:spAutoFit/>
          </a:bodyPr>
          <a:lstStyle/>
          <a:p>
            <a:r>
              <a:rPr lang="en-US" sz="1400" i="1"/>
              <a:t>Short-term (~2 months to complete)</a:t>
            </a:r>
          </a:p>
          <a:p>
            <a:r>
              <a:rPr lang="en-US" sz="1400" i="1"/>
              <a:t>Medium-term (4+ months to complete)</a:t>
            </a:r>
          </a:p>
          <a:p>
            <a:r>
              <a:rPr lang="en-US" sz="1400" i="1"/>
              <a:t>Long-term (6+ months to complete)</a:t>
            </a:r>
            <a:endParaRPr lang="en-US" sz="1400"/>
          </a:p>
        </p:txBody>
      </p:sp>
      <p:sp>
        <p:nvSpPr>
          <p:cNvPr id="5" name="Rectangle 4">
            <a:extLst>
              <a:ext uri="{FF2B5EF4-FFF2-40B4-BE49-F238E27FC236}">
                <a16:creationId xmlns:a16="http://schemas.microsoft.com/office/drawing/2014/main" id="{9A02D78E-F5D4-D31C-86BB-49408494B660}"/>
              </a:ext>
            </a:extLst>
          </p:cNvPr>
          <p:cNvSpPr/>
          <p:nvPr/>
        </p:nvSpPr>
        <p:spPr>
          <a:xfrm>
            <a:off x="8686257" y="242502"/>
            <a:ext cx="137160" cy="13716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DFDC701-214D-906A-63EC-FA48FE57FDC9}"/>
              </a:ext>
            </a:extLst>
          </p:cNvPr>
          <p:cNvSpPr/>
          <p:nvPr/>
        </p:nvSpPr>
        <p:spPr>
          <a:xfrm>
            <a:off x="8686257" y="437138"/>
            <a:ext cx="137160" cy="137160"/>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DE33F35-92E3-CBC0-A8B6-FD137505196D}"/>
              </a:ext>
            </a:extLst>
          </p:cNvPr>
          <p:cNvSpPr/>
          <p:nvPr/>
        </p:nvSpPr>
        <p:spPr>
          <a:xfrm>
            <a:off x="8686257" y="631774"/>
            <a:ext cx="137160" cy="13716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9276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CBABF7-4400-6EEA-D91F-C166BC1DC612}"/>
              </a:ext>
            </a:extLst>
          </p:cNvPr>
          <p:cNvSpPr>
            <a:spLocks noGrp="1"/>
          </p:cNvSpPr>
          <p:nvPr>
            <p:ph type="ctrTitle"/>
          </p:nvPr>
        </p:nvSpPr>
        <p:spPr/>
        <p:txBody>
          <a:bodyPr/>
          <a:lstStyle/>
          <a:p>
            <a:r>
              <a:rPr lang="en-US"/>
              <a:t>10</a:t>
            </a:r>
            <a:r>
              <a:rPr lang="en-US" baseline="30000"/>
              <a:t>th</a:t>
            </a:r>
            <a:r>
              <a:rPr lang="en-US"/>
              <a:t> Anniversary Branding</a:t>
            </a:r>
          </a:p>
        </p:txBody>
      </p:sp>
    </p:spTree>
    <p:extLst>
      <p:ext uri="{BB962C8B-B14F-4D97-AF65-F5344CB8AC3E}">
        <p14:creationId xmlns:p14="http://schemas.microsoft.com/office/powerpoint/2010/main" val="3173201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CD6DC-045D-82E4-7329-C418F07EF2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318FFE-457C-B9BF-A126-935BE3149B10}"/>
              </a:ext>
            </a:extLst>
          </p:cNvPr>
          <p:cNvSpPr>
            <a:spLocks noGrp="1"/>
          </p:cNvSpPr>
          <p:nvPr>
            <p:ph type="title"/>
          </p:nvPr>
        </p:nvSpPr>
        <p:spPr/>
        <p:txBody>
          <a:bodyPr/>
          <a:lstStyle/>
          <a:p>
            <a:r>
              <a:rPr lang="en-US"/>
              <a:t>Branding Overview</a:t>
            </a:r>
          </a:p>
        </p:txBody>
      </p:sp>
      <p:sp>
        <p:nvSpPr>
          <p:cNvPr id="5" name="Content Placeholder 4">
            <a:extLst>
              <a:ext uri="{FF2B5EF4-FFF2-40B4-BE49-F238E27FC236}">
                <a16:creationId xmlns:a16="http://schemas.microsoft.com/office/drawing/2014/main" id="{1D9C211E-3A33-7823-5187-51ABDA98821E}"/>
              </a:ext>
            </a:extLst>
          </p:cNvPr>
          <p:cNvSpPr>
            <a:spLocks noGrp="1"/>
          </p:cNvSpPr>
          <p:nvPr>
            <p:ph idx="1"/>
          </p:nvPr>
        </p:nvSpPr>
        <p:spPr>
          <a:xfrm>
            <a:off x="838202" y="1528688"/>
            <a:ext cx="10515600" cy="2287041"/>
          </a:xfrm>
        </p:spPr>
        <p:txBody>
          <a:bodyPr>
            <a:normAutofit fontScale="47500" lnSpcReduction="20000"/>
          </a:bodyPr>
          <a:lstStyle/>
          <a:p>
            <a:pPr marL="0" indent="0">
              <a:buNone/>
            </a:pPr>
            <a:r>
              <a:rPr lang="en-US" sz="3800"/>
              <a:t>This section includes working drafts of:</a:t>
            </a:r>
          </a:p>
          <a:p>
            <a:pPr marL="0" indent="0">
              <a:buNone/>
            </a:pPr>
            <a:endParaRPr lang="en-US" sz="3800"/>
          </a:p>
          <a:p>
            <a:r>
              <a:rPr lang="en-US" sz="3800"/>
              <a:t>Four proposed</a:t>
            </a:r>
            <a:r>
              <a:rPr lang="en-US" sz="3800" b="1"/>
              <a:t> taglines</a:t>
            </a:r>
            <a:r>
              <a:rPr lang="en-US" sz="3800"/>
              <a:t> </a:t>
            </a:r>
          </a:p>
          <a:p>
            <a:pPr>
              <a:lnSpc>
                <a:spcPct val="120000"/>
              </a:lnSpc>
            </a:pPr>
            <a:r>
              <a:rPr lang="en-US" sz="3800"/>
              <a:t>Four proposed HCPLAN 10th anniversary </a:t>
            </a:r>
            <a:r>
              <a:rPr lang="en-US" sz="3800" b="1"/>
              <a:t>logos with</a:t>
            </a:r>
            <a:r>
              <a:rPr lang="en-US" sz="3800"/>
              <a:t> </a:t>
            </a:r>
            <a:r>
              <a:rPr lang="en-US" sz="3800" b="1"/>
              <a:t>visual examples </a:t>
            </a:r>
            <a:r>
              <a:rPr lang="en-US" sz="3800"/>
              <a:t>of how to incorporate the selected logo into the HCPLAN’s existing communication channels and brand materials.</a:t>
            </a:r>
          </a:p>
          <a:p>
            <a:r>
              <a:rPr lang="en-US" sz="3800"/>
              <a:t>We paired logos with logomarks to maximize versatility in design and usages. Examples include:</a:t>
            </a:r>
          </a:p>
          <a:p>
            <a:pPr marL="0" indent="0">
              <a:buNone/>
            </a:pPr>
            <a:endParaRPr lang="en-US" sz="4000"/>
          </a:p>
          <a:p>
            <a:pPr marL="0" indent="0">
              <a:buNone/>
            </a:pPr>
            <a:endParaRPr lang="en-US" sz="4000"/>
          </a:p>
          <a:p>
            <a:endParaRPr lang="en-US" sz="1801"/>
          </a:p>
        </p:txBody>
      </p:sp>
      <p:sp>
        <p:nvSpPr>
          <p:cNvPr id="2" name="Slide Number Placeholder 1">
            <a:extLst>
              <a:ext uri="{FF2B5EF4-FFF2-40B4-BE49-F238E27FC236}">
                <a16:creationId xmlns:a16="http://schemas.microsoft.com/office/drawing/2014/main" id="{0256B955-9239-08B5-BC77-FC0365ADF5BF}"/>
              </a:ext>
            </a:extLst>
          </p:cNvPr>
          <p:cNvSpPr>
            <a:spLocks noGrp="1"/>
          </p:cNvSpPr>
          <p:nvPr>
            <p:ph type="sldNum" sz="quarter" idx="12"/>
          </p:nvPr>
        </p:nvSpPr>
        <p:spPr/>
        <p:txBody>
          <a:bodyPr/>
          <a:lstStyle/>
          <a:p>
            <a:fld id="{16985025-2193-4D20-8010-DE0BC70DF1E5}" type="slidenum">
              <a:rPr lang="en-US" smtClean="0"/>
              <a:t>22</a:t>
            </a:fld>
            <a:endParaRPr lang="en-US"/>
          </a:p>
        </p:txBody>
      </p:sp>
      <p:sp>
        <p:nvSpPr>
          <p:cNvPr id="9" name="TextBox 8">
            <a:extLst>
              <a:ext uri="{FF2B5EF4-FFF2-40B4-BE49-F238E27FC236}">
                <a16:creationId xmlns:a16="http://schemas.microsoft.com/office/drawing/2014/main" id="{0F2F14DB-B999-E223-84EE-71893462E1E2}"/>
              </a:ext>
            </a:extLst>
          </p:cNvPr>
          <p:cNvSpPr txBox="1"/>
          <p:nvPr/>
        </p:nvSpPr>
        <p:spPr>
          <a:xfrm>
            <a:off x="1970915" y="3573379"/>
            <a:ext cx="3688078" cy="1200329"/>
          </a:xfrm>
          <a:prstGeom prst="rect">
            <a:avLst/>
          </a:prstGeom>
          <a:noFill/>
        </p:spPr>
        <p:txBody>
          <a:bodyPr wrap="square" rtlCol="0">
            <a:spAutoFit/>
          </a:bodyPr>
          <a:lstStyle/>
          <a:p>
            <a:r>
              <a:rPr lang="en-US" b="1" u="sng"/>
              <a:t>Full Logo:</a:t>
            </a:r>
          </a:p>
          <a:p>
            <a:pPr marL="285750" indent="-285750">
              <a:buFont typeface="Courier New" panose="02070309020205020404" pitchFamily="49" charset="0"/>
              <a:buChar char="o"/>
            </a:pPr>
            <a:r>
              <a:rPr lang="en-US"/>
              <a:t>Website</a:t>
            </a:r>
          </a:p>
          <a:p>
            <a:pPr marL="285750" indent="-285750">
              <a:buFont typeface="Courier New" panose="02070309020205020404" pitchFamily="49" charset="0"/>
              <a:buChar char="o"/>
            </a:pPr>
            <a:r>
              <a:rPr lang="en-US"/>
              <a:t>Presentations</a:t>
            </a:r>
          </a:p>
          <a:p>
            <a:pPr marL="285750" indent="-285750">
              <a:buFont typeface="Courier New" panose="02070309020205020404" pitchFamily="49" charset="0"/>
              <a:buChar char="o"/>
            </a:pPr>
            <a:r>
              <a:rPr lang="en-US"/>
              <a:t>Newsletter and Email Banners</a:t>
            </a:r>
          </a:p>
        </p:txBody>
      </p:sp>
      <p:sp>
        <p:nvSpPr>
          <p:cNvPr id="10" name="TextBox 9">
            <a:extLst>
              <a:ext uri="{FF2B5EF4-FFF2-40B4-BE49-F238E27FC236}">
                <a16:creationId xmlns:a16="http://schemas.microsoft.com/office/drawing/2014/main" id="{864A43C8-ED57-2FE4-003B-72A4EF17D570}"/>
              </a:ext>
            </a:extLst>
          </p:cNvPr>
          <p:cNvSpPr txBox="1"/>
          <p:nvPr/>
        </p:nvSpPr>
        <p:spPr>
          <a:xfrm>
            <a:off x="6362702" y="3573379"/>
            <a:ext cx="3688078" cy="1200329"/>
          </a:xfrm>
          <a:prstGeom prst="rect">
            <a:avLst/>
          </a:prstGeom>
          <a:noFill/>
        </p:spPr>
        <p:txBody>
          <a:bodyPr wrap="square" rtlCol="0">
            <a:spAutoFit/>
          </a:bodyPr>
          <a:lstStyle/>
          <a:p>
            <a:r>
              <a:rPr lang="en-US" b="1" u="sng"/>
              <a:t>Logomark:</a:t>
            </a:r>
          </a:p>
          <a:p>
            <a:pPr marL="285750" indent="-285750">
              <a:buFont typeface="Courier New" panose="02070309020205020404" pitchFamily="49" charset="0"/>
              <a:buChar char="o"/>
            </a:pPr>
            <a:r>
              <a:rPr lang="en-US"/>
              <a:t>Summit Pin</a:t>
            </a:r>
          </a:p>
          <a:p>
            <a:pPr marL="285750" indent="-285750">
              <a:buFont typeface="Courier New" panose="02070309020205020404" pitchFamily="49" charset="0"/>
              <a:buChar char="o"/>
            </a:pPr>
            <a:r>
              <a:rPr lang="en-US"/>
              <a:t>Social Media</a:t>
            </a:r>
          </a:p>
          <a:p>
            <a:pPr marL="285750" indent="-285750">
              <a:buFont typeface="Courier New" panose="02070309020205020404" pitchFamily="49" charset="0"/>
              <a:buChar char="o"/>
            </a:pPr>
            <a:r>
              <a:rPr lang="en-US"/>
              <a:t>Mobile App</a:t>
            </a:r>
          </a:p>
        </p:txBody>
      </p:sp>
    </p:spTree>
    <p:extLst>
      <p:ext uri="{BB962C8B-B14F-4D97-AF65-F5344CB8AC3E}">
        <p14:creationId xmlns:p14="http://schemas.microsoft.com/office/powerpoint/2010/main" val="201891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73396-069A-B9A7-D35B-CC918AB417F5}"/>
              </a:ext>
            </a:extLst>
          </p:cNvPr>
          <p:cNvSpPr>
            <a:spLocks noGrp="1"/>
          </p:cNvSpPr>
          <p:nvPr>
            <p:ph type="title"/>
          </p:nvPr>
        </p:nvSpPr>
        <p:spPr/>
        <p:txBody>
          <a:bodyPr/>
          <a:lstStyle/>
          <a:p>
            <a:r>
              <a:rPr lang="en-US"/>
              <a:t>Tagline Options</a:t>
            </a:r>
            <a:endParaRPr lang="en-US" i="1"/>
          </a:p>
        </p:txBody>
      </p:sp>
      <p:sp>
        <p:nvSpPr>
          <p:cNvPr id="3" name="Content Placeholder 2">
            <a:extLst>
              <a:ext uri="{FF2B5EF4-FFF2-40B4-BE49-F238E27FC236}">
                <a16:creationId xmlns:a16="http://schemas.microsoft.com/office/drawing/2014/main" id="{4B766205-D9B0-595A-E265-39B3F2CDF3AB}"/>
              </a:ext>
            </a:extLst>
          </p:cNvPr>
          <p:cNvSpPr>
            <a:spLocks noGrp="1"/>
          </p:cNvSpPr>
          <p:nvPr>
            <p:ph idx="1"/>
          </p:nvPr>
        </p:nvSpPr>
        <p:spPr>
          <a:xfrm>
            <a:off x="838200" y="1634877"/>
            <a:ext cx="10925175" cy="4351339"/>
          </a:xfrm>
        </p:spPr>
        <p:txBody>
          <a:bodyPr>
            <a:normAutofit/>
          </a:bodyPr>
          <a:lstStyle/>
          <a:p>
            <a:pPr>
              <a:lnSpc>
                <a:spcPct val="100000"/>
              </a:lnSpc>
              <a:spcBef>
                <a:spcPts val="0"/>
              </a:spcBef>
              <a:spcAft>
                <a:spcPts val="1800"/>
              </a:spcAft>
              <a:buFont typeface="+mj-lt"/>
              <a:buAutoNum type="arabicPeriod"/>
            </a:pPr>
            <a:r>
              <a:rPr lang="en-US" sz="2400" dirty="0"/>
              <a:t> </a:t>
            </a:r>
            <a:r>
              <a:rPr lang="en-US" sz="2400" b="1" i="1" dirty="0">
                <a:solidFill>
                  <a:schemeClr val="accent2"/>
                </a:solidFill>
              </a:rPr>
              <a:t>Recommended</a:t>
            </a:r>
            <a:r>
              <a:rPr lang="en-US" sz="2400" i="1" dirty="0"/>
              <a:t>: </a:t>
            </a:r>
            <a:r>
              <a:rPr lang="en-US" sz="2400" dirty="0"/>
              <a:t>Alignment, Action, Change: Advancing Value-Based Care</a:t>
            </a:r>
          </a:p>
          <a:p>
            <a:pPr>
              <a:lnSpc>
                <a:spcPct val="100000"/>
              </a:lnSpc>
              <a:spcBef>
                <a:spcPts val="0"/>
              </a:spcBef>
              <a:spcAft>
                <a:spcPts val="1800"/>
              </a:spcAft>
              <a:buFont typeface="+mj-lt"/>
              <a:buAutoNum type="arabicPeriod"/>
            </a:pPr>
            <a:endParaRPr lang="en-US" sz="2400" dirty="0"/>
          </a:p>
          <a:p>
            <a:pPr>
              <a:lnSpc>
                <a:spcPct val="100000"/>
              </a:lnSpc>
              <a:spcBef>
                <a:spcPts val="0"/>
              </a:spcBef>
              <a:spcAft>
                <a:spcPts val="1800"/>
              </a:spcAft>
              <a:buFont typeface="+mj-lt"/>
              <a:buAutoNum type="arabicPeriod"/>
            </a:pPr>
            <a:r>
              <a:rPr lang="en-US" sz="2400" dirty="0"/>
              <a:t> Partners Advancing Accountable Care </a:t>
            </a:r>
          </a:p>
          <a:p>
            <a:pPr>
              <a:lnSpc>
                <a:spcPct val="100000"/>
              </a:lnSpc>
              <a:spcBef>
                <a:spcPts val="0"/>
              </a:spcBef>
              <a:spcAft>
                <a:spcPts val="1800"/>
              </a:spcAft>
              <a:buFont typeface="+mj-lt"/>
              <a:buAutoNum type="arabicPeriod"/>
            </a:pPr>
            <a:endParaRPr lang="en-US" sz="2400" dirty="0"/>
          </a:p>
          <a:p>
            <a:pPr>
              <a:lnSpc>
                <a:spcPct val="100000"/>
              </a:lnSpc>
              <a:spcBef>
                <a:spcPts val="0"/>
              </a:spcBef>
              <a:spcAft>
                <a:spcPts val="1800"/>
              </a:spcAft>
              <a:buFont typeface="+mj-lt"/>
              <a:buAutoNum type="arabicPeriod"/>
            </a:pPr>
            <a:r>
              <a:rPr lang="en-US" sz="2400" dirty="0"/>
              <a:t> Shaping the Future of Health Care</a:t>
            </a:r>
          </a:p>
          <a:p>
            <a:pPr>
              <a:lnSpc>
                <a:spcPct val="100000"/>
              </a:lnSpc>
              <a:spcBef>
                <a:spcPts val="0"/>
              </a:spcBef>
              <a:spcAft>
                <a:spcPts val="1800"/>
              </a:spcAft>
              <a:buFont typeface="+mj-lt"/>
              <a:buAutoNum type="arabicPeriod"/>
            </a:pPr>
            <a:endParaRPr lang="en-US" sz="2400" dirty="0"/>
          </a:p>
          <a:p>
            <a:pPr>
              <a:lnSpc>
                <a:spcPct val="100000"/>
              </a:lnSpc>
              <a:spcBef>
                <a:spcPts val="0"/>
              </a:spcBef>
              <a:spcAft>
                <a:spcPts val="1800"/>
              </a:spcAft>
              <a:buFont typeface="+mj-lt"/>
              <a:buAutoNum type="arabicPeriod"/>
            </a:pPr>
            <a:r>
              <a:rPr lang="en-US" sz="2400" dirty="0"/>
              <a:t> A Decade of Impact: Advancing Accountable Care</a:t>
            </a:r>
          </a:p>
        </p:txBody>
      </p:sp>
      <p:sp>
        <p:nvSpPr>
          <p:cNvPr id="4" name="Slide Number Placeholder 3">
            <a:extLst>
              <a:ext uri="{FF2B5EF4-FFF2-40B4-BE49-F238E27FC236}">
                <a16:creationId xmlns:a16="http://schemas.microsoft.com/office/drawing/2014/main" id="{59768585-E09D-435C-313D-901064334CDC}"/>
              </a:ext>
            </a:extLst>
          </p:cNvPr>
          <p:cNvSpPr>
            <a:spLocks noGrp="1"/>
          </p:cNvSpPr>
          <p:nvPr>
            <p:ph type="sldNum" sz="quarter" idx="12"/>
          </p:nvPr>
        </p:nvSpPr>
        <p:spPr/>
        <p:txBody>
          <a:bodyPr/>
          <a:lstStyle/>
          <a:p>
            <a:fld id="{16985025-2193-4D20-8010-DE0BC70DF1E5}" type="slidenum">
              <a:rPr lang="en-US" smtClean="0"/>
              <a:t>23</a:t>
            </a:fld>
            <a:endParaRPr lang="en-US"/>
          </a:p>
        </p:txBody>
      </p:sp>
    </p:spTree>
    <p:extLst>
      <p:ext uri="{BB962C8B-B14F-4D97-AF65-F5344CB8AC3E}">
        <p14:creationId xmlns:p14="http://schemas.microsoft.com/office/powerpoint/2010/main" val="2542364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DDC2A-BC7F-8A53-5721-461375C7BBC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E09811-CF28-1754-605E-810D57CB104A}"/>
              </a:ext>
            </a:extLst>
          </p:cNvPr>
          <p:cNvSpPr>
            <a:spLocks noGrp="1"/>
          </p:cNvSpPr>
          <p:nvPr>
            <p:ph type="title"/>
          </p:nvPr>
        </p:nvSpPr>
        <p:spPr>
          <a:xfrm>
            <a:off x="695325" y="49079"/>
            <a:ext cx="10658477" cy="1325563"/>
          </a:xfrm>
        </p:spPr>
        <p:txBody>
          <a:bodyPr/>
          <a:lstStyle/>
          <a:p>
            <a:r>
              <a:rPr lang="en-US"/>
              <a:t>Logo Concepts</a:t>
            </a:r>
          </a:p>
        </p:txBody>
      </p:sp>
      <p:sp>
        <p:nvSpPr>
          <p:cNvPr id="2" name="Slide Number Placeholder 1">
            <a:extLst>
              <a:ext uri="{FF2B5EF4-FFF2-40B4-BE49-F238E27FC236}">
                <a16:creationId xmlns:a16="http://schemas.microsoft.com/office/drawing/2014/main" id="{90F158C9-CC7E-5C3C-EAB5-2ACEB3F0C12F}"/>
              </a:ext>
            </a:extLst>
          </p:cNvPr>
          <p:cNvSpPr>
            <a:spLocks noGrp="1"/>
          </p:cNvSpPr>
          <p:nvPr>
            <p:ph type="sldNum" sz="quarter" idx="12"/>
          </p:nvPr>
        </p:nvSpPr>
        <p:spPr/>
        <p:txBody>
          <a:bodyPr/>
          <a:lstStyle/>
          <a:p>
            <a:fld id="{16985025-2193-4D20-8010-DE0BC70DF1E5}" type="slidenum">
              <a:rPr lang="en-US" smtClean="0"/>
              <a:t>24</a:t>
            </a:fld>
            <a:endParaRPr lang="en-US"/>
          </a:p>
        </p:txBody>
      </p:sp>
      <p:sp>
        <p:nvSpPr>
          <p:cNvPr id="8" name="Rectangle 7">
            <a:extLst>
              <a:ext uri="{FF2B5EF4-FFF2-40B4-BE49-F238E27FC236}">
                <a16:creationId xmlns:a16="http://schemas.microsoft.com/office/drawing/2014/main" id="{5FB00E70-2BCC-35BE-DAB7-1D1729E4BAEF}"/>
              </a:ext>
            </a:extLst>
          </p:cNvPr>
          <p:cNvSpPr/>
          <p:nvPr/>
        </p:nvSpPr>
        <p:spPr>
          <a:xfrm>
            <a:off x="4809231" y="0"/>
            <a:ext cx="153294"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logo&#10;&#10;AI-generated content may be incorrect.">
            <a:extLst>
              <a:ext uri="{FF2B5EF4-FFF2-40B4-BE49-F238E27FC236}">
                <a16:creationId xmlns:a16="http://schemas.microsoft.com/office/drawing/2014/main" id="{983AE03C-121A-52C2-9317-B876F68FA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7331" y="0"/>
            <a:ext cx="7344669" cy="6858000"/>
          </a:xfrm>
          <a:prstGeom prst="rect">
            <a:avLst/>
          </a:prstGeom>
        </p:spPr>
      </p:pic>
    </p:spTree>
    <p:extLst>
      <p:ext uri="{BB962C8B-B14F-4D97-AF65-F5344CB8AC3E}">
        <p14:creationId xmlns:p14="http://schemas.microsoft.com/office/powerpoint/2010/main" val="1719754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702E2-6548-884F-47FF-380A4249AEA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7A69B92-1D8C-F3BF-917F-95C35F44D3AD}"/>
              </a:ext>
            </a:extLst>
          </p:cNvPr>
          <p:cNvSpPr/>
          <p:nvPr/>
        </p:nvSpPr>
        <p:spPr>
          <a:xfrm>
            <a:off x="4530749" y="35051"/>
            <a:ext cx="7655852" cy="2796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 name="Title 3">
            <a:extLst>
              <a:ext uri="{FF2B5EF4-FFF2-40B4-BE49-F238E27FC236}">
                <a16:creationId xmlns:a16="http://schemas.microsoft.com/office/drawing/2014/main" id="{C0D9ACAD-0173-2656-EA99-82E213B2F13A}"/>
              </a:ext>
            </a:extLst>
          </p:cNvPr>
          <p:cNvSpPr>
            <a:spLocks noGrp="1"/>
          </p:cNvSpPr>
          <p:nvPr>
            <p:ph type="title"/>
          </p:nvPr>
        </p:nvSpPr>
        <p:spPr>
          <a:xfrm>
            <a:off x="618746" y="35051"/>
            <a:ext cx="10515600" cy="1325563"/>
          </a:xfrm>
        </p:spPr>
        <p:txBody>
          <a:bodyPr/>
          <a:lstStyle/>
          <a:p>
            <a:r>
              <a:rPr lang="en-US"/>
              <a:t>Recommended</a:t>
            </a:r>
            <a:br>
              <a:rPr lang="en-US"/>
            </a:br>
            <a:r>
              <a:rPr lang="en-US"/>
              <a:t>Logo </a:t>
            </a:r>
          </a:p>
        </p:txBody>
      </p:sp>
      <p:sp>
        <p:nvSpPr>
          <p:cNvPr id="2" name="Slide Number Placeholder 1">
            <a:extLst>
              <a:ext uri="{FF2B5EF4-FFF2-40B4-BE49-F238E27FC236}">
                <a16:creationId xmlns:a16="http://schemas.microsoft.com/office/drawing/2014/main" id="{60BDA416-2E0E-7DA9-43C2-D9E651F1B959}"/>
              </a:ext>
            </a:extLst>
          </p:cNvPr>
          <p:cNvSpPr>
            <a:spLocks noGrp="1"/>
          </p:cNvSpPr>
          <p:nvPr>
            <p:ph type="sldNum" sz="quarter" idx="12"/>
          </p:nvPr>
        </p:nvSpPr>
        <p:spPr/>
        <p:txBody>
          <a:bodyPr/>
          <a:lstStyle/>
          <a:p>
            <a:fld id="{16985025-2193-4D20-8010-DE0BC70DF1E5}" type="slidenum">
              <a:rPr lang="en-US" smtClean="0"/>
              <a:t>25</a:t>
            </a:fld>
            <a:endParaRPr lang="en-US"/>
          </a:p>
        </p:txBody>
      </p:sp>
      <p:pic>
        <p:nvPicPr>
          <p:cNvPr id="3" name="Picture 2" descr="A group of logos with text&#10;&#10;AI-generated content may be incorrect.">
            <a:extLst>
              <a:ext uri="{FF2B5EF4-FFF2-40B4-BE49-F238E27FC236}">
                <a16:creationId xmlns:a16="http://schemas.microsoft.com/office/drawing/2014/main" id="{2ACE0C62-E1A4-E43F-A5E5-C4396EE02B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9701" y="667968"/>
            <a:ext cx="7439116" cy="5492199"/>
          </a:xfrm>
          <a:prstGeom prst="rect">
            <a:avLst/>
          </a:prstGeom>
        </p:spPr>
      </p:pic>
    </p:spTree>
    <p:extLst>
      <p:ext uri="{BB962C8B-B14F-4D97-AF65-F5344CB8AC3E}">
        <p14:creationId xmlns:p14="http://schemas.microsoft.com/office/powerpoint/2010/main" val="667116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72534-266D-A1D2-9B4E-3C5565F584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24AFB5-73DB-C763-2CD5-BB2A5E6B259F}"/>
              </a:ext>
            </a:extLst>
          </p:cNvPr>
          <p:cNvSpPr>
            <a:spLocks noGrp="1"/>
          </p:cNvSpPr>
          <p:nvPr>
            <p:ph type="ctrTitle"/>
          </p:nvPr>
        </p:nvSpPr>
        <p:spPr/>
        <p:txBody>
          <a:bodyPr/>
          <a:lstStyle/>
          <a:p>
            <a:r>
              <a:rPr lang="en-US"/>
              <a:t>Visual Examples by Channel </a:t>
            </a:r>
          </a:p>
        </p:txBody>
      </p:sp>
    </p:spTree>
    <p:extLst>
      <p:ext uri="{BB962C8B-B14F-4D97-AF65-F5344CB8AC3E}">
        <p14:creationId xmlns:p14="http://schemas.microsoft.com/office/powerpoint/2010/main" val="2281288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385BF-11E9-A859-88C6-DD6A44B359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85E1A9-EDFB-BA6F-2FBD-42213079D506}"/>
              </a:ext>
            </a:extLst>
          </p:cNvPr>
          <p:cNvSpPr>
            <a:spLocks noGrp="1"/>
          </p:cNvSpPr>
          <p:nvPr>
            <p:ph type="title"/>
          </p:nvPr>
        </p:nvSpPr>
        <p:spPr>
          <a:xfrm>
            <a:off x="733427" y="40931"/>
            <a:ext cx="10515600" cy="1325563"/>
          </a:xfrm>
        </p:spPr>
        <p:txBody>
          <a:bodyPr/>
          <a:lstStyle/>
          <a:p>
            <a:r>
              <a:rPr lang="en-US"/>
              <a:t>Website</a:t>
            </a:r>
          </a:p>
        </p:txBody>
      </p:sp>
      <p:sp>
        <p:nvSpPr>
          <p:cNvPr id="4" name="Slide Number Placeholder 3">
            <a:extLst>
              <a:ext uri="{FF2B5EF4-FFF2-40B4-BE49-F238E27FC236}">
                <a16:creationId xmlns:a16="http://schemas.microsoft.com/office/drawing/2014/main" id="{59A13143-2609-4D62-07E2-9EFE4C059E08}"/>
              </a:ext>
            </a:extLst>
          </p:cNvPr>
          <p:cNvSpPr>
            <a:spLocks noGrp="1"/>
          </p:cNvSpPr>
          <p:nvPr>
            <p:ph type="sldNum" sz="quarter" idx="12"/>
          </p:nvPr>
        </p:nvSpPr>
        <p:spPr/>
        <p:txBody>
          <a:bodyPr/>
          <a:lstStyle/>
          <a:p>
            <a:fld id="{16985025-2193-4D20-8010-DE0BC70DF1E5}" type="slidenum">
              <a:rPr lang="en-US" smtClean="0"/>
              <a:t>27</a:t>
            </a:fld>
            <a:endParaRPr lang="en-US"/>
          </a:p>
        </p:txBody>
      </p:sp>
      <p:pic>
        <p:nvPicPr>
          <p:cNvPr id="1026" name="Picture 2">
            <a:extLst>
              <a:ext uri="{FF2B5EF4-FFF2-40B4-BE49-F238E27FC236}">
                <a16:creationId xmlns:a16="http://schemas.microsoft.com/office/drawing/2014/main" id="{65B1B9C4-2160-5661-7BDE-328DFF2FDC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6905" y="555002"/>
            <a:ext cx="9363075" cy="52303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screenshot of a website&#10;&#10;AI-generated content may be incorrect.">
            <a:extLst>
              <a:ext uri="{FF2B5EF4-FFF2-40B4-BE49-F238E27FC236}">
                <a16:creationId xmlns:a16="http://schemas.microsoft.com/office/drawing/2014/main" id="{3563531A-8D7E-309B-06D5-9DD039109F4C}"/>
              </a:ext>
            </a:extLst>
          </p:cNvPr>
          <p:cNvPicPr>
            <a:picLocks noChangeAspect="1"/>
          </p:cNvPicPr>
          <p:nvPr/>
        </p:nvPicPr>
        <p:blipFill>
          <a:blip r:embed="rId4">
            <a:extLst>
              <a:ext uri="{28A0092B-C50C-407E-A947-70E740481C1C}">
                <a14:useLocalDpi xmlns:a14="http://schemas.microsoft.com/office/drawing/2010/main" val="0"/>
              </a:ext>
            </a:extLst>
          </a:blip>
          <a:srcRect l="4178"/>
          <a:stretch/>
        </p:blipFill>
        <p:spPr>
          <a:xfrm>
            <a:off x="3830855" y="999169"/>
            <a:ext cx="6965099" cy="4111845"/>
          </a:xfrm>
          <a:prstGeom prst="rect">
            <a:avLst/>
          </a:prstGeom>
        </p:spPr>
      </p:pic>
    </p:spTree>
    <p:extLst>
      <p:ext uri="{BB962C8B-B14F-4D97-AF65-F5344CB8AC3E}">
        <p14:creationId xmlns:p14="http://schemas.microsoft.com/office/powerpoint/2010/main" val="859068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3FB19-D131-EBBF-FC11-700904FC4399}"/>
              </a:ext>
            </a:extLst>
          </p:cNvPr>
          <p:cNvSpPr>
            <a:spLocks noGrp="1"/>
          </p:cNvSpPr>
          <p:nvPr>
            <p:ph type="title"/>
          </p:nvPr>
        </p:nvSpPr>
        <p:spPr/>
        <p:txBody>
          <a:bodyPr/>
          <a:lstStyle/>
          <a:p>
            <a:r>
              <a:rPr lang="en-US"/>
              <a:t>Social Media</a:t>
            </a:r>
          </a:p>
        </p:txBody>
      </p:sp>
      <p:sp>
        <p:nvSpPr>
          <p:cNvPr id="4" name="Slide Number Placeholder 3">
            <a:extLst>
              <a:ext uri="{FF2B5EF4-FFF2-40B4-BE49-F238E27FC236}">
                <a16:creationId xmlns:a16="http://schemas.microsoft.com/office/drawing/2014/main" id="{8DC8546B-9EA7-2C85-6B4A-4421F6071EC1}"/>
              </a:ext>
            </a:extLst>
          </p:cNvPr>
          <p:cNvSpPr>
            <a:spLocks noGrp="1"/>
          </p:cNvSpPr>
          <p:nvPr>
            <p:ph type="sldNum" sz="quarter" idx="12"/>
          </p:nvPr>
        </p:nvSpPr>
        <p:spPr/>
        <p:txBody>
          <a:bodyPr/>
          <a:lstStyle/>
          <a:p>
            <a:fld id="{16985025-2193-4D20-8010-DE0BC70DF1E5}" type="slidenum">
              <a:rPr lang="en-US" smtClean="0"/>
              <a:t>28</a:t>
            </a:fld>
            <a:endParaRPr lang="en-US"/>
          </a:p>
        </p:txBody>
      </p:sp>
      <p:grpSp>
        <p:nvGrpSpPr>
          <p:cNvPr id="30" name="Group 29">
            <a:extLst>
              <a:ext uri="{FF2B5EF4-FFF2-40B4-BE49-F238E27FC236}">
                <a16:creationId xmlns:a16="http://schemas.microsoft.com/office/drawing/2014/main" id="{B5918F23-17D9-950A-9014-957CAF5B73C1}"/>
              </a:ext>
            </a:extLst>
          </p:cNvPr>
          <p:cNvGrpSpPr>
            <a:grpSpLocks noGrp="1" noUngrp="1" noRot="1" noMove="1" noResize="1"/>
          </p:cNvGrpSpPr>
          <p:nvPr/>
        </p:nvGrpSpPr>
        <p:grpSpPr>
          <a:xfrm>
            <a:off x="8713253" y="4786747"/>
            <a:ext cx="1814380" cy="1013534"/>
            <a:chOff x="3625703" y="1229479"/>
            <a:chExt cx="8646661" cy="4830132"/>
          </a:xfrm>
        </p:grpSpPr>
        <p:pic>
          <p:nvPicPr>
            <p:cNvPr id="10" name="Picture 2">
              <a:extLst>
                <a:ext uri="{FF2B5EF4-FFF2-40B4-BE49-F238E27FC236}">
                  <a16:creationId xmlns:a16="http://schemas.microsoft.com/office/drawing/2014/main" id="{642F506D-ED8F-B80D-9A11-B65B782B504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625703" y="1229479"/>
              <a:ext cx="8646661" cy="4830132"/>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a:extLst>
                <a:ext uri="{FF2B5EF4-FFF2-40B4-BE49-F238E27FC236}">
                  <a16:creationId xmlns:a16="http://schemas.microsoft.com/office/drawing/2014/main" id="{35A4B85C-630A-AC17-C5DD-101DB6A6FF49}"/>
                </a:ext>
              </a:extLst>
            </p:cNvPr>
            <p:cNvGrpSpPr>
              <a:grpSpLocks noGrp="1" noUngrp="1" noRot="1" noMove="1" noResize="1"/>
            </p:cNvGrpSpPr>
            <p:nvPr/>
          </p:nvGrpSpPr>
          <p:grpSpPr>
            <a:xfrm>
              <a:off x="4891323" y="1698586"/>
              <a:ext cx="6177177" cy="3777185"/>
              <a:chOff x="4891323" y="1698586"/>
              <a:chExt cx="6177177" cy="3777185"/>
            </a:xfrm>
          </p:grpSpPr>
          <p:pic>
            <p:nvPicPr>
              <p:cNvPr id="17" name="Picture 16">
                <a:extLst>
                  <a:ext uri="{FF2B5EF4-FFF2-40B4-BE49-F238E27FC236}">
                    <a16:creationId xmlns:a16="http://schemas.microsoft.com/office/drawing/2014/main" id="{794C48C1-9EA2-183F-49B3-AA7B8E99A21E}"/>
                  </a:ext>
                </a:extLst>
              </p:cNvPr>
              <p:cNvPicPr>
                <a:picLocks noGrp="1" noRot="1" noChangeAspect="1" noMove="1" noResize="1" noEditPoints="1" noAdjustHandles="1" noChangeArrowheads="1" noChangeShapeType="1" noCrop="1"/>
              </p:cNvPicPr>
              <p:nvPr/>
            </p:nvPicPr>
            <p:blipFill>
              <a:blip r:embed="rId3"/>
              <a:srcRect l="3338" r="3506"/>
              <a:stretch/>
            </p:blipFill>
            <p:spPr>
              <a:xfrm>
                <a:off x="4891323" y="1698586"/>
                <a:ext cx="6177177" cy="3777185"/>
              </a:xfrm>
              <a:prstGeom prst="rect">
                <a:avLst/>
              </a:prstGeom>
            </p:spPr>
          </p:pic>
          <p:grpSp>
            <p:nvGrpSpPr>
              <p:cNvPr id="28" name="Group 27">
                <a:extLst>
                  <a:ext uri="{FF2B5EF4-FFF2-40B4-BE49-F238E27FC236}">
                    <a16:creationId xmlns:a16="http://schemas.microsoft.com/office/drawing/2014/main" id="{1385B73B-F337-DB57-9612-64B3CF317E6B}"/>
                  </a:ext>
                </a:extLst>
              </p:cNvPr>
              <p:cNvGrpSpPr>
                <a:grpSpLocks noGrp="1" noUngrp="1" noRot="1" noMove="1" noResize="1"/>
              </p:cNvGrpSpPr>
              <p:nvPr/>
            </p:nvGrpSpPr>
            <p:grpSpPr>
              <a:xfrm>
                <a:off x="5563164" y="2379005"/>
                <a:ext cx="585259" cy="585259"/>
                <a:chOff x="5563164" y="2379005"/>
                <a:chExt cx="585259" cy="585259"/>
              </a:xfrm>
            </p:grpSpPr>
            <p:sp>
              <p:nvSpPr>
                <p:cNvPr id="18" name="Rectangle 17">
                  <a:extLst>
                    <a:ext uri="{FF2B5EF4-FFF2-40B4-BE49-F238E27FC236}">
                      <a16:creationId xmlns:a16="http://schemas.microsoft.com/office/drawing/2014/main" id="{8451D637-B69E-E7C4-1E21-10E5AF37743A}"/>
                    </a:ext>
                  </a:extLst>
                </p:cNvPr>
                <p:cNvSpPr>
                  <a:spLocks noGrp="1" noRot="1" noMove="1" noResize="1" noEditPoints="1" noAdjustHandles="1" noChangeArrowheads="1" noChangeShapeType="1"/>
                </p:cNvSpPr>
                <p:nvPr/>
              </p:nvSpPr>
              <p:spPr>
                <a:xfrm>
                  <a:off x="5603358" y="2456121"/>
                  <a:ext cx="492642" cy="4359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9" name="Picture 18" descr="A blue circle with black text and a number&#10;&#10;AI-generated content may be incorrect.">
                  <a:extLst>
                    <a:ext uri="{FF2B5EF4-FFF2-40B4-BE49-F238E27FC236}">
                      <a16:creationId xmlns:a16="http://schemas.microsoft.com/office/drawing/2014/main" id="{33D4E613-3C96-6927-DB6C-E17769ADD86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5563164" y="2379005"/>
                  <a:ext cx="585259" cy="585259"/>
                </a:xfrm>
                <a:prstGeom prst="rect">
                  <a:avLst/>
                </a:prstGeom>
              </p:spPr>
            </p:pic>
          </p:grpSp>
        </p:grpSp>
      </p:grpSp>
      <p:grpSp>
        <p:nvGrpSpPr>
          <p:cNvPr id="22" name="Group 21">
            <a:extLst>
              <a:ext uri="{FF2B5EF4-FFF2-40B4-BE49-F238E27FC236}">
                <a16:creationId xmlns:a16="http://schemas.microsoft.com/office/drawing/2014/main" id="{B6213D91-4D82-50B3-9293-A5655DE2F921}"/>
              </a:ext>
            </a:extLst>
          </p:cNvPr>
          <p:cNvGrpSpPr/>
          <p:nvPr/>
        </p:nvGrpSpPr>
        <p:grpSpPr>
          <a:xfrm>
            <a:off x="322723" y="1610118"/>
            <a:ext cx="3019906" cy="3025437"/>
            <a:chOff x="1987619" y="3644544"/>
            <a:chExt cx="3019906" cy="3025437"/>
          </a:xfrm>
        </p:grpSpPr>
        <p:pic>
          <p:nvPicPr>
            <p:cNvPr id="15" name="Picture 14">
              <a:extLst>
                <a:ext uri="{FF2B5EF4-FFF2-40B4-BE49-F238E27FC236}">
                  <a16:creationId xmlns:a16="http://schemas.microsoft.com/office/drawing/2014/main" id="{51B9E00A-2A19-1DB0-9924-094D237AE572}"/>
                </a:ext>
              </a:extLst>
            </p:cNvPr>
            <p:cNvPicPr>
              <a:picLocks noChangeAspect="1"/>
            </p:cNvPicPr>
            <p:nvPr/>
          </p:nvPicPr>
          <p:blipFill>
            <a:blip r:embed="rId5"/>
            <a:stretch>
              <a:fillRect/>
            </a:stretch>
          </p:blipFill>
          <p:spPr>
            <a:xfrm>
              <a:off x="1987619" y="3644544"/>
              <a:ext cx="3019906" cy="3025437"/>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617F789F-DA55-92EA-1B9A-9DEAE38D4F4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717310" y="6235356"/>
              <a:ext cx="1378440" cy="406013"/>
            </a:xfrm>
            <a:prstGeom prst="rect">
              <a:avLst/>
            </a:prstGeom>
          </p:spPr>
        </p:pic>
      </p:grpSp>
      <p:pic>
        <p:nvPicPr>
          <p:cNvPr id="31" name="Picture 30">
            <a:extLst>
              <a:ext uri="{FF2B5EF4-FFF2-40B4-BE49-F238E27FC236}">
                <a16:creationId xmlns:a16="http://schemas.microsoft.com/office/drawing/2014/main" id="{E20B2BB1-A0CF-482B-5E01-8E0F9AEF79AD}"/>
              </a:ext>
            </a:extLst>
          </p:cNvPr>
          <p:cNvPicPr>
            <a:picLocks noChangeAspect="1"/>
          </p:cNvPicPr>
          <p:nvPr/>
        </p:nvPicPr>
        <p:blipFill>
          <a:blip r:embed="rId7"/>
          <a:srcRect r="28348"/>
          <a:stretch/>
        </p:blipFill>
        <p:spPr>
          <a:xfrm>
            <a:off x="6508412" y="1672799"/>
            <a:ext cx="5683589" cy="4428732"/>
          </a:xfrm>
          <a:prstGeom prst="rect">
            <a:avLst/>
          </a:prstGeom>
        </p:spPr>
      </p:pic>
      <p:pic>
        <p:nvPicPr>
          <p:cNvPr id="8" name="Picture 7">
            <a:extLst>
              <a:ext uri="{FF2B5EF4-FFF2-40B4-BE49-F238E27FC236}">
                <a16:creationId xmlns:a16="http://schemas.microsoft.com/office/drawing/2014/main" id="{D88412E0-114F-2EC0-9586-51D4DEF8F507}"/>
              </a:ext>
            </a:extLst>
          </p:cNvPr>
          <p:cNvPicPr>
            <a:picLocks noChangeAspect="1"/>
          </p:cNvPicPr>
          <p:nvPr/>
        </p:nvPicPr>
        <p:blipFill>
          <a:blip r:embed="rId8"/>
          <a:srcRect l="19130" b="19131"/>
          <a:stretch/>
        </p:blipFill>
        <p:spPr>
          <a:xfrm>
            <a:off x="3537929" y="1632136"/>
            <a:ext cx="3510958" cy="1755479"/>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A9EA10AB-DA52-4FC7-4483-CD8CA6F75072}"/>
              </a:ext>
            </a:extLst>
          </p:cNvPr>
          <p:cNvPicPr>
            <a:picLocks noChangeAspect="1"/>
          </p:cNvPicPr>
          <p:nvPr/>
        </p:nvPicPr>
        <p:blipFill>
          <a:blip r:embed="rId9"/>
          <a:srcRect l="9470" r="8331" b="17801"/>
          <a:stretch/>
        </p:blipFill>
        <p:spPr>
          <a:xfrm>
            <a:off x="3537928" y="3606318"/>
            <a:ext cx="3510958" cy="1942068"/>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16" name="Oval 15">
            <a:extLst>
              <a:ext uri="{FF2B5EF4-FFF2-40B4-BE49-F238E27FC236}">
                <a16:creationId xmlns:a16="http://schemas.microsoft.com/office/drawing/2014/main" id="{32146DA4-C486-6F53-C662-BE463A2985C4}"/>
              </a:ext>
            </a:extLst>
          </p:cNvPr>
          <p:cNvSpPr/>
          <p:nvPr/>
        </p:nvSpPr>
        <p:spPr>
          <a:xfrm>
            <a:off x="4656513" y="1881262"/>
            <a:ext cx="551689" cy="551689"/>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blue and white circle with white text&#10;&#10;AI-generated content may be incorrect.">
            <a:extLst>
              <a:ext uri="{FF2B5EF4-FFF2-40B4-BE49-F238E27FC236}">
                <a16:creationId xmlns:a16="http://schemas.microsoft.com/office/drawing/2014/main" id="{E0E2170B-4A36-49A4-53A8-EA7E66C317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91928" y="3718046"/>
            <a:ext cx="482884" cy="482884"/>
          </a:xfrm>
          <a:prstGeom prst="rect">
            <a:avLst/>
          </a:prstGeom>
        </p:spPr>
      </p:pic>
      <p:pic>
        <p:nvPicPr>
          <p:cNvPr id="36" name="Picture 35" descr="A blue circle with white text and a circle with a number in it&#10;&#10;AI-generated content may be incorrect.">
            <a:extLst>
              <a:ext uri="{FF2B5EF4-FFF2-40B4-BE49-F238E27FC236}">
                <a16:creationId xmlns:a16="http://schemas.microsoft.com/office/drawing/2014/main" id="{F4FF5A34-B286-796B-ED60-3D5A0B2337E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66632" y="2811730"/>
            <a:ext cx="482884" cy="482884"/>
          </a:xfrm>
          <a:prstGeom prst="rect">
            <a:avLst/>
          </a:prstGeom>
        </p:spPr>
      </p:pic>
    </p:spTree>
    <p:extLst>
      <p:ext uri="{BB962C8B-B14F-4D97-AF65-F5344CB8AC3E}">
        <p14:creationId xmlns:p14="http://schemas.microsoft.com/office/powerpoint/2010/main" val="2792084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F9C3F-85BD-7980-D1A5-76BDF5A2FFD1}"/>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D4105E2B-7BA5-4281-EC63-A58B360BF039}"/>
              </a:ext>
            </a:extLst>
          </p:cNvPr>
          <p:cNvSpPr>
            <a:spLocks noGrp="1"/>
          </p:cNvSpPr>
          <p:nvPr>
            <p:ph type="title"/>
          </p:nvPr>
        </p:nvSpPr>
        <p:spPr/>
        <p:txBody>
          <a:bodyPr/>
          <a:lstStyle/>
          <a:p>
            <a:r>
              <a:rPr lang="en-US"/>
              <a:t>Newsletter &amp; Email Signatures</a:t>
            </a:r>
          </a:p>
        </p:txBody>
      </p:sp>
      <p:sp>
        <p:nvSpPr>
          <p:cNvPr id="4" name="Slide Number Placeholder 3">
            <a:extLst>
              <a:ext uri="{FF2B5EF4-FFF2-40B4-BE49-F238E27FC236}">
                <a16:creationId xmlns:a16="http://schemas.microsoft.com/office/drawing/2014/main" id="{687BA98B-299A-F24B-BB7D-E52A9BE3DCDE}"/>
              </a:ext>
            </a:extLst>
          </p:cNvPr>
          <p:cNvSpPr>
            <a:spLocks noGrp="1"/>
          </p:cNvSpPr>
          <p:nvPr>
            <p:ph type="sldNum" sz="quarter" idx="12"/>
          </p:nvPr>
        </p:nvSpPr>
        <p:spPr/>
        <p:txBody>
          <a:bodyPr/>
          <a:lstStyle/>
          <a:p>
            <a:fld id="{16985025-2193-4D20-8010-DE0BC70DF1E5}" type="slidenum">
              <a:rPr lang="en-US" smtClean="0"/>
              <a:t>29</a:t>
            </a:fld>
            <a:endParaRPr lang="en-US"/>
          </a:p>
        </p:txBody>
      </p:sp>
      <p:cxnSp>
        <p:nvCxnSpPr>
          <p:cNvPr id="27" name="Straight Connector 26">
            <a:extLst>
              <a:ext uri="{FF2B5EF4-FFF2-40B4-BE49-F238E27FC236}">
                <a16:creationId xmlns:a16="http://schemas.microsoft.com/office/drawing/2014/main" id="{EA7DB123-FAD9-D328-8904-477031CBA0A3}"/>
              </a:ext>
            </a:extLst>
          </p:cNvPr>
          <p:cNvCxnSpPr/>
          <p:nvPr/>
        </p:nvCxnSpPr>
        <p:spPr>
          <a:xfrm>
            <a:off x="7123611" y="3849188"/>
            <a:ext cx="3733689" cy="0"/>
          </a:xfrm>
          <a:prstGeom prst="line">
            <a:avLst/>
          </a:prstGeom>
          <a:ln w="12700" cap="rnd">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12" name="Picture 11" descr="A group of logos with text&#10;&#10;AI-generated content may be incorrect.">
            <a:extLst>
              <a:ext uri="{FF2B5EF4-FFF2-40B4-BE49-F238E27FC236}">
                <a16:creationId xmlns:a16="http://schemas.microsoft.com/office/drawing/2014/main" id="{C5920226-1E32-0F71-A6F0-330A9BE5832A}"/>
              </a:ext>
            </a:extLst>
          </p:cNvPr>
          <p:cNvPicPr>
            <a:picLocks noChangeAspect="1"/>
          </p:cNvPicPr>
          <p:nvPr/>
        </p:nvPicPr>
        <p:blipFill>
          <a:blip r:embed="rId3">
            <a:extLst>
              <a:ext uri="{28A0092B-C50C-407E-A947-70E740481C1C}">
                <a14:useLocalDpi xmlns:a14="http://schemas.microsoft.com/office/drawing/2010/main" val="0"/>
              </a:ext>
            </a:extLst>
          </a:blip>
          <a:srcRect l="9049" t="48141" r="45246" b="30929"/>
          <a:stretch/>
        </p:blipFill>
        <p:spPr>
          <a:xfrm>
            <a:off x="7572361" y="4716054"/>
            <a:ext cx="2616882" cy="884730"/>
          </a:xfrm>
          <a:prstGeom prst="rect">
            <a:avLst/>
          </a:prstGeom>
        </p:spPr>
      </p:pic>
      <p:pic>
        <p:nvPicPr>
          <p:cNvPr id="14" name="Picture 13" descr="A group of logos with text&#10;&#10;AI-generated content may be incorrect.">
            <a:extLst>
              <a:ext uri="{FF2B5EF4-FFF2-40B4-BE49-F238E27FC236}">
                <a16:creationId xmlns:a16="http://schemas.microsoft.com/office/drawing/2014/main" id="{D316CA0C-0082-1233-2E71-9B7A2D1D65CD}"/>
              </a:ext>
            </a:extLst>
          </p:cNvPr>
          <p:cNvPicPr>
            <a:picLocks noChangeAspect="1"/>
          </p:cNvPicPr>
          <p:nvPr/>
        </p:nvPicPr>
        <p:blipFill>
          <a:blip r:embed="rId3">
            <a:extLst>
              <a:ext uri="{28A0092B-C50C-407E-A947-70E740481C1C}">
                <a14:useLocalDpi xmlns:a14="http://schemas.microsoft.com/office/drawing/2010/main" val="0"/>
              </a:ext>
            </a:extLst>
          </a:blip>
          <a:srcRect l="9049" t="21400" r="45246" b="57670"/>
          <a:stretch/>
        </p:blipFill>
        <p:spPr>
          <a:xfrm>
            <a:off x="7472791" y="2597082"/>
            <a:ext cx="2616882" cy="884730"/>
          </a:xfrm>
          <a:prstGeom prst="rect">
            <a:avLst/>
          </a:prstGeom>
        </p:spPr>
      </p:pic>
      <p:grpSp>
        <p:nvGrpSpPr>
          <p:cNvPr id="24" name="Group 23">
            <a:extLst>
              <a:ext uri="{FF2B5EF4-FFF2-40B4-BE49-F238E27FC236}">
                <a16:creationId xmlns:a16="http://schemas.microsoft.com/office/drawing/2014/main" id="{A225406F-7726-75A2-22B3-D3BE35548BCE}"/>
              </a:ext>
            </a:extLst>
          </p:cNvPr>
          <p:cNvGrpSpPr/>
          <p:nvPr/>
        </p:nvGrpSpPr>
        <p:grpSpPr>
          <a:xfrm>
            <a:off x="739913" y="1158243"/>
            <a:ext cx="5589304" cy="5077402"/>
            <a:chOff x="960135" y="1257552"/>
            <a:chExt cx="5370655" cy="4878778"/>
          </a:xfrm>
        </p:grpSpPr>
        <p:pic>
          <p:nvPicPr>
            <p:cNvPr id="19" name="Picture 18">
              <a:extLst>
                <a:ext uri="{FF2B5EF4-FFF2-40B4-BE49-F238E27FC236}">
                  <a16:creationId xmlns:a16="http://schemas.microsoft.com/office/drawing/2014/main" id="{CB43DFD6-BB67-EA1E-8ED5-4F47AFD600EA}"/>
                </a:ext>
              </a:extLst>
            </p:cNvPr>
            <p:cNvPicPr>
              <a:picLocks noChangeAspect="1"/>
            </p:cNvPicPr>
            <p:nvPr/>
          </p:nvPicPr>
          <p:blipFill>
            <a:blip r:embed="rId4"/>
            <a:stretch>
              <a:fillRect/>
            </a:stretch>
          </p:blipFill>
          <p:spPr>
            <a:xfrm>
              <a:off x="960135" y="1257552"/>
              <a:ext cx="5370655" cy="4878778"/>
            </a:xfrm>
            <a:prstGeom prst="rect">
              <a:avLst/>
            </a:prstGeom>
            <a:ln w="6350">
              <a:solidFill>
                <a:schemeClr val="bg1">
                  <a:lumMod val="75000"/>
                </a:schemeClr>
              </a:solidFill>
            </a:ln>
          </p:spPr>
        </p:pic>
        <p:sp>
          <p:nvSpPr>
            <p:cNvPr id="20" name="Rectangle 19">
              <a:extLst>
                <a:ext uri="{FF2B5EF4-FFF2-40B4-BE49-F238E27FC236}">
                  <a16:creationId xmlns:a16="http://schemas.microsoft.com/office/drawing/2014/main" id="{8DA3A00D-CCF9-4B83-8A8F-DCD92AB24651}"/>
                </a:ext>
              </a:extLst>
            </p:cNvPr>
            <p:cNvSpPr/>
            <p:nvPr/>
          </p:nvSpPr>
          <p:spPr>
            <a:xfrm>
              <a:off x="1712981" y="2533515"/>
              <a:ext cx="3792670" cy="132556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group of logos with text&#10;&#10;AI-generated content may be incorrect.">
              <a:extLst>
                <a:ext uri="{FF2B5EF4-FFF2-40B4-BE49-F238E27FC236}">
                  <a16:creationId xmlns:a16="http://schemas.microsoft.com/office/drawing/2014/main" id="{FDDA83C3-F4D5-C9C3-7B77-D422693EB87F}"/>
                </a:ext>
              </a:extLst>
            </p:cNvPr>
            <p:cNvPicPr>
              <a:picLocks noChangeAspect="1"/>
            </p:cNvPicPr>
            <p:nvPr/>
          </p:nvPicPr>
          <p:blipFill>
            <a:blip r:embed="rId3">
              <a:extLst>
                <a:ext uri="{28A0092B-C50C-407E-A947-70E740481C1C}">
                  <a14:useLocalDpi xmlns:a14="http://schemas.microsoft.com/office/drawing/2010/main" val="0"/>
                </a:ext>
              </a:extLst>
            </a:blip>
            <a:srcRect l="10751" t="49345" r="47202" b="32981"/>
            <a:stretch/>
          </p:blipFill>
          <p:spPr>
            <a:xfrm>
              <a:off x="1938038" y="2703630"/>
              <a:ext cx="3326979" cy="1032470"/>
            </a:xfrm>
            <a:prstGeom prst="rect">
              <a:avLst/>
            </a:prstGeom>
          </p:spPr>
        </p:pic>
        <p:sp>
          <p:nvSpPr>
            <p:cNvPr id="23" name="Rectangle 22">
              <a:extLst>
                <a:ext uri="{FF2B5EF4-FFF2-40B4-BE49-F238E27FC236}">
                  <a16:creationId xmlns:a16="http://schemas.microsoft.com/office/drawing/2014/main" id="{802F177D-485C-3D1C-5CD6-0AC7C73F4695}"/>
                </a:ext>
              </a:extLst>
            </p:cNvPr>
            <p:cNvSpPr/>
            <p:nvPr/>
          </p:nvSpPr>
          <p:spPr>
            <a:xfrm>
              <a:off x="1570003" y="1775108"/>
              <a:ext cx="636451" cy="1201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F577E757-5D5C-7376-11A2-D097A937332B}"/>
              </a:ext>
            </a:extLst>
          </p:cNvPr>
          <p:cNvSpPr txBox="1"/>
          <p:nvPr/>
        </p:nvSpPr>
        <p:spPr>
          <a:xfrm>
            <a:off x="7472792" y="4235782"/>
            <a:ext cx="2616882" cy="369332"/>
          </a:xfrm>
          <a:prstGeom prst="rect">
            <a:avLst/>
          </a:prstGeom>
          <a:noFill/>
        </p:spPr>
        <p:txBody>
          <a:bodyPr wrap="square" rtlCol="0">
            <a:spAutoFit/>
          </a:bodyPr>
          <a:lstStyle/>
          <a:p>
            <a:r>
              <a:rPr lang="en-US" sz="900" b="1">
                <a:latin typeface="+mj-lt"/>
              </a:rPr>
              <a:t>HCPLAN Operator Team</a:t>
            </a:r>
            <a:br>
              <a:rPr lang="en-US" sz="900">
                <a:latin typeface="+mj-lt"/>
              </a:rPr>
            </a:br>
            <a:r>
              <a:rPr lang="en-US" sz="900" u="sng">
                <a:solidFill>
                  <a:srgbClr val="5C5CFF"/>
                </a:solidFill>
                <a:effectLst/>
                <a:latin typeface="+mj-lt"/>
                <a:ea typeface="Aptos" panose="020B0004020202020204" pitchFamily="34" charset="0"/>
                <a:cs typeface="Aptos" panose="020B0004020202020204" pitchFamily="34" charset="0"/>
                <a:hlinkClick r:id="rId5">
                  <a:extLst>
                    <a:ext uri="{A12FA001-AC4F-418D-AE19-62706E023703}">
                      <ahyp:hlinkClr xmlns:ahyp="http://schemas.microsoft.com/office/drawing/2018/hyperlinkcolor" val="tx"/>
                    </a:ext>
                  </a:extLst>
                </a:hlinkClick>
              </a:rPr>
              <a:t>HCPLANSupport@rippleffect.com</a:t>
            </a:r>
            <a:r>
              <a:rPr lang="en-US" sz="900">
                <a:solidFill>
                  <a:srgbClr val="5C5CFF"/>
                </a:solidFill>
                <a:effectLst/>
                <a:latin typeface="+mj-lt"/>
                <a:ea typeface="Aptos" panose="020B0004020202020204" pitchFamily="34" charset="0"/>
              </a:rPr>
              <a:t> </a:t>
            </a:r>
            <a:r>
              <a:rPr lang="en-US" sz="900">
                <a:solidFill>
                  <a:srgbClr val="5C5CFF"/>
                </a:solidFill>
                <a:latin typeface="+mj-lt"/>
              </a:rPr>
              <a:t> </a:t>
            </a:r>
          </a:p>
        </p:txBody>
      </p:sp>
      <p:sp>
        <p:nvSpPr>
          <p:cNvPr id="26" name="TextBox 25">
            <a:extLst>
              <a:ext uri="{FF2B5EF4-FFF2-40B4-BE49-F238E27FC236}">
                <a16:creationId xmlns:a16="http://schemas.microsoft.com/office/drawing/2014/main" id="{FA6360BE-1123-AEA6-8316-5816DD5E65AD}"/>
              </a:ext>
            </a:extLst>
          </p:cNvPr>
          <p:cNvSpPr txBox="1"/>
          <p:nvPr/>
        </p:nvSpPr>
        <p:spPr>
          <a:xfrm>
            <a:off x="7533067" y="2219120"/>
            <a:ext cx="2616882" cy="369332"/>
          </a:xfrm>
          <a:prstGeom prst="rect">
            <a:avLst/>
          </a:prstGeom>
          <a:noFill/>
        </p:spPr>
        <p:txBody>
          <a:bodyPr wrap="square" rtlCol="0">
            <a:spAutoFit/>
          </a:bodyPr>
          <a:lstStyle/>
          <a:p>
            <a:r>
              <a:rPr lang="en-US" sz="900" b="1">
                <a:latin typeface="+mj-lt"/>
              </a:rPr>
              <a:t>HCPLAN Operator Team</a:t>
            </a:r>
            <a:br>
              <a:rPr lang="en-US" sz="900">
                <a:latin typeface="+mj-lt"/>
              </a:rPr>
            </a:br>
            <a:r>
              <a:rPr lang="en-US" sz="900" u="sng">
                <a:solidFill>
                  <a:srgbClr val="5C5CFF"/>
                </a:solidFill>
                <a:effectLst/>
                <a:latin typeface="+mj-lt"/>
                <a:ea typeface="Aptos" panose="020B0004020202020204" pitchFamily="34" charset="0"/>
                <a:cs typeface="Aptos" panose="020B0004020202020204" pitchFamily="34" charset="0"/>
                <a:hlinkClick r:id="rId5">
                  <a:extLst>
                    <a:ext uri="{A12FA001-AC4F-418D-AE19-62706E023703}">
                      <ahyp:hlinkClr xmlns:ahyp="http://schemas.microsoft.com/office/drawing/2018/hyperlinkcolor" val="tx"/>
                    </a:ext>
                  </a:extLst>
                </a:hlinkClick>
              </a:rPr>
              <a:t>HCPLANSupport@rippleffect.com</a:t>
            </a:r>
            <a:r>
              <a:rPr lang="en-US" sz="900">
                <a:solidFill>
                  <a:srgbClr val="5C5CFF"/>
                </a:solidFill>
                <a:effectLst/>
                <a:latin typeface="+mj-lt"/>
                <a:ea typeface="Aptos" panose="020B0004020202020204" pitchFamily="34" charset="0"/>
              </a:rPr>
              <a:t> </a:t>
            </a:r>
            <a:r>
              <a:rPr lang="en-US" sz="900">
                <a:solidFill>
                  <a:srgbClr val="5C5CFF"/>
                </a:solidFill>
                <a:latin typeface="+mj-lt"/>
              </a:rPr>
              <a:t> </a:t>
            </a:r>
          </a:p>
        </p:txBody>
      </p:sp>
      <p:sp>
        <p:nvSpPr>
          <p:cNvPr id="2" name="TextBox 1">
            <a:extLst>
              <a:ext uri="{FF2B5EF4-FFF2-40B4-BE49-F238E27FC236}">
                <a16:creationId xmlns:a16="http://schemas.microsoft.com/office/drawing/2014/main" id="{6337FD3E-ABD5-3B4A-3334-789AE00C6CD5}"/>
              </a:ext>
            </a:extLst>
          </p:cNvPr>
          <p:cNvSpPr txBox="1"/>
          <p:nvPr/>
        </p:nvSpPr>
        <p:spPr>
          <a:xfrm>
            <a:off x="7123611" y="1545758"/>
            <a:ext cx="3924300" cy="584775"/>
          </a:xfrm>
          <a:prstGeom prst="rect">
            <a:avLst/>
          </a:prstGeom>
          <a:noFill/>
        </p:spPr>
        <p:txBody>
          <a:bodyPr wrap="square" rtlCol="0">
            <a:spAutoFit/>
          </a:bodyPr>
          <a:lstStyle/>
          <a:p>
            <a:pPr algn="ctr"/>
            <a:r>
              <a:rPr lang="en-US" sz="1400"/>
              <a:t>Examples of how HCPLAN Operators can implement branding in email signatures</a:t>
            </a:r>
            <a:r>
              <a:rPr lang="en-US"/>
              <a:t>.</a:t>
            </a:r>
          </a:p>
        </p:txBody>
      </p:sp>
    </p:spTree>
    <p:extLst>
      <p:ext uri="{BB962C8B-B14F-4D97-AF65-F5344CB8AC3E}">
        <p14:creationId xmlns:p14="http://schemas.microsoft.com/office/powerpoint/2010/main" val="3882991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4B0B8-A4E7-9116-0578-CACFF20084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73BFB-4748-2975-AF21-0484E1509CFF}"/>
              </a:ext>
            </a:extLst>
          </p:cNvPr>
          <p:cNvSpPr>
            <a:spLocks noGrp="1"/>
          </p:cNvSpPr>
          <p:nvPr>
            <p:ph type="title"/>
          </p:nvPr>
        </p:nvSpPr>
        <p:spPr/>
        <p:txBody>
          <a:bodyPr/>
          <a:lstStyle/>
          <a:p>
            <a:r>
              <a:rPr lang="en-US"/>
              <a:t>Presentation &amp; Documents</a:t>
            </a:r>
          </a:p>
        </p:txBody>
      </p:sp>
      <p:sp>
        <p:nvSpPr>
          <p:cNvPr id="4" name="Slide Number Placeholder 3">
            <a:extLst>
              <a:ext uri="{FF2B5EF4-FFF2-40B4-BE49-F238E27FC236}">
                <a16:creationId xmlns:a16="http://schemas.microsoft.com/office/drawing/2014/main" id="{35E2E920-94AD-A521-DFEE-8F77FA2A7424}"/>
              </a:ext>
            </a:extLst>
          </p:cNvPr>
          <p:cNvSpPr>
            <a:spLocks noGrp="1"/>
          </p:cNvSpPr>
          <p:nvPr>
            <p:ph type="sldNum" sz="quarter" idx="12"/>
          </p:nvPr>
        </p:nvSpPr>
        <p:spPr/>
        <p:txBody>
          <a:bodyPr/>
          <a:lstStyle/>
          <a:p>
            <a:fld id="{16985025-2193-4D20-8010-DE0BC70DF1E5}" type="slidenum">
              <a:rPr lang="en-US" smtClean="0"/>
              <a:t>30</a:t>
            </a:fld>
            <a:endParaRPr lang="en-US"/>
          </a:p>
        </p:txBody>
      </p:sp>
      <p:grpSp>
        <p:nvGrpSpPr>
          <p:cNvPr id="15" name="Group 14">
            <a:extLst>
              <a:ext uri="{FF2B5EF4-FFF2-40B4-BE49-F238E27FC236}">
                <a16:creationId xmlns:a16="http://schemas.microsoft.com/office/drawing/2014/main" id="{4E0B9D36-21F8-85D0-0C0A-F6266E41EE79}"/>
              </a:ext>
            </a:extLst>
          </p:cNvPr>
          <p:cNvGrpSpPr/>
          <p:nvPr/>
        </p:nvGrpSpPr>
        <p:grpSpPr>
          <a:xfrm>
            <a:off x="721149" y="1573619"/>
            <a:ext cx="6648906" cy="4083936"/>
            <a:chOff x="721149" y="1573619"/>
            <a:chExt cx="6648906" cy="4083936"/>
          </a:xfrm>
        </p:grpSpPr>
        <p:pic>
          <p:nvPicPr>
            <p:cNvPr id="16" name="Picture 15">
              <a:extLst>
                <a:ext uri="{FF2B5EF4-FFF2-40B4-BE49-F238E27FC236}">
                  <a16:creationId xmlns:a16="http://schemas.microsoft.com/office/drawing/2014/main" id="{0B0C78AB-C11A-098B-4E30-7D0FAEB56969}"/>
                </a:ext>
              </a:extLst>
            </p:cNvPr>
            <p:cNvPicPr>
              <a:picLocks noChangeAspect="1"/>
            </p:cNvPicPr>
            <p:nvPr/>
          </p:nvPicPr>
          <p:blipFill>
            <a:blip r:embed="rId3"/>
            <a:stretch>
              <a:fillRect/>
            </a:stretch>
          </p:blipFill>
          <p:spPr>
            <a:xfrm>
              <a:off x="1298399" y="2119520"/>
              <a:ext cx="5968891" cy="3365626"/>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0" name="Picture 9" descr="A blue circle with black text and a number&#10;&#10;AI-generated content may be incorrect.">
              <a:extLst>
                <a:ext uri="{FF2B5EF4-FFF2-40B4-BE49-F238E27FC236}">
                  <a16:creationId xmlns:a16="http://schemas.microsoft.com/office/drawing/2014/main" id="{3BA81AF4-43F4-DAB8-B9A5-E27ED840E245}"/>
                </a:ext>
              </a:extLst>
            </p:cNvPr>
            <p:cNvPicPr>
              <a:picLocks noChangeAspect="1"/>
            </p:cNvPicPr>
            <p:nvPr/>
          </p:nvPicPr>
          <p:blipFill>
            <a:blip r:embed="rId4">
              <a:alphaModFix amt="6000"/>
              <a:extLst>
                <a:ext uri="{28A0092B-C50C-407E-A947-70E740481C1C}">
                  <a14:useLocalDpi xmlns:a14="http://schemas.microsoft.com/office/drawing/2010/main" val="0"/>
                </a:ext>
              </a:extLst>
            </a:blip>
            <a:stretch>
              <a:fillRect/>
            </a:stretch>
          </p:blipFill>
          <p:spPr>
            <a:xfrm>
              <a:off x="5484400" y="3771900"/>
              <a:ext cx="1885655" cy="1885655"/>
            </a:xfrm>
            <a:prstGeom prst="rect">
              <a:avLst/>
            </a:prstGeom>
          </p:spPr>
        </p:pic>
        <p:grpSp>
          <p:nvGrpSpPr>
            <p:cNvPr id="11" name="Group 10">
              <a:extLst>
                <a:ext uri="{FF2B5EF4-FFF2-40B4-BE49-F238E27FC236}">
                  <a16:creationId xmlns:a16="http://schemas.microsoft.com/office/drawing/2014/main" id="{0590D528-9310-77C1-9F29-CBCDCF1554EE}"/>
                </a:ext>
              </a:extLst>
            </p:cNvPr>
            <p:cNvGrpSpPr/>
            <p:nvPr/>
          </p:nvGrpSpPr>
          <p:grpSpPr>
            <a:xfrm>
              <a:off x="721149" y="1573619"/>
              <a:ext cx="6109007" cy="3433853"/>
              <a:chOff x="721149" y="1573619"/>
              <a:chExt cx="6109007" cy="3433853"/>
            </a:xfrm>
          </p:grpSpPr>
          <p:pic>
            <p:nvPicPr>
              <p:cNvPr id="12" name="Picture 11">
                <a:extLst>
                  <a:ext uri="{FF2B5EF4-FFF2-40B4-BE49-F238E27FC236}">
                    <a16:creationId xmlns:a16="http://schemas.microsoft.com/office/drawing/2014/main" id="{045BC112-7B54-049B-0200-421AF00A3839}"/>
                  </a:ext>
                </a:extLst>
              </p:cNvPr>
              <p:cNvPicPr>
                <a:picLocks noChangeAspect="1"/>
              </p:cNvPicPr>
              <p:nvPr/>
            </p:nvPicPr>
            <p:blipFill>
              <a:blip r:embed="rId5"/>
              <a:stretch>
                <a:fillRect/>
              </a:stretch>
            </p:blipFill>
            <p:spPr>
              <a:xfrm>
                <a:off x="721149" y="1573619"/>
                <a:ext cx="6109007" cy="3433853"/>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AE39DB38-CA53-CA73-F649-F6488DFD66CA}"/>
                  </a:ext>
                </a:extLst>
              </p:cNvPr>
              <p:cNvPicPr>
                <a:picLocks noChangeAspect="1"/>
              </p:cNvPicPr>
              <p:nvPr/>
            </p:nvPicPr>
            <p:blipFill>
              <a:blip r:embed="rId6">
                <a:extLst>
                  <a:ext uri="{28A0092B-C50C-407E-A947-70E740481C1C}">
                    <a14:useLocalDpi xmlns:a14="http://schemas.microsoft.com/office/drawing/2010/main" val="0"/>
                  </a:ext>
                </a:extLst>
              </a:blip>
              <a:srcRect t="3634" b="3634"/>
              <a:stretch/>
            </p:blipFill>
            <p:spPr>
              <a:xfrm>
                <a:off x="4301893" y="4276637"/>
                <a:ext cx="2396346" cy="667908"/>
              </a:xfrm>
              <a:prstGeom prst="rect">
                <a:avLst/>
              </a:prstGeom>
            </p:spPr>
          </p:pic>
        </p:grpSp>
        <p:sp>
          <p:nvSpPr>
            <p:cNvPr id="6" name="Rectangle 5">
              <a:extLst>
                <a:ext uri="{FF2B5EF4-FFF2-40B4-BE49-F238E27FC236}">
                  <a16:creationId xmlns:a16="http://schemas.microsoft.com/office/drawing/2014/main" id="{21E7D24F-E051-C007-48C4-0F04BBDC77BC}"/>
                </a:ext>
              </a:extLst>
            </p:cNvPr>
            <p:cNvSpPr/>
            <p:nvPr/>
          </p:nvSpPr>
          <p:spPr>
            <a:xfrm>
              <a:off x="6372225" y="5206450"/>
              <a:ext cx="895065" cy="2786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3D6296E-E974-7315-939C-13EE132DA265}"/>
                </a:ext>
              </a:extLst>
            </p:cNvPr>
            <p:cNvPicPr>
              <a:picLocks noChangeAspect="1"/>
            </p:cNvPicPr>
            <p:nvPr/>
          </p:nvPicPr>
          <p:blipFill>
            <a:blip r:embed="rId7"/>
            <a:srcRect l="2754" t="638" r="71968" b="5607"/>
            <a:stretch/>
          </p:blipFill>
          <p:spPr>
            <a:xfrm>
              <a:off x="6918972" y="5206450"/>
              <a:ext cx="249993" cy="278696"/>
            </a:xfrm>
            <a:prstGeom prst="rect">
              <a:avLst/>
            </a:prstGeom>
          </p:spPr>
        </p:pic>
      </p:grpSp>
      <p:grpSp>
        <p:nvGrpSpPr>
          <p:cNvPr id="14" name="Group 13">
            <a:extLst>
              <a:ext uri="{FF2B5EF4-FFF2-40B4-BE49-F238E27FC236}">
                <a16:creationId xmlns:a16="http://schemas.microsoft.com/office/drawing/2014/main" id="{7A87278B-0888-E571-58EC-60FE0AF6B32E}"/>
              </a:ext>
            </a:extLst>
          </p:cNvPr>
          <p:cNvGrpSpPr/>
          <p:nvPr/>
        </p:nvGrpSpPr>
        <p:grpSpPr>
          <a:xfrm>
            <a:off x="7757766" y="446757"/>
            <a:ext cx="4301531" cy="5544558"/>
            <a:chOff x="7757766" y="446757"/>
            <a:chExt cx="4301531" cy="5544558"/>
          </a:xfrm>
        </p:grpSpPr>
        <p:pic>
          <p:nvPicPr>
            <p:cNvPr id="22" name="Picture 21">
              <a:extLst>
                <a:ext uri="{FF2B5EF4-FFF2-40B4-BE49-F238E27FC236}">
                  <a16:creationId xmlns:a16="http://schemas.microsoft.com/office/drawing/2014/main" id="{057CB21E-B0F4-8372-2CF2-F3AEC2A7C8D7}"/>
                </a:ext>
              </a:extLst>
            </p:cNvPr>
            <p:cNvPicPr>
              <a:picLocks noChangeAspect="1"/>
            </p:cNvPicPr>
            <p:nvPr/>
          </p:nvPicPr>
          <p:blipFill>
            <a:blip r:embed="rId8"/>
            <a:stretch>
              <a:fillRect/>
            </a:stretch>
          </p:blipFill>
          <p:spPr>
            <a:xfrm>
              <a:off x="7927112" y="650633"/>
              <a:ext cx="4003938" cy="5210798"/>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3" name="Picture 12" descr="A blue circle with black text and a number&#10;&#10;AI-generated content may be incorrect.">
              <a:extLst>
                <a:ext uri="{FF2B5EF4-FFF2-40B4-BE49-F238E27FC236}">
                  <a16:creationId xmlns:a16="http://schemas.microsoft.com/office/drawing/2014/main" id="{1E7DF2C5-93E6-C677-8B8E-8A0E046C70CA}"/>
                </a:ext>
              </a:extLst>
            </p:cNvPr>
            <p:cNvPicPr>
              <a:picLocks noChangeAspect="1"/>
            </p:cNvPicPr>
            <p:nvPr/>
          </p:nvPicPr>
          <p:blipFill>
            <a:blip r:embed="rId4">
              <a:alphaModFix amt="6000"/>
              <a:extLst>
                <a:ext uri="{28A0092B-C50C-407E-A947-70E740481C1C}">
                  <a14:useLocalDpi xmlns:a14="http://schemas.microsoft.com/office/drawing/2010/main" val="0"/>
                </a:ext>
              </a:extLst>
            </a:blip>
            <a:stretch>
              <a:fillRect/>
            </a:stretch>
          </p:blipFill>
          <p:spPr>
            <a:xfrm>
              <a:off x="9581268" y="3513286"/>
              <a:ext cx="2478029" cy="2478029"/>
            </a:xfrm>
            <a:prstGeom prst="rect">
              <a:avLst/>
            </a:prstGeom>
          </p:spPr>
        </p:pic>
        <p:pic>
          <p:nvPicPr>
            <p:cNvPr id="23" name="Picture 22">
              <a:extLst>
                <a:ext uri="{FF2B5EF4-FFF2-40B4-BE49-F238E27FC236}">
                  <a16:creationId xmlns:a16="http://schemas.microsoft.com/office/drawing/2014/main" id="{D80272DD-F60C-928D-FFAD-CDEF48B837DE}"/>
                </a:ext>
              </a:extLst>
            </p:cNvPr>
            <p:cNvPicPr>
              <a:picLocks noChangeAspect="1"/>
            </p:cNvPicPr>
            <p:nvPr/>
          </p:nvPicPr>
          <p:blipFill>
            <a:blip r:embed="rId8"/>
            <a:stretch>
              <a:fillRect/>
            </a:stretch>
          </p:blipFill>
          <p:spPr>
            <a:xfrm>
              <a:off x="7757766" y="446757"/>
              <a:ext cx="4003938" cy="5210798"/>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AF66EFA3-92C7-7579-7B41-B605F7848F19}"/>
                </a:ext>
              </a:extLst>
            </p:cNvPr>
            <p:cNvPicPr>
              <a:picLocks noChangeAspect="1"/>
            </p:cNvPicPr>
            <p:nvPr/>
          </p:nvPicPr>
          <p:blipFill>
            <a:blip r:embed="rId6">
              <a:extLst>
                <a:ext uri="{28A0092B-C50C-407E-A947-70E740481C1C}">
                  <a14:useLocalDpi xmlns:a14="http://schemas.microsoft.com/office/drawing/2010/main" val="0"/>
                </a:ext>
              </a:extLst>
            </a:blip>
            <a:srcRect t="3634" b="3634"/>
            <a:stretch/>
          </p:blipFill>
          <p:spPr>
            <a:xfrm>
              <a:off x="8198121" y="520749"/>
              <a:ext cx="1141617" cy="318190"/>
            </a:xfrm>
            <a:prstGeom prst="rect">
              <a:avLst/>
            </a:prstGeom>
          </p:spPr>
        </p:pic>
        <p:pic>
          <p:nvPicPr>
            <p:cNvPr id="9" name="Picture 8" descr="A blue circle with black text and a number&#10;&#10;AI-generated content may be incorrect.">
              <a:extLst>
                <a:ext uri="{FF2B5EF4-FFF2-40B4-BE49-F238E27FC236}">
                  <a16:creationId xmlns:a16="http://schemas.microsoft.com/office/drawing/2014/main" id="{7DCCD398-2591-E431-E434-F7910FC42FDE}"/>
                </a:ext>
              </a:extLst>
            </p:cNvPr>
            <p:cNvPicPr>
              <a:picLocks noChangeAspect="1"/>
            </p:cNvPicPr>
            <p:nvPr/>
          </p:nvPicPr>
          <p:blipFill>
            <a:blip r:embed="rId4">
              <a:alphaModFix amt="6000"/>
              <a:extLst>
                <a:ext uri="{28A0092B-C50C-407E-A947-70E740481C1C}">
                  <a14:useLocalDpi xmlns:a14="http://schemas.microsoft.com/office/drawing/2010/main" val="0"/>
                </a:ext>
              </a:extLst>
            </a:blip>
            <a:stretch>
              <a:fillRect/>
            </a:stretch>
          </p:blipFill>
          <p:spPr>
            <a:xfrm>
              <a:off x="9368348" y="3256032"/>
              <a:ext cx="2478029" cy="2478029"/>
            </a:xfrm>
            <a:prstGeom prst="rect">
              <a:avLst/>
            </a:prstGeom>
          </p:spPr>
        </p:pic>
      </p:grpSp>
    </p:spTree>
    <p:extLst>
      <p:ext uri="{BB962C8B-B14F-4D97-AF65-F5344CB8AC3E}">
        <p14:creationId xmlns:p14="http://schemas.microsoft.com/office/powerpoint/2010/main" val="1188454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290DA-4B4B-EB04-AB22-89166C98B1D4}"/>
              </a:ext>
            </a:extLst>
          </p:cNvPr>
          <p:cNvSpPr>
            <a:spLocks noGrp="1"/>
          </p:cNvSpPr>
          <p:nvPr>
            <p:ph type="title"/>
          </p:nvPr>
        </p:nvSpPr>
        <p:spPr/>
        <p:txBody>
          <a:bodyPr/>
          <a:lstStyle/>
          <a:p>
            <a:r>
              <a:rPr lang="en-US"/>
              <a:t>Event Materials</a:t>
            </a:r>
          </a:p>
        </p:txBody>
      </p:sp>
      <p:sp>
        <p:nvSpPr>
          <p:cNvPr id="4" name="Slide Number Placeholder 3">
            <a:extLst>
              <a:ext uri="{FF2B5EF4-FFF2-40B4-BE49-F238E27FC236}">
                <a16:creationId xmlns:a16="http://schemas.microsoft.com/office/drawing/2014/main" id="{8B81D35A-BECA-08E1-0801-D7F1AB08D803}"/>
              </a:ext>
            </a:extLst>
          </p:cNvPr>
          <p:cNvSpPr>
            <a:spLocks noGrp="1"/>
          </p:cNvSpPr>
          <p:nvPr>
            <p:ph type="sldNum" sz="quarter" idx="12"/>
          </p:nvPr>
        </p:nvSpPr>
        <p:spPr/>
        <p:txBody>
          <a:bodyPr/>
          <a:lstStyle/>
          <a:p>
            <a:fld id="{16985025-2193-4D20-8010-DE0BC70DF1E5}" type="slidenum">
              <a:rPr lang="en-US" smtClean="0"/>
              <a:t>31</a:t>
            </a:fld>
            <a:endParaRPr lang="en-US"/>
          </a:p>
        </p:txBody>
      </p:sp>
      <p:grpSp>
        <p:nvGrpSpPr>
          <p:cNvPr id="11" name="Group 10">
            <a:extLst>
              <a:ext uri="{FF2B5EF4-FFF2-40B4-BE49-F238E27FC236}">
                <a16:creationId xmlns:a16="http://schemas.microsoft.com/office/drawing/2014/main" id="{548DC7F3-902F-2E45-2773-1FA94555E5F0}"/>
              </a:ext>
            </a:extLst>
          </p:cNvPr>
          <p:cNvGrpSpPr/>
          <p:nvPr/>
        </p:nvGrpSpPr>
        <p:grpSpPr>
          <a:xfrm>
            <a:off x="3260723" y="0"/>
            <a:ext cx="8634891" cy="6031445"/>
            <a:chOff x="3260723" y="0"/>
            <a:chExt cx="8634891" cy="6031445"/>
          </a:xfrm>
        </p:grpSpPr>
        <p:pic>
          <p:nvPicPr>
            <p:cNvPr id="8" name="Picture 7" descr="A lanyard with a name tag&#10;&#10;AI-generated content may be incorrect.">
              <a:extLst>
                <a:ext uri="{FF2B5EF4-FFF2-40B4-BE49-F238E27FC236}">
                  <a16:creationId xmlns:a16="http://schemas.microsoft.com/office/drawing/2014/main" id="{686C9E2F-C8A0-8C5A-A22F-97B7A7C57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0723" y="0"/>
              <a:ext cx="8634891" cy="6031445"/>
            </a:xfrm>
            <a:prstGeom prst="rect">
              <a:avLst/>
            </a:prstGeom>
          </p:spPr>
        </p:pic>
        <p:pic>
          <p:nvPicPr>
            <p:cNvPr id="9" name="Picture 8" descr="A blue circle with black text and a number&#10;&#10;AI-generated content may be incorrect.">
              <a:extLst>
                <a:ext uri="{FF2B5EF4-FFF2-40B4-BE49-F238E27FC236}">
                  <a16:creationId xmlns:a16="http://schemas.microsoft.com/office/drawing/2014/main" id="{548988A4-9235-8926-73F0-1815E12D687F}"/>
                </a:ext>
              </a:extLst>
            </p:cNvPr>
            <p:cNvPicPr>
              <a:picLocks noChangeAspect="1"/>
            </p:cNvPicPr>
            <p:nvPr/>
          </p:nvPicPr>
          <p:blipFill>
            <a:blip r:embed="rId3">
              <a:alphaModFix amt="6000"/>
              <a:extLst>
                <a:ext uri="{28A0092B-C50C-407E-A947-70E740481C1C}">
                  <a14:useLocalDpi xmlns:a14="http://schemas.microsoft.com/office/drawing/2010/main" val="0"/>
                </a:ext>
              </a:extLst>
            </a:blip>
            <a:stretch>
              <a:fillRect/>
            </a:stretch>
          </p:blipFill>
          <p:spPr>
            <a:xfrm>
              <a:off x="5929769" y="2819400"/>
              <a:ext cx="1942219" cy="1942219"/>
            </a:xfrm>
            <a:prstGeom prst="rect">
              <a:avLst/>
            </a:prstGeom>
          </p:spPr>
        </p:pic>
      </p:grpSp>
      <p:pic>
        <p:nvPicPr>
          <p:cNvPr id="13" name="Picture 12" descr="A close-up of a pin&#10;&#10;AI-generated content may be incorrect.">
            <a:extLst>
              <a:ext uri="{FF2B5EF4-FFF2-40B4-BE49-F238E27FC236}">
                <a16:creationId xmlns:a16="http://schemas.microsoft.com/office/drawing/2014/main" id="{34E29DEE-8ABE-3CB9-B11F-1CBC7503768D}"/>
              </a:ext>
            </a:extLst>
          </p:cNvPr>
          <p:cNvPicPr>
            <a:picLocks noChangeAspect="1"/>
          </p:cNvPicPr>
          <p:nvPr/>
        </p:nvPicPr>
        <p:blipFill>
          <a:blip r:embed="rId4">
            <a:extLst>
              <a:ext uri="{28A0092B-C50C-407E-A947-70E740481C1C}">
                <a14:useLocalDpi xmlns:a14="http://schemas.microsoft.com/office/drawing/2010/main" val="0"/>
              </a:ext>
            </a:extLst>
          </a:blip>
          <a:srcRect l="32368" t="25843" r="33684" b="18915"/>
          <a:stretch/>
        </p:blipFill>
        <p:spPr>
          <a:xfrm>
            <a:off x="1906143" y="2399265"/>
            <a:ext cx="2678414" cy="2421474"/>
          </a:xfrm>
          <a:prstGeom prst="rect">
            <a:avLst/>
          </a:prstGeom>
        </p:spPr>
      </p:pic>
    </p:spTree>
    <p:extLst>
      <p:ext uri="{BB962C8B-B14F-4D97-AF65-F5344CB8AC3E}">
        <p14:creationId xmlns:p14="http://schemas.microsoft.com/office/powerpoint/2010/main" val="430916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9923A-519D-DE8F-B8E7-05731CB07C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C4CDE8-E436-75E3-8E79-798BCA6E1464}"/>
              </a:ext>
            </a:extLst>
          </p:cNvPr>
          <p:cNvSpPr>
            <a:spLocks noGrp="1"/>
          </p:cNvSpPr>
          <p:nvPr>
            <p:ph type="title"/>
          </p:nvPr>
        </p:nvSpPr>
        <p:spPr/>
        <p:txBody>
          <a:bodyPr/>
          <a:lstStyle/>
          <a:p>
            <a:r>
              <a:rPr lang="en-US"/>
              <a:t>Sample Messaging</a:t>
            </a:r>
          </a:p>
        </p:txBody>
      </p:sp>
      <p:sp>
        <p:nvSpPr>
          <p:cNvPr id="2" name="Slide Number Placeholder 1">
            <a:extLst>
              <a:ext uri="{FF2B5EF4-FFF2-40B4-BE49-F238E27FC236}">
                <a16:creationId xmlns:a16="http://schemas.microsoft.com/office/drawing/2014/main" id="{B5C75198-5A86-E7AC-9FA4-D7CD45EA6BC0}"/>
              </a:ext>
            </a:extLst>
          </p:cNvPr>
          <p:cNvSpPr>
            <a:spLocks noGrp="1"/>
          </p:cNvSpPr>
          <p:nvPr>
            <p:ph type="sldNum" sz="quarter" idx="12"/>
          </p:nvPr>
        </p:nvSpPr>
        <p:spPr/>
        <p:txBody>
          <a:bodyPr/>
          <a:lstStyle/>
          <a:p>
            <a:fld id="{16985025-2193-4D20-8010-DE0BC70DF1E5}" type="slidenum">
              <a:rPr lang="en-US" smtClean="0"/>
              <a:t>32</a:t>
            </a:fld>
            <a:endParaRPr lang="en-US"/>
          </a:p>
        </p:txBody>
      </p:sp>
      <p:sp>
        <p:nvSpPr>
          <p:cNvPr id="10" name="TextBox 9">
            <a:extLst>
              <a:ext uri="{FF2B5EF4-FFF2-40B4-BE49-F238E27FC236}">
                <a16:creationId xmlns:a16="http://schemas.microsoft.com/office/drawing/2014/main" id="{1AF400BB-8272-E99A-566A-FBB75A9DA114}"/>
              </a:ext>
            </a:extLst>
          </p:cNvPr>
          <p:cNvSpPr txBox="1"/>
          <p:nvPr/>
        </p:nvSpPr>
        <p:spPr>
          <a:xfrm>
            <a:off x="838202" y="1876825"/>
            <a:ext cx="10330541" cy="3139321"/>
          </a:xfrm>
          <a:prstGeom prst="rect">
            <a:avLst/>
          </a:prstGeom>
          <a:noFill/>
        </p:spPr>
        <p:txBody>
          <a:bodyPr wrap="square">
            <a:spAutoFit/>
          </a:bodyPr>
          <a:lstStyle/>
          <a:p>
            <a:pPr marL="342906" indent="-342900">
              <a:buFont typeface="Arial" panose="020B0604020202020204" pitchFamily="34" charset="0"/>
              <a:buChar char="•"/>
            </a:pPr>
            <a:r>
              <a:rPr lang="en-US" kern="100">
                <a:ea typeface="Aptos" panose="020B0004020202020204" pitchFamily="34" charset="0"/>
                <a:cs typeface="Times New Roman" panose="02020603050405020304" pitchFamily="18" charset="0"/>
              </a:rPr>
              <a:t>Celebrate 10 years of HCPLAN leading transformation through value-based care! </a:t>
            </a:r>
          </a:p>
          <a:p>
            <a:pPr marL="285756" indent="-285750">
              <a:buFont typeface="Arial" panose="020B0604020202020204" pitchFamily="34" charset="0"/>
              <a:buChar char="•"/>
            </a:pPr>
            <a:endParaRPr lang="en-US" kern="100">
              <a:ea typeface="Aptos" panose="020B0004020202020204" pitchFamily="34" charset="0"/>
              <a:cs typeface="Times New Roman" panose="02020603050405020304" pitchFamily="18" charset="0"/>
            </a:endParaRPr>
          </a:p>
          <a:p>
            <a:pPr marL="342906" indent="-342900">
              <a:buFont typeface="Arial" panose="020B0604020202020204" pitchFamily="34" charset="0"/>
              <a:buChar char="•"/>
            </a:pPr>
            <a:r>
              <a:rPr lang="en-US" kern="100">
                <a:ea typeface="Aptos" panose="020B0004020202020204" pitchFamily="34" charset="0"/>
                <a:cs typeface="Times New Roman" panose="02020603050405020304" pitchFamily="18" charset="0"/>
              </a:rPr>
              <a:t>As a convener, thought leader, and communicator, the HCPLAN has played a pivotal role in successfully building the foundations for alignment between core partners in payment reform.</a:t>
            </a:r>
          </a:p>
          <a:p>
            <a:pPr marL="342906" indent="-342900">
              <a:buFont typeface="Arial" panose="020B0604020202020204" pitchFamily="34" charset="0"/>
              <a:buChar char="•"/>
            </a:pPr>
            <a:endParaRPr lang="en-US" kern="100">
              <a:ea typeface="Aptos" panose="020B0004020202020204" pitchFamily="34" charset="0"/>
              <a:cs typeface="Times New Roman" panose="02020603050405020304" pitchFamily="18" charset="0"/>
            </a:endParaRPr>
          </a:p>
          <a:p>
            <a:pPr marL="342906" indent="-342900">
              <a:buFont typeface="Arial" panose="020B0604020202020204" pitchFamily="34" charset="0"/>
              <a:buChar char="•"/>
            </a:pPr>
            <a:r>
              <a:rPr lang="en-US" kern="100">
                <a:ea typeface="Aptos" panose="020B0004020202020204" pitchFamily="34" charset="0"/>
                <a:cs typeface="Times New Roman" panose="02020603050405020304" pitchFamily="18" charset="0"/>
              </a:rPr>
              <a:t>Almost 30% of U.S. health care payments flowed through downside risk contracts in 2023 and the HCPLAN has built momentum for another decade of progress further expanding accountable care in the U.S. </a:t>
            </a:r>
          </a:p>
          <a:p>
            <a:pPr marL="285756" indent="-285750">
              <a:buFont typeface="Arial" panose="020B0604020202020204" pitchFamily="34" charset="0"/>
              <a:buChar char="•"/>
            </a:pPr>
            <a:endParaRPr lang="en-US" kern="100">
              <a:ea typeface="Aptos" panose="020B0004020202020204" pitchFamily="34" charset="0"/>
              <a:cs typeface="Times New Roman" panose="02020603050405020304" pitchFamily="18" charset="0"/>
            </a:endParaRPr>
          </a:p>
          <a:p>
            <a:pPr marL="342906" indent="-342900">
              <a:buFont typeface="Arial" panose="020B0604020202020204" pitchFamily="34" charset="0"/>
              <a:buChar char="•"/>
            </a:pPr>
            <a:r>
              <a:rPr lang="en-US" kern="100">
                <a:ea typeface="Aptos" panose="020B0004020202020204" pitchFamily="34" charset="0"/>
                <a:cs typeface="Times New Roman" panose="02020603050405020304" pitchFamily="18" charset="0"/>
              </a:rPr>
              <a:t>Join forces with the HCPLAN to participate in the next decade of health care transformation.</a:t>
            </a:r>
          </a:p>
          <a:p>
            <a:pPr marL="342906" indent="-342900">
              <a:buFont typeface="Arial" panose="020B0604020202020204" pitchFamily="34" charset="0"/>
              <a:buChar char="•"/>
            </a:pPr>
            <a:endParaRPr lang="en-US" kern="10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49619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DE7ED-C9A9-D86D-6E1C-948A39370E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EE266-8D54-4215-7732-0FC8E1015FF7}"/>
              </a:ext>
            </a:extLst>
          </p:cNvPr>
          <p:cNvSpPr>
            <a:spLocks noGrp="1"/>
          </p:cNvSpPr>
          <p:nvPr>
            <p:ph type="title"/>
          </p:nvPr>
        </p:nvSpPr>
        <p:spPr>
          <a:xfrm>
            <a:off x="729826" y="-100543"/>
            <a:ext cx="10515600" cy="1325563"/>
          </a:xfrm>
        </p:spPr>
        <p:txBody>
          <a:bodyPr/>
          <a:lstStyle/>
          <a:p>
            <a:r>
              <a:rPr lang="en-US">
                <a:cs typeface="Arial"/>
              </a:rPr>
              <a:t>Short-Term Tactics</a:t>
            </a:r>
            <a:endParaRPr lang="en-US"/>
          </a:p>
        </p:txBody>
      </p:sp>
      <p:sp>
        <p:nvSpPr>
          <p:cNvPr id="3" name="Slide Number Placeholder 2">
            <a:extLst>
              <a:ext uri="{FF2B5EF4-FFF2-40B4-BE49-F238E27FC236}">
                <a16:creationId xmlns:a16="http://schemas.microsoft.com/office/drawing/2014/main" id="{800D1EA6-D7F1-D09D-C7E6-CA05F098AFD6}"/>
              </a:ext>
            </a:extLst>
          </p:cNvPr>
          <p:cNvSpPr>
            <a:spLocks noGrp="1"/>
          </p:cNvSpPr>
          <p:nvPr>
            <p:ph type="sldNum" sz="quarter" idx="12"/>
          </p:nvPr>
        </p:nvSpPr>
        <p:spPr/>
        <p:txBody>
          <a:bodyPr/>
          <a:lstStyle/>
          <a:p>
            <a:fld id="{16985025-2193-4D20-8010-DE0BC70DF1E5}" type="slidenum">
              <a:rPr lang="en-US" smtClean="0"/>
              <a:t>33</a:t>
            </a:fld>
            <a:endParaRPr lang="en-US"/>
          </a:p>
        </p:txBody>
      </p:sp>
      <p:graphicFrame>
        <p:nvGraphicFramePr>
          <p:cNvPr id="5" name="Content Placeholder 4">
            <a:extLst>
              <a:ext uri="{FF2B5EF4-FFF2-40B4-BE49-F238E27FC236}">
                <a16:creationId xmlns:a16="http://schemas.microsoft.com/office/drawing/2014/main" id="{D827B5E0-B5D2-293A-924D-803D15260138}"/>
              </a:ext>
            </a:extLst>
          </p:cNvPr>
          <p:cNvGraphicFramePr>
            <a:graphicFrameLocks/>
          </p:cNvGraphicFramePr>
          <p:nvPr/>
        </p:nvGraphicFramePr>
        <p:xfrm>
          <a:off x="1056640" y="1472222"/>
          <a:ext cx="10540495" cy="4229434"/>
        </p:xfrm>
        <a:graphic>
          <a:graphicData uri="http://schemas.openxmlformats.org/drawingml/2006/table">
            <a:tbl>
              <a:tblPr firstRow="1" bandRow="1">
                <a:tableStyleId>{5C22544A-7EE6-4342-B048-85BDC9FD1C3A}</a:tableStyleId>
              </a:tblPr>
              <a:tblGrid>
                <a:gridCol w="2181013">
                  <a:extLst>
                    <a:ext uri="{9D8B030D-6E8A-4147-A177-3AD203B41FA5}">
                      <a16:colId xmlns:a16="http://schemas.microsoft.com/office/drawing/2014/main" val="3707409276"/>
                    </a:ext>
                  </a:extLst>
                </a:gridCol>
                <a:gridCol w="1876214">
                  <a:extLst>
                    <a:ext uri="{9D8B030D-6E8A-4147-A177-3AD203B41FA5}">
                      <a16:colId xmlns:a16="http://schemas.microsoft.com/office/drawing/2014/main" val="2153003978"/>
                    </a:ext>
                  </a:extLst>
                </a:gridCol>
                <a:gridCol w="2067552">
                  <a:extLst>
                    <a:ext uri="{9D8B030D-6E8A-4147-A177-3AD203B41FA5}">
                      <a16:colId xmlns:a16="http://schemas.microsoft.com/office/drawing/2014/main" val="5139644"/>
                    </a:ext>
                  </a:extLst>
                </a:gridCol>
                <a:gridCol w="867400">
                  <a:extLst>
                    <a:ext uri="{9D8B030D-6E8A-4147-A177-3AD203B41FA5}">
                      <a16:colId xmlns:a16="http://schemas.microsoft.com/office/drawing/2014/main" val="432713452"/>
                    </a:ext>
                  </a:extLst>
                </a:gridCol>
                <a:gridCol w="923560">
                  <a:extLst>
                    <a:ext uri="{9D8B030D-6E8A-4147-A177-3AD203B41FA5}">
                      <a16:colId xmlns:a16="http://schemas.microsoft.com/office/drawing/2014/main" val="3183124558"/>
                    </a:ext>
                  </a:extLst>
                </a:gridCol>
                <a:gridCol w="814450">
                  <a:extLst>
                    <a:ext uri="{9D8B030D-6E8A-4147-A177-3AD203B41FA5}">
                      <a16:colId xmlns:a16="http://schemas.microsoft.com/office/drawing/2014/main" val="3438109603"/>
                    </a:ext>
                  </a:extLst>
                </a:gridCol>
                <a:gridCol w="875721">
                  <a:extLst>
                    <a:ext uri="{9D8B030D-6E8A-4147-A177-3AD203B41FA5}">
                      <a16:colId xmlns:a16="http://schemas.microsoft.com/office/drawing/2014/main" val="3208035070"/>
                    </a:ext>
                  </a:extLst>
                </a:gridCol>
                <a:gridCol w="934585">
                  <a:extLst>
                    <a:ext uri="{9D8B030D-6E8A-4147-A177-3AD203B41FA5}">
                      <a16:colId xmlns:a16="http://schemas.microsoft.com/office/drawing/2014/main" val="1319885197"/>
                    </a:ext>
                  </a:extLst>
                </a:gridCol>
              </a:tblGrid>
              <a:tr h="541094">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lang="en-US" sz="1200"/>
                        <a:t>Concept</a:t>
                      </a:r>
                    </a:p>
                  </a:txBody>
                  <a:tcPr marT="45721" marB="45721" anchor="ctr"/>
                </a:tc>
                <a:tc>
                  <a:txBody>
                    <a:bodyPr/>
                    <a:lstStyle/>
                    <a:p>
                      <a:pPr algn="ctr"/>
                      <a:r>
                        <a:rPr lang="en-US" sz="1200"/>
                        <a:t>Description</a:t>
                      </a:r>
                    </a:p>
                  </a:txBody>
                  <a:tcPr marT="45721" marB="45721" anchor="ctr"/>
                </a:tc>
                <a:tc>
                  <a:txBody>
                    <a:bodyPr/>
                    <a:lstStyle/>
                    <a:p>
                      <a:pPr algn="ctr"/>
                      <a:r>
                        <a:rPr lang="en-US" sz="1200" b="1" i="0">
                          <a:solidFill>
                            <a:schemeClr val="bg1"/>
                          </a:solidFill>
                        </a:rPr>
                        <a:t>C2C and HCPLAN Partners</a:t>
                      </a:r>
                    </a:p>
                  </a:txBody>
                  <a:tcPr marT="45721" marB="45721"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Earned Media</a:t>
                      </a:r>
                      <a:endParaRPr lang="en-US" sz="1200" b="0" i="0">
                        <a:solidFill>
                          <a:schemeClr val="bg1"/>
                        </a:solidFill>
                      </a:endParaRPr>
                    </a:p>
                  </a:txBody>
                  <a:tcPr marT="45721" marB="45721" anchor="ctr"/>
                </a:tc>
                <a:tc>
                  <a:txBody>
                    <a:bodyPr/>
                    <a:lstStyle/>
                    <a:p>
                      <a:pPr algn="ctr"/>
                      <a:r>
                        <a:rPr lang="en-US" sz="1200"/>
                        <a:t>Email </a:t>
                      </a:r>
                    </a:p>
                  </a:txBody>
                  <a:tcPr marT="45721" marB="45721" anchor="ctr"/>
                </a:tc>
                <a:tc>
                  <a:txBody>
                    <a:bodyPr/>
                    <a:lstStyle/>
                    <a:p>
                      <a:pPr algn="ctr"/>
                      <a:r>
                        <a:rPr lang="en-US" sz="1200"/>
                        <a:t>Events</a:t>
                      </a:r>
                    </a:p>
                  </a:txBody>
                  <a:tcPr marT="45721" marB="45721" anchor="ctr"/>
                </a:tc>
                <a:tc>
                  <a:txBody>
                    <a:bodyPr/>
                    <a:lstStyle/>
                    <a:p>
                      <a:pPr algn="ctr"/>
                      <a:r>
                        <a:rPr lang="en-US" sz="1200"/>
                        <a:t>Social Media</a:t>
                      </a:r>
                    </a:p>
                  </a:txBody>
                  <a:tcPr marT="45721" marB="45721" anchor="ctr"/>
                </a:tc>
                <a:tc>
                  <a:txBody>
                    <a:bodyPr/>
                    <a:lstStyle/>
                    <a:p>
                      <a:pPr algn="ctr"/>
                      <a:r>
                        <a:rPr lang="en-US" sz="1200"/>
                        <a:t>Website</a:t>
                      </a:r>
                    </a:p>
                  </a:txBody>
                  <a:tcPr marT="45721" marB="45721" anchor="ctr"/>
                </a:tc>
                <a:extLst>
                  <a:ext uri="{0D108BD9-81ED-4DB2-BD59-A6C34878D82A}">
                    <a16:rowId xmlns:a16="http://schemas.microsoft.com/office/drawing/2014/main" val="2127165504"/>
                  </a:ext>
                </a:extLst>
              </a:tr>
              <a:tr h="948254">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b="1">
                          <a:solidFill>
                            <a:schemeClr val="tx1"/>
                          </a:solidFill>
                        </a:rPr>
                        <a:t>10 Year Video</a:t>
                      </a:r>
                      <a:endParaRPr lang="en-US" sz="1200" b="0" i="1">
                        <a:solidFill>
                          <a:schemeClr val="tx1"/>
                        </a:solidFill>
                      </a:endParaRPr>
                    </a:p>
                  </a:txBody>
                  <a:tcPr marT="45721" marB="45721"/>
                </a:tc>
                <a:tc>
                  <a:txBody>
                    <a:bodyPr/>
                    <a:lstStyle/>
                    <a:p>
                      <a:r>
                        <a:rPr lang="en-US" sz="1200" i="1">
                          <a:solidFill>
                            <a:schemeClr val="tx1"/>
                          </a:solidFill>
                        </a:rPr>
                        <a:t>Scripted voice over “decade in review” video with animation.</a:t>
                      </a:r>
                      <a:endParaRPr lang="en-US" sz="1200" b="0" i="1">
                        <a:solidFill>
                          <a:schemeClr val="tx1"/>
                        </a:solidFill>
                      </a:endParaRP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extLst>
                  <a:ext uri="{0D108BD9-81ED-4DB2-BD59-A6C34878D82A}">
                    <a16:rowId xmlns:a16="http://schemas.microsoft.com/office/drawing/2014/main" val="1914017568"/>
                  </a:ext>
                </a:extLst>
              </a:tr>
              <a:tr h="948233">
                <a:tc>
                  <a:txBody>
                    <a:bodyPr/>
                    <a:lstStyle/>
                    <a:p>
                      <a:r>
                        <a:rPr lang="en-US" sz="1200" b="1" i="0">
                          <a:solidFill>
                            <a:schemeClr val="tx1"/>
                          </a:solidFill>
                        </a:rPr>
                        <a:t>Improve Payment to Improve Lives </a:t>
                      </a:r>
                    </a:p>
                  </a:txBody>
                  <a:tcPr marT="45721" marB="45721"/>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a:solidFill>
                            <a:schemeClr val="tx1"/>
                          </a:solidFill>
                        </a:rPr>
                        <a:t>“Join us as we improve payment to improve lives” compilation clip from 2024 Summit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endParaRPr lang="en-US" sz="3200">
                        <a:solidFill>
                          <a:schemeClr val="tx1"/>
                        </a:solidFill>
                      </a:endParaRP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extLst>
                  <a:ext uri="{0D108BD9-81ED-4DB2-BD59-A6C34878D82A}">
                    <a16:rowId xmlns:a16="http://schemas.microsoft.com/office/drawing/2014/main" val="1894055650"/>
                  </a:ext>
                </a:extLst>
              </a:tr>
              <a:tr h="786011">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b="1">
                          <a:solidFill>
                            <a:schemeClr val="tx1"/>
                          </a:solidFill>
                        </a:rPr>
                        <a:t>Anniversary Pins</a:t>
                      </a:r>
                    </a:p>
                    <a:p>
                      <a:endParaRPr lang="en-US" sz="1200" b="0" i="1" u="none">
                        <a:solidFill>
                          <a:schemeClr val="tx1"/>
                        </a:solidFill>
                      </a:endParaRPr>
                    </a:p>
                  </a:txBody>
                  <a:tcPr marT="45721" marB="45721"/>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a:solidFill>
                            <a:schemeClr val="tx1"/>
                          </a:solidFill>
                        </a:rPr>
                        <a:t>Event giveaway for all attendees.</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tc>
                  <a:txBody>
                    <a:bodyPr/>
                    <a:lstStyle/>
                    <a:p>
                      <a:pPr marL="0" indent="0">
                        <a:buFont typeface="Arial" panose="020B0604020202020204" pitchFamily="34" charset="0"/>
                        <a:buNone/>
                      </a:pPr>
                      <a:endParaRPr lang="en-US" sz="1100">
                        <a:solidFill>
                          <a:schemeClr val="tx1"/>
                        </a:solidFill>
                      </a:endParaRP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tc>
                  <a:txBody>
                    <a:bodyPr/>
                    <a:lstStyle/>
                    <a:p>
                      <a:pPr marL="0" indent="0">
                        <a:buFont typeface="Wingdings" panose="05000000000000000000" pitchFamily="2" charset="2"/>
                        <a:buNone/>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endParaRPr lang="en-US" sz="3200">
                        <a:solidFill>
                          <a:schemeClr val="tx1"/>
                        </a:solidFill>
                      </a:endParaRP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extLst>
                  <a:ext uri="{0D108BD9-81ED-4DB2-BD59-A6C34878D82A}">
                    <a16:rowId xmlns:a16="http://schemas.microsoft.com/office/drawing/2014/main" val="563536811"/>
                  </a:ext>
                </a:extLst>
              </a:tr>
              <a:tr h="258616">
                <a:tc>
                  <a:txBody>
                    <a:bodyPr/>
                    <a:lstStyle/>
                    <a:p>
                      <a:r>
                        <a:rPr lang="en-US" sz="1200" b="1" i="0" u="none"/>
                        <a:t>Paid Media</a:t>
                      </a:r>
                    </a:p>
                  </a:txBody>
                  <a:tcPr marT="45721" marB="45721"/>
                </a:tc>
                <a:tc>
                  <a:txBody>
                    <a:bodyPr/>
                    <a:lstStyle/>
                    <a:p>
                      <a:r>
                        <a:rPr lang="en-US" sz="1200" b="0" i="1" u="none"/>
                        <a:t>Consider opportunities such as sponsored articles or strategically timed paid promotion to expand reach.</a:t>
                      </a:r>
                    </a:p>
                  </a:txBody>
                  <a:tcPr marT="45721" marB="45721"/>
                </a:tc>
                <a:tc>
                  <a:txBody>
                    <a:bodyPr/>
                    <a:lstStyle/>
                    <a:p>
                      <a:pPr marL="285750" indent="-285750">
                        <a:buFont typeface="Arial" panose="020B0604020202020204" pitchFamily="34" charset="0"/>
                        <a:buChar char="•"/>
                      </a:pPr>
                      <a:endParaRPr lang="en-US" sz="1100"/>
                    </a:p>
                  </a:txBody>
                  <a:tcPr marT="45721" marB="45721"/>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a:solidFill>
                          <a:srgbClr val="FF0000"/>
                        </a:solidFill>
                      </a:endParaRPr>
                    </a:p>
                  </a:txBody>
                  <a:tcPr marT="45721" marB="45721"/>
                </a:tc>
                <a:tc>
                  <a:txBody>
                    <a:bodyPr/>
                    <a:lstStyle/>
                    <a:p>
                      <a:endParaRPr lang="en-US" sz="1100"/>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endParaRPr lang="en-US" sz="1100"/>
                    </a:p>
                  </a:txBody>
                  <a:tcPr marT="45721" marB="45721"/>
                </a:tc>
                <a:extLst>
                  <a:ext uri="{0D108BD9-81ED-4DB2-BD59-A6C34878D82A}">
                    <a16:rowId xmlns:a16="http://schemas.microsoft.com/office/drawing/2014/main" val="3147273322"/>
                  </a:ext>
                </a:extLst>
              </a:tr>
            </a:tbl>
          </a:graphicData>
        </a:graphic>
      </p:graphicFrame>
    </p:spTree>
    <p:extLst>
      <p:ext uri="{BB962C8B-B14F-4D97-AF65-F5344CB8AC3E}">
        <p14:creationId xmlns:p14="http://schemas.microsoft.com/office/powerpoint/2010/main" val="1075734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3CA69-DBF1-7815-BB57-26C467AE1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AAD1FF-9682-3B6A-5BDF-DBF9440C745B}"/>
              </a:ext>
            </a:extLst>
          </p:cNvPr>
          <p:cNvSpPr>
            <a:spLocks noGrp="1"/>
          </p:cNvSpPr>
          <p:nvPr>
            <p:ph type="title"/>
          </p:nvPr>
        </p:nvSpPr>
        <p:spPr>
          <a:xfrm>
            <a:off x="729826" y="-100543"/>
            <a:ext cx="10515600" cy="1325563"/>
          </a:xfrm>
        </p:spPr>
        <p:txBody>
          <a:bodyPr/>
          <a:lstStyle/>
          <a:p>
            <a:r>
              <a:rPr lang="en-US">
                <a:cs typeface="Arial"/>
              </a:rPr>
              <a:t>Mid-Term Tactics</a:t>
            </a:r>
            <a:endParaRPr lang="en-US"/>
          </a:p>
        </p:txBody>
      </p:sp>
      <p:sp>
        <p:nvSpPr>
          <p:cNvPr id="3" name="Slide Number Placeholder 2">
            <a:extLst>
              <a:ext uri="{FF2B5EF4-FFF2-40B4-BE49-F238E27FC236}">
                <a16:creationId xmlns:a16="http://schemas.microsoft.com/office/drawing/2014/main" id="{2F1A3591-0612-3998-E2A5-88157AB1CAAF}"/>
              </a:ext>
            </a:extLst>
          </p:cNvPr>
          <p:cNvSpPr>
            <a:spLocks noGrp="1"/>
          </p:cNvSpPr>
          <p:nvPr>
            <p:ph type="sldNum" sz="quarter" idx="12"/>
          </p:nvPr>
        </p:nvSpPr>
        <p:spPr/>
        <p:txBody>
          <a:bodyPr/>
          <a:lstStyle/>
          <a:p>
            <a:fld id="{16985025-2193-4D20-8010-DE0BC70DF1E5}" type="slidenum">
              <a:rPr lang="en-US" smtClean="0"/>
              <a:t>34</a:t>
            </a:fld>
            <a:endParaRPr lang="en-US"/>
          </a:p>
        </p:txBody>
      </p:sp>
      <p:graphicFrame>
        <p:nvGraphicFramePr>
          <p:cNvPr id="5" name="Content Placeholder 4">
            <a:extLst>
              <a:ext uri="{FF2B5EF4-FFF2-40B4-BE49-F238E27FC236}">
                <a16:creationId xmlns:a16="http://schemas.microsoft.com/office/drawing/2014/main" id="{DC9BD78C-230E-DD8A-6631-88DC4A9077C6}"/>
              </a:ext>
            </a:extLst>
          </p:cNvPr>
          <p:cNvGraphicFramePr>
            <a:graphicFrameLocks/>
          </p:cNvGraphicFramePr>
          <p:nvPr/>
        </p:nvGraphicFramePr>
        <p:xfrm>
          <a:off x="1476293" y="1052300"/>
          <a:ext cx="9637053" cy="4949913"/>
        </p:xfrm>
        <a:graphic>
          <a:graphicData uri="http://schemas.openxmlformats.org/drawingml/2006/table">
            <a:tbl>
              <a:tblPr firstRow="1" bandRow="1">
                <a:tableStyleId>{5C22544A-7EE6-4342-B048-85BDC9FD1C3A}</a:tableStyleId>
              </a:tblPr>
              <a:tblGrid>
                <a:gridCol w="1337461">
                  <a:extLst>
                    <a:ext uri="{9D8B030D-6E8A-4147-A177-3AD203B41FA5}">
                      <a16:colId xmlns:a16="http://schemas.microsoft.com/office/drawing/2014/main" val="3707409276"/>
                    </a:ext>
                  </a:extLst>
                </a:gridCol>
                <a:gridCol w="2012055">
                  <a:extLst>
                    <a:ext uri="{9D8B030D-6E8A-4147-A177-3AD203B41FA5}">
                      <a16:colId xmlns:a16="http://schemas.microsoft.com/office/drawing/2014/main" val="2153003978"/>
                    </a:ext>
                  </a:extLst>
                </a:gridCol>
                <a:gridCol w="1143208">
                  <a:extLst>
                    <a:ext uri="{9D8B030D-6E8A-4147-A177-3AD203B41FA5}">
                      <a16:colId xmlns:a16="http://schemas.microsoft.com/office/drawing/2014/main" val="5139644"/>
                    </a:ext>
                  </a:extLst>
                </a:gridCol>
                <a:gridCol w="810947">
                  <a:extLst>
                    <a:ext uri="{9D8B030D-6E8A-4147-A177-3AD203B41FA5}">
                      <a16:colId xmlns:a16="http://schemas.microsoft.com/office/drawing/2014/main" val="432713452"/>
                    </a:ext>
                  </a:extLst>
                </a:gridCol>
                <a:gridCol w="863452">
                  <a:extLst>
                    <a:ext uri="{9D8B030D-6E8A-4147-A177-3AD203B41FA5}">
                      <a16:colId xmlns:a16="http://schemas.microsoft.com/office/drawing/2014/main" val="3183124558"/>
                    </a:ext>
                  </a:extLst>
                </a:gridCol>
                <a:gridCol w="761443">
                  <a:extLst>
                    <a:ext uri="{9D8B030D-6E8A-4147-A177-3AD203B41FA5}">
                      <a16:colId xmlns:a16="http://schemas.microsoft.com/office/drawing/2014/main" val="3438109603"/>
                    </a:ext>
                  </a:extLst>
                </a:gridCol>
                <a:gridCol w="818727">
                  <a:extLst>
                    <a:ext uri="{9D8B030D-6E8A-4147-A177-3AD203B41FA5}">
                      <a16:colId xmlns:a16="http://schemas.microsoft.com/office/drawing/2014/main" val="3208035070"/>
                    </a:ext>
                  </a:extLst>
                </a:gridCol>
                <a:gridCol w="1889760">
                  <a:extLst>
                    <a:ext uri="{9D8B030D-6E8A-4147-A177-3AD203B41FA5}">
                      <a16:colId xmlns:a16="http://schemas.microsoft.com/office/drawing/2014/main" val="1319885197"/>
                    </a:ext>
                  </a:extLst>
                </a:gridCol>
              </a:tblGrid>
              <a:tr h="541094">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lang="en-US" sz="1200"/>
                        <a:t>Concept</a:t>
                      </a:r>
                    </a:p>
                  </a:txBody>
                  <a:tcPr marT="45721" marB="45721" anchor="ctr"/>
                </a:tc>
                <a:tc>
                  <a:txBody>
                    <a:bodyPr/>
                    <a:lstStyle/>
                    <a:p>
                      <a:pPr algn="ctr"/>
                      <a:r>
                        <a:rPr lang="en-US" sz="1200"/>
                        <a:t>Description</a:t>
                      </a:r>
                    </a:p>
                  </a:txBody>
                  <a:tcPr marT="45721" marB="45721" anchor="ctr"/>
                </a:tc>
                <a:tc>
                  <a:txBody>
                    <a:bodyPr/>
                    <a:lstStyle/>
                    <a:p>
                      <a:pPr algn="ctr"/>
                      <a:r>
                        <a:rPr lang="en-US" sz="1200" b="1" i="0">
                          <a:solidFill>
                            <a:schemeClr val="bg1"/>
                          </a:solidFill>
                        </a:rPr>
                        <a:t>C2C and HCPLAN Partners</a:t>
                      </a:r>
                    </a:p>
                  </a:txBody>
                  <a:tcPr marT="45721" marB="45721"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Earned Media</a:t>
                      </a:r>
                      <a:endParaRPr lang="en-US" sz="1200" b="0" i="0">
                        <a:solidFill>
                          <a:schemeClr val="bg1"/>
                        </a:solidFill>
                      </a:endParaRPr>
                    </a:p>
                  </a:txBody>
                  <a:tcPr marT="45721" marB="45721" anchor="ctr"/>
                </a:tc>
                <a:tc>
                  <a:txBody>
                    <a:bodyPr/>
                    <a:lstStyle/>
                    <a:p>
                      <a:pPr algn="ctr"/>
                      <a:r>
                        <a:rPr lang="en-US" sz="1200"/>
                        <a:t>Email </a:t>
                      </a:r>
                    </a:p>
                  </a:txBody>
                  <a:tcPr marT="45721" marB="45721" anchor="ctr"/>
                </a:tc>
                <a:tc>
                  <a:txBody>
                    <a:bodyPr/>
                    <a:lstStyle/>
                    <a:p>
                      <a:pPr algn="ctr"/>
                      <a:r>
                        <a:rPr lang="en-US" sz="1200"/>
                        <a:t>Events</a:t>
                      </a:r>
                    </a:p>
                  </a:txBody>
                  <a:tcPr marT="45721" marB="45721" anchor="ctr"/>
                </a:tc>
                <a:tc>
                  <a:txBody>
                    <a:bodyPr/>
                    <a:lstStyle/>
                    <a:p>
                      <a:pPr algn="ctr"/>
                      <a:r>
                        <a:rPr lang="en-US" sz="1200"/>
                        <a:t>Social Media</a:t>
                      </a:r>
                    </a:p>
                  </a:txBody>
                  <a:tcPr marT="45721" marB="45721" anchor="ctr"/>
                </a:tc>
                <a:tc>
                  <a:txBody>
                    <a:bodyPr/>
                    <a:lstStyle/>
                    <a:p>
                      <a:pPr algn="ctr"/>
                      <a:r>
                        <a:rPr lang="en-US" sz="1200"/>
                        <a:t>Website</a:t>
                      </a:r>
                    </a:p>
                  </a:txBody>
                  <a:tcPr marT="45721" marB="45721" anchor="ctr"/>
                </a:tc>
                <a:extLst>
                  <a:ext uri="{0D108BD9-81ED-4DB2-BD59-A6C34878D82A}">
                    <a16:rowId xmlns:a16="http://schemas.microsoft.com/office/drawing/2014/main" val="2127165504"/>
                  </a:ext>
                </a:extLst>
              </a:tr>
              <a:tr h="948254">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b="1"/>
                        <a:t>10 Reasons to Subscribe</a:t>
                      </a:r>
                      <a:endParaRPr lang="en-US" sz="1200" b="0" i="1"/>
                    </a:p>
                  </a:txBody>
                  <a:tcPr marT="45721" marB="45721"/>
                </a:tc>
                <a:tc>
                  <a:txBody>
                    <a:bodyPr/>
                    <a:lstStyle/>
                    <a:p>
                      <a:r>
                        <a:rPr lang="en-US" sz="1200" i="1">
                          <a:solidFill>
                            <a:schemeClr val="tx1"/>
                          </a:solidFill>
                        </a:rPr>
                        <a:t>Video series featuring (10) members and partners sharing 10 reasons to subscribe to HCPLAN.</a:t>
                      </a:r>
                      <a:endParaRPr lang="en-US" sz="1200" b="0" i="1"/>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tc>
                  <a:txBody>
                    <a:bodyPr/>
                    <a:lstStyle/>
                    <a:p>
                      <a:pPr marL="285750" indent="-285750">
                        <a:buFont typeface="Arial" panose="020B0604020202020204" pitchFamily="34" charset="0"/>
                        <a:buChar char="•"/>
                      </a:pPr>
                      <a:endParaRPr lang="en-US" sz="1100"/>
                    </a:p>
                  </a:txBody>
                  <a:tcPr marT="45721" marB="45721"/>
                </a:tc>
                <a:extLst>
                  <a:ext uri="{0D108BD9-81ED-4DB2-BD59-A6C34878D82A}">
                    <a16:rowId xmlns:a16="http://schemas.microsoft.com/office/drawing/2014/main" val="1914017568"/>
                  </a:ext>
                </a:extLst>
              </a:tr>
              <a:tr h="948233">
                <a:tc>
                  <a:txBody>
                    <a:bodyPr/>
                    <a:lstStyle/>
                    <a:p>
                      <a:r>
                        <a:rPr lang="en-US" sz="1200" b="1" i="0"/>
                        <a:t>HCPLAN Impact on VBC</a:t>
                      </a:r>
                    </a:p>
                  </a:txBody>
                  <a:tcPr marT="45721" marB="45721"/>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a:t>Animated timeline reel highlighting HCPLAN’s actions and milestones to drive VBC and support the healthcare system.</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0" indent="0" algn="ctr">
                        <a:buFont typeface="Wingdings" panose="05000000000000000000" pitchFamily="2" charset="2"/>
                        <a:buNone/>
                      </a:pPr>
                      <a:r>
                        <a:rPr lang="en-US" sz="3200">
                          <a:solidFill>
                            <a:schemeClr val="tx1"/>
                          </a:solidFill>
                        </a:rPr>
                        <a:t> </a:t>
                      </a:r>
                    </a:p>
                  </a:txBody>
                  <a:tcPr marT="45721" marB="45721"/>
                </a:tc>
                <a:extLst>
                  <a:ext uri="{0D108BD9-81ED-4DB2-BD59-A6C34878D82A}">
                    <a16:rowId xmlns:a16="http://schemas.microsoft.com/office/drawing/2014/main" val="1894055650"/>
                  </a:ext>
                </a:extLst>
              </a:tr>
              <a:tr h="786011">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b="1"/>
                        <a:t>Town Hall</a:t>
                      </a:r>
                    </a:p>
                    <a:p>
                      <a:endParaRPr lang="en-US" sz="1200" b="0" i="1" u="none"/>
                    </a:p>
                  </a:txBody>
                  <a:tcPr marT="45721" marB="45721"/>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a:t>Subscribers-only Town Hall to discuss VBC through policy transitions.</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0" indent="0">
                        <a:buFont typeface="Arial" panose="020B0604020202020204" pitchFamily="34" charset="0"/>
                        <a:buNone/>
                      </a:pPr>
                      <a:endParaRPr lang="en-US" sz="1100">
                        <a:solidFill>
                          <a:schemeClr val="tx1"/>
                        </a:solidFill>
                      </a:endParaRP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extLst>
                  <a:ext uri="{0D108BD9-81ED-4DB2-BD59-A6C34878D82A}">
                    <a16:rowId xmlns:a16="http://schemas.microsoft.com/office/drawing/2014/main" val="563536811"/>
                  </a:ext>
                </a:extLst>
              </a:tr>
              <a:tr h="606626">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b="1" i="0" u="none">
                          <a:solidFill>
                            <a:schemeClr val="tx1"/>
                          </a:solidFill>
                        </a:rPr>
                        <a:t>Regional Town Halls</a:t>
                      </a:r>
                    </a:p>
                  </a:txBody>
                  <a:tcPr marT="45721" marB="45721"/>
                </a:tc>
                <a:tc>
                  <a:txBody>
                    <a:bodyPr/>
                    <a:lstStyle/>
                    <a:p>
                      <a:r>
                        <a:rPr lang="en-US" sz="1200" i="1"/>
                        <a:t>Feature panelists to share how HCPLAN work was influential.</a:t>
                      </a:r>
                      <a:endParaRPr lang="en-US" sz="1100" b="1" i="1" u="none">
                        <a:solidFill>
                          <a:srgbClr val="FF0000"/>
                        </a:solidFill>
                      </a:endParaRP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extLst>
                  <a:ext uri="{0D108BD9-81ED-4DB2-BD59-A6C34878D82A}">
                    <a16:rowId xmlns:a16="http://schemas.microsoft.com/office/drawing/2014/main" val="1852570604"/>
                  </a:ext>
                </a:extLst>
              </a:tr>
              <a:tr h="258616">
                <a:tc>
                  <a:txBody>
                    <a:bodyPr/>
                    <a:lstStyle/>
                    <a:p>
                      <a:r>
                        <a:rPr lang="en-US" sz="1200" b="1"/>
                        <a:t>Op-ed series </a:t>
                      </a:r>
                      <a:endParaRPr lang="en-US" sz="1200" b="1" i="0" u="none"/>
                    </a:p>
                  </a:txBody>
                  <a:tcPr marT="45721" marB="45721"/>
                </a:tc>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i="1"/>
                        <a:t>Lessons from a Decade of Value-Based Care cowritten by key HCPLAN leaders.</a:t>
                      </a:r>
                      <a:endParaRPr lang="en-US" sz="1200" b="0" i="1" u="none"/>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extLst>
                  <a:ext uri="{0D108BD9-81ED-4DB2-BD59-A6C34878D82A}">
                    <a16:rowId xmlns:a16="http://schemas.microsoft.com/office/drawing/2014/main" val="3147273322"/>
                  </a:ext>
                </a:extLst>
              </a:tr>
            </a:tbl>
          </a:graphicData>
        </a:graphic>
      </p:graphicFrame>
    </p:spTree>
    <p:extLst>
      <p:ext uri="{BB962C8B-B14F-4D97-AF65-F5344CB8AC3E}">
        <p14:creationId xmlns:p14="http://schemas.microsoft.com/office/powerpoint/2010/main" val="1311805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37056-8681-764C-91EB-5C4DD2CFD3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1DB8CB-9B7B-CBF6-D27C-CC1318BB3C51}"/>
              </a:ext>
            </a:extLst>
          </p:cNvPr>
          <p:cNvSpPr>
            <a:spLocks noGrp="1"/>
          </p:cNvSpPr>
          <p:nvPr>
            <p:ph type="title"/>
          </p:nvPr>
        </p:nvSpPr>
        <p:spPr>
          <a:xfrm>
            <a:off x="729825" y="136524"/>
            <a:ext cx="10515600" cy="1325563"/>
          </a:xfrm>
        </p:spPr>
        <p:txBody>
          <a:bodyPr/>
          <a:lstStyle/>
          <a:p>
            <a:r>
              <a:rPr lang="en-US">
                <a:cs typeface="Arial"/>
              </a:rPr>
              <a:t>Long-Term Tactics</a:t>
            </a:r>
            <a:endParaRPr lang="en-US"/>
          </a:p>
        </p:txBody>
      </p:sp>
      <p:sp>
        <p:nvSpPr>
          <p:cNvPr id="3" name="Slide Number Placeholder 2">
            <a:extLst>
              <a:ext uri="{FF2B5EF4-FFF2-40B4-BE49-F238E27FC236}">
                <a16:creationId xmlns:a16="http://schemas.microsoft.com/office/drawing/2014/main" id="{755BD236-1C60-0B1D-126D-65663DC3EF1F}"/>
              </a:ext>
            </a:extLst>
          </p:cNvPr>
          <p:cNvSpPr>
            <a:spLocks noGrp="1"/>
          </p:cNvSpPr>
          <p:nvPr>
            <p:ph type="sldNum" sz="quarter" idx="12"/>
          </p:nvPr>
        </p:nvSpPr>
        <p:spPr/>
        <p:txBody>
          <a:bodyPr/>
          <a:lstStyle/>
          <a:p>
            <a:fld id="{16985025-2193-4D20-8010-DE0BC70DF1E5}" type="slidenum">
              <a:rPr lang="en-US" smtClean="0"/>
              <a:t>35</a:t>
            </a:fld>
            <a:endParaRPr lang="en-US"/>
          </a:p>
        </p:txBody>
      </p:sp>
      <p:graphicFrame>
        <p:nvGraphicFramePr>
          <p:cNvPr id="5" name="Content Placeholder 4">
            <a:extLst>
              <a:ext uri="{FF2B5EF4-FFF2-40B4-BE49-F238E27FC236}">
                <a16:creationId xmlns:a16="http://schemas.microsoft.com/office/drawing/2014/main" id="{705F74EA-EF21-C373-0693-62FEC2ADEB98}"/>
              </a:ext>
            </a:extLst>
          </p:cNvPr>
          <p:cNvGraphicFramePr>
            <a:graphicFrameLocks/>
          </p:cNvGraphicFramePr>
          <p:nvPr/>
        </p:nvGraphicFramePr>
        <p:xfrm>
          <a:off x="646005" y="1600672"/>
          <a:ext cx="10683239" cy="3782879"/>
        </p:xfrm>
        <a:graphic>
          <a:graphicData uri="http://schemas.openxmlformats.org/drawingml/2006/table">
            <a:tbl>
              <a:tblPr firstRow="1" bandRow="1">
                <a:tableStyleId>{5C22544A-7EE6-4342-B048-85BDC9FD1C3A}</a:tableStyleId>
              </a:tblPr>
              <a:tblGrid>
                <a:gridCol w="1465168">
                  <a:extLst>
                    <a:ext uri="{9D8B030D-6E8A-4147-A177-3AD203B41FA5}">
                      <a16:colId xmlns:a16="http://schemas.microsoft.com/office/drawing/2014/main" val="3707409276"/>
                    </a:ext>
                  </a:extLst>
                </a:gridCol>
                <a:gridCol w="2204175">
                  <a:extLst>
                    <a:ext uri="{9D8B030D-6E8A-4147-A177-3AD203B41FA5}">
                      <a16:colId xmlns:a16="http://schemas.microsoft.com/office/drawing/2014/main" val="2153003978"/>
                    </a:ext>
                  </a:extLst>
                </a:gridCol>
                <a:gridCol w="1252366">
                  <a:extLst>
                    <a:ext uri="{9D8B030D-6E8A-4147-A177-3AD203B41FA5}">
                      <a16:colId xmlns:a16="http://schemas.microsoft.com/office/drawing/2014/main" val="5139644"/>
                    </a:ext>
                  </a:extLst>
                </a:gridCol>
                <a:gridCol w="888379">
                  <a:extLst>
                    <a:ext uri="{9D8B030D-6E8A-4147-A177-3AD203B41FA5}">
                      <a16:colId xmlns:a16="http://schemas.microsoft.com/office/drawing/2014/main" val="432713452"/>
                    </a:ext>
                  </a:extLst>
                </a:gridCol>
                <a:gridCol w="945897">
                  <a:extLst>
                    <a:ext uri="{9D8B030D-6E8A-4147-A177-3AD203B41FA5}">
                      <a16:colId xmlns:a16="http://schemas.microsoft.com/office/drawing/2014/main" val="3183124558"/>
                    </a:ext>
                  </a:extLst>
                </a:gridCol>
                <a:gridCol w="943160">
                  <a:extLst>
                    <a:ext uri="{9D8B030D-6E8A-4147-A177-3AD203B41FA5}">
                      <a16:colId xmlns:a16="http://schemas.microsoft.com/office/drawing/2014/main" val="2783420618"/>
                    </a:ext>
                  </a:extLst>
                </a:gridCol>
                <a:gridCol w="834148">
                  <a:extLst>
                    <a:ext uri="{9D8B030D-6E8A-4147-A177-3AD203B41FA5}">
                      <a16:colId xmlns:a16="http://schemas.microsoft.com/office/drawing/2014/main" val="3438109603"/>
                    </a:ext>
                  </a:extLst>
                </a:gridCol>
                <a:gridCol w="1367069">
                  <a:extLst>
                    <a:ext uri="{9D8B030D-6E8A-4147-A177-3AD203B41FA5}">
                      <a16:colId xmlns:a16="http://schemas.microsoft.com/office/drawing/2014/main" val="3208035070"/>
                    </a:ext>
                  </a:extLst>
                </a:gridCol>
                <a:gridCol w="782877">
                  <a:extLst>
                    <a:ext uri="{9D8B030D-6E8A-4147-A177-3AD203B41FA5}">
                      <a16:colId xmlns:a16="http://schemas.microsoft.com/office/drawing/2014/main" val="1319885197"/>
                    </a:ext>
                  </a:extLst>
                </a:gridCol>
              </a:tblGrid>
              <a:tr h="541094">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lang="en-US" sz="1200"/>
                        <a:t>Concept</a:t>
                      </a:r>
                    </a:p>
                  </a:txBody>
                  <a:tcPr marT="45721" marB="45721" anchor="ctr"/>
                </a:tc>
                <a:tc>
                  <a:txBody>
                    <a:bodyPr/>
                    <a:lstStyle/>
                    <a:p>
                      <a:pPr algn="ctr"/>
                      <a:r>
                        <a:rPr lang="en-US" sz="1200"/>
                        <a:t>Description</a:t>
                      </a:r>
                    </a:p>
                  </a:txBody>
                  <a:tcPr marT="45721" marB="45721" anchor="ctr"/>
                </a:tc>
                <a:tc>
                  <a:txBody>
                    <a:bodyPr/>
                    <a:lstStyle/>
                    <a:p>
                      <a:pPr algn="ctr"/>
                      <a:r>
                        <a:rPr lang="en-US" sz="1200" b="1" i="0">
                          <a:solidFill>
                            <a:schemeClr val="bg1"/>
                          </a:solidFill>
                        </a:rPr>
                        <a:t>C2C and HCPLAN Partners</a:t>
                      </a:r>
                    </a:p>
                  </a:txBody>
                  <a:tcPr marT="45721" marB="45721"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Earned Media</a:t>
                      </a:r>
                      <a:endParaRPr lang="en-US" sz="1200" b="0" i="0">
                        <a:solidFill>
                          <a:schemeClr val="bg1"/>
                        </a:solidFill>
                      </a:endParaRPr>
                    </a:p>
                  </a:txBody>
                  <a:tcPr marT="45721" marB="45721" anchor="ctr"/>
                </a:tc>
                <a:tc>
                  <a:txBody>
                    <a:bodyPr/>
                    <a:lstStyle/>
                    <a:p>
                      <a:pPr algn="ctr"/>
                      <a:r>
                        <a:rPr lang="en-US" sz="1200"/>
                        <a:t>Email </a:t>
                      </a:r>
                    </a:p>
                  </a:txBody>
                  <a:tcPr marT="45721" marB="45721" anchor="ctr"/>
                </a:tc>
                <a:tc>
                  <a:txBody>
                    <a:bodyPr/>
                    <a:lstStyle/>
                    <a:p>
                      <a:pPr algn="ctr"/>
                      <a:r>
                        <a:rPr lang="en-US" sz="1200"/>
                        <a:t>Events</a:t>
                      </a:r>
                    </a:p>
                  </a:txBody>
                  <a:tcPr marT="45721" marB="45721" anchor="ctr"/>
                </a:tc>
                <a:tc>
                  <a:txBody>
                    <a:bodyPr/>
                    <a:lstStyle/>
                    <a:p>
                      <a:pPr algn="ctr"/>
                      <a:r>
                        <a:rPr lang="en-US" sz="1200"/>
                        <a:t>Social Media</a:t>
                      </a:r>
                    </a:p>
                  </a:txBody>
                  <a:tcPr marT="45721" marB="45721" anchor="ctr"/>
                </a:tc>
                <a:tc>
                  <a:txBody>
                    <a:bodyPr/>
                    <a:lstStyle/>
                    <a:p>
                      <a:pPr algn="ctr"/>
                      <a:r>
                        <a:rPr lang="en-US" sz="1200"/>
                        <a:t>Website</a:t>
                      </a:r>
                    </a:p>
                  </a:txBody>
                  <a:tcPr marT="45721" marB="45721" anchor="ctr"/>
                </a:tc>
                <a:tc>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lang="en-US" sz="1200"/>
                        <a:t>Concept</a:t>
                      </a:r>
                    </a:p>
                  </a:txBody>
                  <a:tcPr marT="45721" marB="45721" anchor="ctr"/>
                </a:tc>
                <a:extLst>
                  <a:ext uri="{0D108BD9-81ED-4DB2-BD59-A6C34878D82A}">
                    <a16:rowId xmlns:a16="http://schemas.microsoft.com/office/drawing/2014/main" val="2127165504"/>
                  </a:ext>
                </a:extLst>
              </a:tr>
              <a:tr h="948233">
                <a:tc>
                  <a:txBody>
                    <a:bodyPr/>
                    <a:lstStyle/>
                    <a:p>
                      <a:r>
                        <a:rPr lang="en-US" sz="1200" b="1" i="0"/>
                        <a:t>Future of VBC</a:t>
                      </a:r>
                    </a:p>
                    <a:p>
                      <a:r>
                        <a:rPr lang="en-US" sz="1200" b="1" i="0"/>
                        <a:t>Series</a:t>
                      </a:r>
                    </a:p>
                  </a:txBody>
                  <a:tcPr marT="45721" marB="45721"/>
                </a:tc>
                <a:tc>
                  <a:txBody>
                    <a:bodyPr/>
                    <a:lstStyle/>
                    <a:p>
                      <a:r>
                        <a:rPr lang="en-US" sz="1200" b="0" i="1"/>
                        <a:t>Series featuring member organizations reflecting on VBC in present day, and the next 10 years.</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extLst>
                  <a:ext uri="{0D108BD9-81ED-4DB2-BD59-A6C34878D82A}">
                    <a16:rowId xmlns:a16="http://schemas.microsoft.com/office/drawing/2014/main" val="1894055650"/>
                  </a:ext>
                </a:extLst>
              </a:tr>
              <a:tr h="982874">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b="1"/>
                        <a:t>Interactive Timeline</a:t>
                      </a:r>
                    </a:p>
                    <a:p>
                      <a:endParaRPr lang="en-US" sz="1200" b="0" i="1" u="none"/>
                    </a:p>
                  </a:txBody>
                  <a:tcPr marT="45721" marB="45721"/>
                </a:tc>
                <a:tc>
                  <a:txBody>
                    <a:bodyPr/>
                    <a:lstStyle/>
                    <a:p>
                      <a:r>
                        <a:rPr lang="en-US" sz="1200" b="0" i="1" u="none"/>
                        <a:t>An interactive tool that always users to explore HCPLAN milestones and the progression of documents and initiatives.</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0" indent="0">
                        <a:buFont typeface="Arial" panose="020B0604020202020204" pitchFamily="34" charset="0"/>
                        <a:buNone/>
                      </a:pPr>
                      <a:endParaRPr lang="en-US" sz="1100">
                        <a:solidFill>
                          <a:schemeClr val="tx1"/>
                        </a:solidFill>
                      </a:endParaRP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extLst>
                  <a:ext uri="{0D108BD9-81ED-4DB2-BD59-A6C34878D82A}">
                    <a16:rowId xmlns:a16="http://schemas.microsoft.com/office/drawing/2014/main" val="563536811"/>
                  </a:ext>
                </a:extLst>
              </a:tr>
              <a:tr h="606626">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US" sz="1200" b="1" i="0" u="none"/>
                        <a:t>Leadership Series</a:t>
                      </a:r>
                    </a:p>
                    <a:p>
                      <a:endParaRPr lang="en-US" sz="1200" b="1" i="0" u="none"/>
                    </a:p>
                  </a:txBody>
                  <a:tcPr marT="45721" marB="45721"/>
                </a:tc>
                <a:tc>
                  <a:txBody>
                    <a:bodyPr/>
                    <a:lstStyle/>
                    <a:p>
                      <a:r>
                        <a:rPr lang="en-US" sz="1200" i="1"/>
                        <a:t>Featuring HCPLAN co-chairs reflecting on the inception of HCPLAN and the impact it has had in supporting organizations in patient-centered care.</a:t>
                      </a:r>
                      <a:endParaRPr lang="en-US" sz="1100" b="1" i="1" u="none"/>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tc>
                  <a:txBody>
                    <a:bodyPr/>
                    <a:lstStyle/>
                    <a:p>
                      <a:pPr marL="171450" indent="-171450">
                        <a:buFont typeface="Wingdings" panose="05000000000000000000" pitchFamily="2" charset="2"/>
                        <a:buChar char="ü"/>
                      </a:pPr>
                      <a:endParaRPr lang="en-US" sz="1100">
                        <a:solidFill>
                          <a:schemeClr val="tx1"/>
                        </a:solidFill>
                      </a:endParaRPr>
                    </a:p>
                    <a:p>
                      <a:pPr marL="171450" indent="-171450" algn="ctr">
                        <a:buFont typeface="Wingdings" panose="05000000000000000000" pitchFamily="2" charset="2"/>
                        <a:buChar char="ü"/>
                      </a:pPr>
                      <a:r>
                        <a:rPr lang="en-US" sz="3200">
                          <a:solidFill>
                            <a:schemeClr val="tx1"/>
                          </a:solidFill>
                        </a:rPr>
                        <a:t> </a:t>
                      </a:r>
                    </a:p>
                  </a:txBody>
                  <a:tcPr marT="45721" marB="45721"/>
                </a:tc>
                <a:extLst>
                  <a:ext uri="{0D108BD9-81ED-4DB2-BD59-A6C34878D82A}">
                    <a16:rowId xmlns:a16="http://schemas.microsoft.com/office/drawing/2014/main" val="1852570604"/>
                  </a:ext>
                </a:extLst>
              </a:tr>
            </a:tbl>
          </a:graphicData>
        </a:graphic>
      </p:graphicFrame>
    </p:spTree>
    <p:extLst>
      <p:ext uri="{BB962C8B-B14F-4D97-AF65-F5344CB8AC3E}">
        <p14:creationId xmlns:p14="http://schemas.microsoft.com/office/powerpoint/2010/main" val="2627048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251637-19DB-CC88-1EF8-99ADB5CA025B}"/>
              </a:ext>
            </a:extLst>
          </p:cNvPr>
          <p:cNvSpPr>
            <a:spLocks noGrp="1"/>
          </p:cNvSpPr>
          <p:nvPr>
            <p:ph type="ctrTitle"/>
          </p:nvPr>
        </p:nvSpPr>
        <p:spPr/>
        <p:txBody>
          <a:bodyPr/>
          <a:lstStyle/>
          <a:p>
            <a:r>
              <a:rPr lang="en-US"/>
              <a:t>Archive (Delete in Final Version)</a:t>
            </a:r>
          </a:p>
        </p:txBody>
      </p:sp>
      <p:sp>
        <p:nvSpPr>
          <p:cNvPr id="3" name="Slide Number Placeholder 2">
            <a:extLst>
              <a:ext uri="{FF2B5EF4-FFF2-40B4-BE49-F238E27FC236}">
                <a16:creationId xmlns:a16="http://schemas.microsoft.com/office/drawing/2014/main" id="{483DAE34-A951-D6B3-05A9-8DCFA55D6212}"/>
              </a:ext>
            </a:extLst>
          </p:cNvPr>
          <p:cNvSpPr>
            <a:spLocks noGrp="1"/>
          </p:cNvSpPr>
          <p:nvPr>
            <p:ph type="sldNum" sz="quarter" idx="4294967295"/>
          </p:nvPr>
        </p:nvSpPr>
        <p:spPr>
          <a:xfrm>
            <a:off x="0" y="6356350"/>
            <a:ext cx="2743200" cy="365125"/>
          </a:xfrm>
        </p:spPr>
        <p:txBody>
          <a:bodyPr/>
          <a:lstStyle/>
          <a:p>
            <a:fld id="{16985025-2193-4D20-8010-DE0BC70DF1E5}" type="slidenum">
              <a:rPr lang="en-US" smtClean="0"/>
              <a:t>36</a:t>
            </a:fld>
            <a:endParaRPr lang="en-US"/>
          </a:p>
        </p:txBody>
      </p:sp>
    </p:spTree>
    <p:extLst>
      <p:ext uri="{BB962C8B-B14F-4D97-AF65-F5344CB8AC3E}">
        <p14:creationId xmlns:p14="http://schemas.microsoft.com/office/powerpoint/2010/main" val="18734596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2D4B43C-629F-9547-CA6D-26D3E5886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E5D6B6-E794-3A71-C389-302681D17CAE}"/>
              </a:ext>
            </a:extLst>
          </p:cNvPr>
          <p:cNvSpPr>
            <a:spLocks noGrp="1"/>
          </p:cNvSpPr>
          <p:nvPr>
            <p:ph type="title"/>
          </p:nvPr>
        </p:nvSpPr>
        <p:spPr>
          <a:xfrm>
            <a:off x="838200" y="136524"/>
            <a:ext cx="10515600" cy="1325563"/>
          </a:xfrm>
        </p:spPr>
        <p:txBody>
          <a:bodyPr>
            <a:normAutofit/>
          </a:bodyPr>
          <a:lstStyle/>
          <a:p>
            <a:r>
              <a:rPr lang="en-US"/>
              <a:t>Recommended Communications Tactics</a:t>
            </a:r>
          </a:p>
        </p:txBody>
      </p:sp>
      <p:sp>
        <p:nvSpPr>
          <p:cNvPr id="3" name="Slide Number Placeholder 2">
            <a:extLst>
              <a:ext uri="{FF2B5EF4-FFF2-40B4-BE49-F238E27FC236}">
                <a16:creationId xmlns:a16="http://schemas.microsoft.com/office/drawing/2014/main" id="{D9619662-1B17-D126-5359-5E2DDA8F867B}"/>
              </a:ext>
            </a:extLst>
          </p:cNvPr>
          <p:cNvSpPr>
            <a:spLocks noGrp="1"/>
          </p:cNvSpPr>
          <p:nvPr>
            <p:ph type="sldNum" sz="quarter" idx="12"/>
          </p:nvPr>
        </p:nvSpPr>
        <p:spPr/>
        <p:txBody>
          <a:bodyPr/>
          <a:lstStyle/>
          <a:p>
            <a:fld id="{16985025-2193-4D20-8010-DE0BC70DF1E5}" type="slidenum">
              <a:rPr lang="en-US" smtClean="0"/>
              <a:t>37</a:t>
            </a:fld>
            <a:endParaRPr lang="en-US"/>
          </a:p>
        </p:txBody>
      </p:sp>
      <p:sp>
        <p:nvSpPr>
          <p:cNvPr id="5" name="TextBox 4">
            <a:extLst>
              <a:ext uri="{FF2B5EF4-FFF2-40B4-BE49-F238E27FC236}">
                <a16:creationId xmlns:a16="http://schemas.microsoft.com/office/drawing/2014/main" id="{86A5C63F-CB65-0F7F-B90C-8DEE44010FF8}"/>
              </a:ext>
            </a:extLst>
          </p:cNvPr>
          <p:cNvSpPr txBox="1"/>
          <p:nvPr/>
        </p:nvSpPr>
        <p:spPr>
          <a:xfrm>
            <a:off x="758536" y="1433615"/>
            <a:ext cx="10882858" cy="584775"/>
          </a:xfrm>
          <a:prstGeom prst="rect">
            <a:avLst/>
          </a:prstGeom>
          <a:noFill/>
        </p:spPr>
        <p:txBody>
          <a:bodyPr wrap="square" rtlCol="0">
            <a:spAutoFit/>
          </a:bodyPr>
          <a:lstStyle/>
          <a:p>
            <a:r>
              <a:rPr lang="en-US" sz="1600"/>
              <a:t>The recommended package of communications tactics requires a relatively lower level of effort to execute while still consistently promoting the 10</a:t>
            </a:r>
            <a:r>
              <a:rPr lang="en-US" sz="1600" baseline="30000"/>
              <a:t>th</a:t>
            </a:r>
            <a:r>
              <a:rPr lang="en-US" sz="1600"/>
              <a:t> anniversary throughout the year in new and creative ways:</a:t>
            </a:r>
          </a:p>
        </p:txBody>
      </p:sp>
      <p:graphicFrame>
        <p:nvGraphicFramePr>
          <p:cNvPr id="43" name="Table 42">
            <a:extLst>
              <a:ext uri="{FF2B5EF4-FFF2-40B4-BE49-F238E27FC236}">
                <a16:creationId xmlns:a16="http://schemas.microsoft.com/office/drawing/2014/main" id="{C0BC884C-5E6F-5423-FFFC-BA96F3AB1E21}"/>
              </a:ext>
            </a:extLst>
          </p:cNvPr>
          <p:cNvGraphicFramePr>
            <a:graphicFrameLocks noGrp="1"/>
          </p:cNvGraphicFramePr>
          <p:nvPr>
            <p:extLst>
              <p:ext uri="{D42A27DB-BD31-4B8C-83A1-F6EECF244321}">
                <p14:modId xmlns:p14="http://schemas.microsoft.com/office/powerpoint/2010/main" val="1210923967"/>
              </p:ext>
            </p:extLst>
          </p:nvPr>
        </p:nvGraphicFramePr>
        <p:xfrm>
          <a:off x="157316" y="2051462"/>
          <a:ext cx="11877369" cy="4389120"/>
        </p:xfrm>
        <a:graphic>
          <a:graphicData uri="http://schemas.openxmlformats.org/drawingml/2006/table">
            <a:tbl>
              <a:tblPr firstRow="1" bandRow="1">
                <a:tableStyleId>{5C22544A-7EE6-4342-B048-85BDC9FD1C3A}</a:tableStyleId>
              </a:tblPr>
              <a:tblGrid>
                <a:gridCol w="1757781">
                  <a:extLst>
                    <a:ext uri="{9D8B030D-6E8A-4147-A177-3AD203B41FA5}">
                      <a16:colId xmlns:a16="http://schemas.microsoft.com/office/drawing/2014/main" val="268053014"/>
                    </a:ext>
                  </a:extLst>
                </a:gridCol>
                <a:gridCol w="5059794">
                  <a:extLst>
                    <a:ext uri="{9D8B030D-6E8A-4147-A177-3AD203B41FA5}">
                      <a16:colId xmlns:a16="http://schemas.microsoft.com/office/drawing/2014/main" val="3190625351"/>
                    </a:ext>
                  </a:extLst>
                </a:gridCol>
                <a:gridCol w="5059794">
                  <a:extLst>
                    <a:ext uri="{9D8B030D-6E8A-4147-A177-3AD203B41FA5}">
                      <a16:colId xmlns:a16="http://schemas.microsoft.com/office/drawing/2014/main" val="1765188014"/>
                    </a:ext>
                  </a:extLst>
                </a:gridCol>
              </a:tblGrid>
              <a:tr h="275078">
                <a:tc>
                  <a:txBody>
                    <a:bodyPr/>
                    <a:lstStyle/>
                    <a:p>
                      <a:pPr algn="ctr"/>
                      <a:r>
                        <a:rPr lang="en-US" sz="1400"/>
                        <a:t>Comms Channel</a:t>
                      </a:r>
                    </a:p>
                  </a:txBody>
                  <a:tcPr/>
                </a:tc>
                <a:tc>
                  <a:txBody>
                    <a:bodyPr/>
                    <a:lstStyle/>
                    <a:p>
                      <a:pPr algn="ctr"/>
                      <a:r>
                        <a:rPr lang="en-US" sz="1400"/>
                        <a:t>Tactics Option 1 - </a:t>
                      </a:r>
                      <a:r>
                        <a:rPr lang="en-US" sz="1400">
                          <a:solidFill>
                            <a:schemeClr val="accent2"/>
                          </a:solidFill>
                        </a:rPr>
                        <a:t>RECOMMENDED</a:t>
                      </a:r>
                    </a:p>
                  </a:txBody>
                  <a:tcPr/>
                </a:tc>
                <a:tc>
                  <a:txBody>
                    <a:bodyPr/>
                    <a:lstStyle/>
                    <a:p>
                      <a:pPr algn="ctr"/>
                      <a:r>
                        <a:rPr lang="en-US" sz="1400"/>
                        <a:t>Tactics: Option 2</a:t>
                      </a:r>
                    </a:p>
                  </a:txBody>
                  <a:tcPr/>
                </a:tc>
                <a:extLst>
                  <a:ext uri="{0D108BD9-81ED-4DB2-BD59-A6C34878D82A}">
                    <a16:rowId xmlns:a16="http://schemas.microsoft.com/office/drawing/2014/main" val="2779071373"/>
                  </a:ext>
                </a:extLst>
              </a:tr>
              <a:tr h="467633">
                <a:tc>
                  <a:txBody>
                    <a:bodyPr/>
                    <a:lstStyle/>
                    <a:p>
                      <a:r>
                        <a:rPr lang="en-US" sz="1400" b="1"/>
                        <a:t>Website</a:t>
                      </a:r>
                    </a:p>
                  </a:txBody>
                  <a:tcPr/>
                </a:tc>
                <a:tc>
                  <a:txBody>
                    <a:bodyPr/>
                    <a:lstStyle/>
                    <a:p>
                      <a:pPr marL="342900" indent="-342900">
                        <a:buFont typeface="Arial" panose="020B0604020202020204" pitchFamily="34" charset="0"/>
                        <a:buChar char="•"/>
                      </a:pPr>
                      <a:r>
                        <a:rPr lang="en-US" sz="1400"/>
                        <a:t>10</a:t>
                      </a:r>
                      <a:r>
                        <a:rPr lang="en-US" sz="1400" baseline="30000"/>
                        <a:t>th</a:t>
                      </a:r>
                      <a:r>
                        <a:rPr lang="en-US" sz="1400"/>
                        <a:t> Anniversary Branding and Landing Page</a:t>
                      </a:r>
                    </a:p>
                    <a:p>
                      <a:pPr marL="342900" indent="-342900">
                        <a:buFont typeface="Arial" panose="020B0604020202020204" pitchFamily="34" charset="0"/>
                        <a:buChar char="•"/>
                      </a:pPr>
                      <a:r>
                        <a:rPr lang="en-US" sz="1400"/>
                        <a:t>Infographic Timeline (non-interactive)</a:t>
                      </a:r>
                    </a:p>
                  </a:txBody>
                  <a:tcPr/>
                </a:tc>
                <a:tc>
                  <a:txBody>
                    <a:bodyPr/>
                    <a:lstStyle/>
                    <a:p>
                      <a:pPr marL="342900" indent="-342900">
                        <a:buFont typeface="Arial" panose="020B0604020202020204" pitchFamily="34" charset="0"/>
                        <a:buChar char="•"/>
                      </a:pPr>
                      <a:r>
                        <a:rPr lang="en-US" sz="1400"/>
                        <a:t>10</a:t>
                      </a:r>
                      <a:r>
                        <a:rPr lang="en-US" sz="1400" baseline="30000"/>
                        <a:t>th</a:t>
                      </a:r>
                      <a:r>
                        <a:rPr lang="en-US" sz="1400"/>
                        <a:t> Anniversary Branding and Landing Page</a:t>
                      </a:r>
                    </a:p>
                    <a:p>
                      <a:pPr marL="342900" indent="-342900">
                        <a:buFont typeface="Arial" panose="020B0604020202020204" pitchFamily="34" charset="0"/>
                        <a:buChar char="•"/>
                      </a:pPr>
                      <a:r>
                        <a:rPr lang="en-US" sz="1400"/>
                        <a:t>Interactive Timeline</a:t>
                      </a:r>
                    </a:p>
                  </a:txBody>
                  <a:tcPr/>
                </a:tc>
                <a:extLst>
                  <a:ext uri="{0D108BD9-81ED-4DB2-BD59-A6C34878D82A}">
                    <a16:rowId xmlns:a16="http://schemas.microsoft.com/office/drawing/2014/main" val="3551154375"/>
                  </a:ext>
                </a:extLst>
              </a:tr>
              <a:tr h="1317173">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Shareable Content* </a:t>
                      </a:r>
                    </a:p>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11"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mn-lt"/>
                          <a:ea typeface="+mn-ea"/>
                          <a:cs typeface="+mn-cs"/>
                        </a:rPr>
                        <a:t>*Distributed via social media, email, C2C Network, events, and website)</a:t>
                      </a:r>
                    </a:p>
                  </a:txBody>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Video (scripted): “Decade in Review” (existing footage)</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FF0000"/>
                          </a:solidFill>
                        </a:rPr>
                        <a:t>Video (non-scripted): 10 Reasons to Join the HCPLAN </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FF0000"/>
                          </a:solidFill>
                        </a:rPr>
                        <a:t>Targeted Audience Infographics (4): The role of VBC on patient outcomes </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Reel: Interviews with HCPLAN members</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Social Media Campaign: Measurement Effort results</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FF0000"/>
                          </a:solidFill>
                        </a:rPr>
                        <a:t>Animated Infographic: VBC 101</a:t>
                      </a:r>
                    </a:p>
                  </a:txBody>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Video (scripted): “Decade in Review” (existing footage)</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FF0000"/>
                          </a:solidFill>
                        </a:rPr>
                        <a:t>Video (scripted): Collaborating for a Healthy Future</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FF0000"/>
                          </a:solidFill>
                        </a:rPr>
                        <a:t>Video (non-scripted): 10 Reasons to Join the HCPLAN </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Video (scripted): Q&amp;A w/ HCPLAN leader</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t>Social Media Campaign: Measurement Effort Results</a:t>
                      </a:r>
                    </a:p>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FF0000"/>
                          </a:solidFill>
                        </a:rPr>
                        <a:t>Animated Infographic: VBC 101</a:t>
                      </a:r>
                    </a:p>
                  </a:txBody>
                  <a:tcPr/>
                </a:tc>
                <a:extLst>
                  <a:ext uri="{0D108BD9-81ED-4DB2-BD59-A6C34878D82A}">
                    <a16:rowId xmlns:a16="http://schemas.microsoft.com/office/drawing/2014/main" val="2112526422"/>
                  </a:ext>
                </a:extLst>
              </a:tr>
              <a:tr h="467633">
                <a:tc>
                  <a:txBody>
                    <a:bodyPr/>
                    <a:lstStyle/>
                    <a:p>
                      <a:r>
                        <a:rPr lang="en-US" sz="1400" b="1"/>
                        <a:t>Email Marketing</a:t>
                      </a:r>
                    </a:p>
                  </a:txBody>
                  <a:tcPr/>
                </a:tc>
                <a:tc>
                  <a:txBody>
                    <a:bodyPr/>
                    <a:lstStyle/>
                    <a:p>
                      <a:pPr marL="285750" indent="-285750">
                        <a:buFont typeface="Arial" panose="020B0604020202020204" pitchFamily="34" charset="0"/>
                        <a:buChar char="•"/>
                      </a:pPr>
                      <a:r>
                        <a:rPr lang="en-US" sz="1400"/>
                        <a:t>Email campaign (3 emails) for new and current subscribers</a:t>
                      </a:r>
                    </a:p>
                  </a:txBody>
                  <a:tcPr/>
                </a:tc>
                <a:tc>
                  <a:txBody>
                    <a:bodyPr/>
                    <a:lstStyle/>
                    <a:p>
                      <a:pPr marL="285750" indent="-285750">
                        <a:buFont typeface="Arial" panose="020B0604020202020204" pitchFamily="34" charset="0"/>
                        <a:buChar char="•"/>
                      </a:pPr>
                      <a:r>
                        <a:rPr lang="en-US" sz="1400"/>
                        <a:t>Email campaign (4 emails) for new and current subscribers – w/ content from HCPLAN leaders</a:t>
                      </a:r>
                    </a:p>
                  </a:txBody>
                  <a:tcPr/>
                </a:tc>
                <a:extLst>
                  <a:ext uri="{0D108BD9-81ED-4DB2-BD59-A6C34878D82A}">
                    <a16:rowId xmlns:a16="http://schemas.microsoft.com/office/drawing/2014/main" val="3483381351"/>
                  </a:ext>
                </a:extLst>
              </a:tr>
              <a:tr h="660188">
                <a:tc>
                  <a:txBody>
                    <a:bodyPr/>
                    <a:lstStyle/>
                    <a:p>
                      <a:r>
                        <a:rPr lang="en-US" sz="1400" b="1"/>
                        <a:t>Media &amp; C2C Network</a:t>
                      </a:r>
                    </a:p>
                  </a:txBody>
                  <a:tcPr/>
                </a:tc>
                <a:tc>
                  <a:txBody>
                    <a:bodyPr/>
                    <a:lstStyle/>
                    <a:p>
                      <a:pPr marL="285750" indent="-285750">
                        <a:buFont typeface="Arial" panose="020B0604020202020204" pitchFamily="34" charset="0"/>
                        <a:buChar char="•"/>
                      </a:pPr>
                      <a:r>
                        <a:rPr lang="en-US" sz="1400"/>
                        <a:t>Communications Kits for C2C partners</a:t>
                      </a:r>
                    </a:p>
                    <a:p>
                      <a:pPr marL="285750" indent="-285750">
                        <a:buFont typeface="Arial" panose="020B0604020202020204" pitchFamily="34" charset="0"/>
                        <a:buChar char="•"/>
                      </a:pPr>
                      <a:r>
                        <a:rPr lang="en-US" sz="1400"/>
                        <a:t>Pitch op-ed and podcast speaking appearances for HCPLAN leaders</a:t>
                      </a:r>
                    </a:p>
                  </a:txBody>
                  <a:tcPr/>
                </a:tc>
                <a:tc>
                  <a:txBody>
                    <a:bodyPr/>
                    <a:lstStyle/>
                    <a:p>
                      <a:pPr marL="285750" indent="-285750">
                        <a:buFont typeface="Arial" panose="020B0604020202020204" pitchFamily="34" charset="0"/>
                        <a:buChar char="•"/>
                      </a:pPr>
                      <a:r>
                        <a:rPr lang="en-US" sz="1400"/>
                        <a:t>Communications Kits for C2C partners</a:t>
                      </a:r>
                    </a:p>
                    <a:p>
                      <a:pPr marL="285750" indent="-285750">
                        <a:buFont typeface="Arial" panose="020B0604020202020204" pitchFamily="34" charset="0"/>
                        <a:buChar char="•"/>
                      </a:pPr>
                      <a:r>
                        <a:rPr lang="en-US" sz="1400"/>
                        <a:t>Pitch op-ed and podcast speaking appearances for HCPLAN leaders</a:t>
                      </a:r>
                    </a:p>
                  </a:txBody>
                  <a:tcPr/>
                </a:tc>
                <a:extLst>
                  <a:ext uri="{0D108BD9-81ED-4DB2-BD59-A6C34878D82A}">
                    <a16:rowId xmlns:a16="http://schemas.microsoft.com/office/drawing/2014/main" val="2189453493"/>
                  </a:ext>
                </a:extLst>
              </a:tr>
              <a:tr h="660188">
                <a:tc>
                  <a:txBody>
                    <a:bodyPr/>
                    <a:lstStyle/>
                    <a:p>
                      <a:r>
                        <a:rPr lang="en-US" sz="1400" b="1"/>
                        <a:t>Events</a:t>
                      </a:r>
                    </a:p>
                  </a:txBody>
                  <a:tcPr/>
                </a:tc>
                <a:tc>
                  <a:txBody>
                    <a:bodyPr/>
                    <a:lstStyle/>
                    <a:p>
                      <a:pPr marL="285750" indent="-285750">
                        <a:buFont typeface="Arial" panose="020B0604020202020204" pitchFamily="34" charset="0"/>
                        <a:buChar char="•"/>
                      </a:pPr>
                      <a:r>
                        <a:rPr lang="en-US" sz="1400"/>
                        <a:t>Branded presentation materials (virtual events)</a:t>
                      </a:r>
                    </a:p>
                    <a:p>
                      <a:pPr marL="285750" indent="-285750">
                        <a:buFont typeface="Arial" panose="020B0604020202020204" pitchFamily="34" charset="0"/>
                        <a:buChar char="•"/>
                      </a:pPr>
                      <a:r>
                        <a:rPr lang="en-US" sz="1400"/>
                        <a:t>Branded 2025 Summit materials (e.g., wall cling, signage, name badges, etc.)</a:t>
                      </a:r>
                    </a:p>
                  </a:txBody>
                  <a:tcPr/>
                </a:tc>
                <a:tc>
                  <a:txBody>
                    <a:bodyPr/>
                    <a:lstStyle/>
                    <a:p>
                      <a:pPr marL="285750" indent="-285750">
                        <a:buFont typeface="Arial" panose="020B0604020202020204" pitchFamily="34" charset="0"/>
                        <a:buChar char="•"/>
                      </a:pPr>
                      <a:r>
                        <a:rPr lang="en-US" sz="1400"/>
                        <a:t>Branded presentation materials (virtual events)</a:t>
                      </a:r>
                    </a:p>
                    <a:p>
                      <a:pPr marL="285750" indent="-285750">
                        <a:buFont typeface="Arial" panose="020B0604020202020204" pitchFamily="34" charset="0"/>
                        <a:buChar char="•"/>
                      </a:pPr>
                      <a:r>
                        <a:rPr lang="en-US" sz="1400"/>
                        <a:t>Branded 2025 Summit materials (e.g., wall cling, signage, name badges, etc.)</a:t>
                      </a:r>
                    </a:p>
                  </a:txBody>
                  <a:tcPr/>
                </a:tc>
                <a:extLst>
                  <a:ext uri="{0D108BD9-81ED-4DB2-BD59-A6C34878D82A}">
                    <a16:rowId xmlns:a16="http://schemas.microsoft.com/office/drawing/2014/main" val="1172405644"/>
                  </a:ext>
                </a:extLst>
              </a:tr>
            </a:tbl>
          </a:graphicData>
        </a:graphic>
      </p:graphicFrame>
      <p:sp>
        <p:nvSpPr>
          <p:cNvPr id="4" name="Rectangle 3">
            <a:extLst>
              <a:ext uri="{FF2B5EF4-FFF2-40B4-BE49-F238E27FC236}">
                <a16:creationId xmlns:a16="http://schemas.microsoft.com/office/drawing/2014/main" id="{5A5679A5-47A1-4024-9CAE-1EBD1458BEA3}"/>
              </a:ext>
            </a:extLst>
          </p:cNvPr>
          <p:cNvSpPr/>
          <p:nvPr/>
        </p:nvSpPr>
        <p:spPr>
          <a:xfrm>
            <a:off x="1718441" y="2084535"/>
            <a:ext cx="5063613" cy="4389119"/>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1581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77F78CD-1BAD-DE4B-06D6-178D67BCB3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2485D-C84F-9BDE-DC39-2D00508740E1}"/>
              </a:ext>
            </a:extLst>
          </p:cNvPr>
          <p:cNvSpPr>
            <a:spLocks noGrp="1"/>
          </p:cNvSpPr>
          <p:nvPr>
            <p:ph type="title"/>
          </p:nvPr>
        </p:nvSpPr>
        <p:spPr>
          <a:xfrm>
            <a:off x="838200" y="136524"/>
            <a:ext cx="10515600" cy="1325563"/>
          </a:xfrm>
        </p:spPr>
        <p:txBody>
          <a:bodyPr/>
          <a:lstStyle/>
          <a:p>
            <a:r>
              <a:rPr lang="en-US"/>
              <a:t>Recommendation 1 </a:t>
            </a:r>
          </a:p>
        </p:txBody>
      </p:sp>
      <p:sp>
        <p:nvSpPr>
          <p:cNvPr id="3" name="Slide Number Placeholder 2">
            <a:extLst>
              <a:ext uri="{FF2B5EF4-FFF2-40B4-BE49-F238E27FC236}">
                <a16:creationId xmlns:a16="http://schemas.microsoft.com/office/drawing/2014/main" id="{61D97E8F-9F76-85C1-908F-59B21F780ED4}"/>
              </a:ext>
            </a:extLst>
          </p:cNvPr>
          <p:cNvSpPr>
            <a:spLocks noGrp="1"/>
          </p:cNvSpPr>
          <p:nvPr>
            <p:ph type="sldNum" sz="quarter" idx="12"/>
          </p:nvPr>
        </p:nvSpPr>
        <p:spPr/>
        <p:txBody>
          <a:bodyPr/>
          <a:lstStyle/>
          <a:p>
            <a:fld id="{16985025-2193-4D20-8010-DE0BC70DF1E5}" type="slidenum">
              <a:rPr lang="en-US" smtClean="0"/>
              <a:t>38</a:t>
            </a:fld>
            <a:endParaRPr lang="en-US"/>
          </a:p>
        </p:txBody>
      </p:sp>
      <p:graphicFrame>
        <p:nvGraphicFramePr>
          <p:cNvPr id="4" name="Table 3">
            <a:extLst>
              <a:ext uri="{FF2B5EF4-FFF2-40B4-BE49-F238E27FC236}">
                <a16:creationId xmlns:a16="http://schemas.microsoft.com/office/drawing/2014/main" id="{99051C7A-F184-6DC9-07DA-2DE6FF70C1F2}"/>
              </a:ext>
            </a:extLst>
          </p:cNvPr>
          <p:cNvGraphicFramePr>
            <a:graphicFrameLocks noGrp="1"/>
          </p:cNvGraphicFramePr>
          <p:nvPr>
            <p:extLst>
              <p:ext uri="{D42A27DB-BD31-4B8C-83A1-F6EECF244321}">
                <p14:modId xmlns:p14="http://schemas.microsoft.com/office/powerpoint/2010/main" val="2353653710"/>
              </p:ext>
            </p:extLst>
          </p:nvPr>
        </p:nvGraphicFramePr>
        <p:xfrm>
          <a:off x="614261" y="394862"/>
          <a:ext cx="10594676" cy="12877800"/>
        </p:xfrm>
        <a:graphic>
          <a:graphicData uri="http://schemas.openxmlformats.org/drawingml/2006/table">
            <a:tbl>
              <a:tblPr firstRow="1" bandRow="1">
                <a:tableStyleId>{5C22544A-7EE6-4342-B048-85BDC9FD1C3A}</a:tableStyleId>
              </a:tblPr>
              <a:tblGrid>
                <a:gridCol w="1002103">
                  <a:extLst>
                    <a:ext uri="{9D8B030D-6E8A-4147-A177-3AD203B41FA5}">
                      <a16:colId xmlns:a16="http://schemas.microsoft.com/office/drawing/2014/main" val="1487473318"/>
                    </a:ext>
                  </a:extLst>
                </a:gridCol>
                <a:gridCol w="1077877">
                  <a:extLst>
                    <a:ext uri="{9D8B030D-6E8A-4147-A177-3AD203B41FA5}">
                      <a16:colId xmlns:a16="http://schemas.microsoft.com/office/drawing/2014/main" val="759961089"/>
                    </a:ext>
                  </a:extLst>
                </a:gridCol>
                <a:gridCol w="1416019">
                  <a:extLst>
                    <a:ext uri="{9D8B030D-6E8A-4147-A177-3AD203B41FA5}">
                      <a16:colId xmlns:a16="http://schemas.microsoft.com/office/drawing/2014/main" val="639656765"/>
                    </a:ext>
                  </a:extLst>
                </a:gridCol>
                <a:gridCol w="1145231">
                  <a:extLst>
                    <a:ext uri="{9D8B030D-6E8A-4147-A177-3AD203B41FA5}">
                      <a16:colId xmlns:a16="http://schemas.microsoft.com/office/drawing/2014/main" val="1403679947"/>
                    </a:ext>
                  </a:extLst>
                </a:gridCol>
                <a:gridCol w="886691">
                  <a:extLst>
                    <a:ext uri="{9D8B030D-6E8A-4147-A177-3AD203B41FA5}">
                      <a16:colId xmlns:a16="http://schemas.microsoft.com/office/drawing/2014/main" val="1871092906"/>
                    </a:ext>
                  </a:extLst>
                </a:gridCol>
                <a:gridCol w="868218">
                  <a:extLst>
                    <a:ext uri="{9D8B030D-6E8A-4147-A177-3AD203B41FA5}">
                      <a16:colId xmlns:a16="http://schemas.microsoft.com/office/drawing/2014/main" val="384462648"/>
                    </a:ext>
                  </a:extLst>
                </a:gridCol>
                <a:gridCol w="1012181">
                  <a:extLst>
                    <a:ext uri="{9D8B030D-6E8A-4147-A177-3AD203B41FA5}">
                      <a16:colId xmlns:a16="http://schemas.microsoft.com/office/drawing/2014/main" val="1467365024"/>
                    </a:ext>
                  </a:extLst>
                </a:gridCol>
                <a:gridCol w="1593178">
                  <a:extLst>
                    <a:ext uri="{9D8B030D-6E8A-4147-A177-3AD203B41FA5}">
                      <a16:colId xmlns:a16="http://schemas.microsoft.com/office/drawing/2014/main" val="3151027892"/>
                    </a:ext>
                  </a:extLst>
                </a:gridCol>
                <a:gridCol w="1593178">
                  <a:extLst>
                    <a:ext uri="{9D8B030D-6E8A-4147-A177-3AD203B41FA5}">
                      <a16:colId xmlns:a16="http://schemas.microsoft.com/office/drawing/2014/main" val="2664960744"/>
                    </a:ext>
                  </a:extLst>
                </a:gridCol>
              </a:tblGrid>
              <a:tr h="463946">
                <a:tc>
                  <a:txBody>
                    <a:bodyPr/>
                    <a:lstStyle/>
                    <a:p>
                      <a:r>
                        <a:rPr lang="en-US" sz="1400"/>
                        <a:t>Channel</a:t>
                      </a:r>
                    </a:p>
                  </a:txBody>
                  <a:tcPr/>
                </a:tc>
                <a:tc>
                  <a:txBody>
                    <a:bodyPr/>
                    <a:lstStyle/>
                    <a:p>
                      <a:r>
                        <a:rPr lang="en-US" sz="1400"/>
                        <a:t>March</a:t>
                      </a:r>
                    </a:p>
                  </a:txBody>
                  <a:tcPr/>
                </a:tc>
                <a:tc>
                  <a:txBody>
                    <a:bodyPr/>
                    <a:lstStyle/>
                    <a:p>
                      <a:r>
                        <a:rPr lang="en-US" sz="1400"/>
                        <a:t>April</a:t>
                      </a:r>
                    </a:p>
                  </a:txBody>
                  <a:tcPr/>
                </a:tc>
                <a:tc>
                  <a:txBody>
                    <a:bodyPr/>
                    <a:lstStyle/>
                    <a:p>
                      <a:r>
                        <a:rPr lang="en-US" sz="1400"/>
                        <a:t>May</a:t>
                      </a:r>
                    </a:p>
                    <a:p>
                      <a:pPr algn="ctr"/>
                      <a:r>
                        <a:rPr lang="en-US" sz="1050"/>
                        <a:t>Announce </a:t>
                      </a:r>
                    </a:p>
                    <a:p>
                      <a:pPr algn="ctr"/>
                      <a:r>
                        <a:rPr lang="en-US" sz="1050"/>
                        <a:t>Anniversary</a:t>
                      </a:r>
                    </a:p>
                  </a:txBody>
                  <a:tcPr/>
                </a:tc>
                <a:tc>
                  <a:txBody>
                    <a:bodyPr/>
                    <a:lstStyle/>
                    <a:p>
                      <a:r>
                        <a:rPr lang="en-US" sz="1400"/>
                        <a:t>June</a:t>
                      </a:r>
                    </a:p>
                  </a:txBody>
                  <a:tcPr/>
                </a:tc>
                <a:tc>
                  <a:txBody>
                    <a:bodyPr/>
                    <a:lstStyle/>
                    <a:p>
                      <a:r>
                        <a:rPr lang="en-US" sz="1400"/>
                        <a:t>July</a:t>
                      </a:r>
                    </a:p>
                  </a:txBody>
                  <a:tcPr/>
                </a:tc>
                <a:tc>
                  <a:txBody>
                    <a:bodyPr/>
                    <a:lstStyle/>
                    <a:p>
                      <a:r>
                        <a:rPr lang="en-US" sz="1400"/>
                        <a:t>Aug</a:t>
                      </a:r>
                    </a:p>
                  </a:txBody>
                  <a:tcPr/>
                </a:tc>
                <a:tc>
                  <a:txBody>
                    <a:bodyPr/>
                    <a:lstStyle/>
                    <a:p>
                      <a:r>
                        <a:rPr lang="en-US" sz="1400"/>
                        <a:t>Sept</a:t>
                      </a:r>
                    </a:p>
                  </a:txBody>
                  <a:tcPr/>
                </a:tc>
                <a:tc>
                  <a:txBody>
                    <a:bodyPr/>
                    <a:lstStyle/>
                    <a:p>
                      <a:r>
                        <a:rPr lang="en-US" sz="1400"/>
                        <a:t>Oct</a:t>
                      </a:r>
                    </a:p>
                  </a:txBody>
                  <a:tcPr/>
                </a:tc>
                <a:extLst>
                  <a:ext uri="{0D108BD9-81ED-4DB2-BD59-A6C34878D82A}">
                    <a16:rowId xmlns:a16="http://schemas.microsoft.com/office/drawing/2014/main" val="2968653399"/>
                  </a:ext>
                </a:extLst>
              </a:tr>
              <a:tr h="0">
                <a:tc>
                  <a:txBody>
                    <a:bodyPr/>
                    <a:lstStyle/>
                    <a:p>
                      <a:r>
                        <a:rPr lang="en-US" sz="1000" b="1"/>
                        <a:t>Website Branding</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Develop and submit landing page website branding mockups for approval</a:t>
                      </a: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Approval received. Develop, test, and approve landing page</a:t>
                      </a:r>
                      <a:endParaRPr lang="en-US" sz="900"/>
                    </a:p>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All branding elements live on website</a:t>
                      </a:r>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extLst>
                  <a:ext uri="{0D108BD9-81ED-4DB2-BD59-A6C34878D82A}">
                    <a16:rowId xmlns:a16="http://schemas.microsoft.com/office/drawing/2014/main" val="4150402237"/>
                  </a:ext>
                </a:extLst>
              </a:tr>
              <a:tr h="0">
                <a:tc>
                  <a:txBody>
                    <a:bodyPr/>
                    <a:lstStyle/>
                    <a:p>
                      <a:r>
                        <a:rPr lang="en-US" sz="1000" b="1"/>
                        <a:t>Interactive Timeline</a:t>
                      </a:r>
                    </a:p>
                  </a:txBody>
                  <a:tcPr>
                    <a:solidFill>
                      <a:schemeClr val="accent4">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Develop concept</a:t>
                      </a:r>
                    </a:p>
                    <a:p>
                      <a:pPr marL="171450" indent="-171450">
                        <a:buFont typeface="Arial" panose="020B0604020202020204" pitchFamily="34" charset="0"/>
                        <a:buChar char="•"/>
                      </a:pPr>
                      <a:endParaRPr lang="en-US" sz="900"/>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Submit v1 for approval</a:t>
                      </a:r>
                    </a:p>
                    <a:p>
                      <a:pPr marL="171450" indent="-171450">
                        <a:buFont typeface="Arial" panose="020B0604020202020204" pitchFamily="34" charset="0"/>
                        <a:buChar char="•"/>
                      </a:pPr>
                      <a:r>
                        <a:rPr lang="en-US" sz="900"/>
                        <a:t>Submit v2 for approval</a:t>
                      </a:r>
                    </a:p>
                    <a:p>
                      <a:pPr marL="171450" indent="-171450">
                        <a:buFont typeface="Arial" panose="020B0604020202020204" pitchFamily="34" charset="0"/>
                        <a:buChar char="•"/>
                      </a:pPr>
                      <a:r>
                        <a:rPr lang="en-US" sz="900"/>
                        <a:t>Submit final version for approval</a:t>
                      </a:r>
                    </a:p>
                    <a:p>
                      <a:pPr marL="171450" indent="-171450">
                        <a:buFont typeface="Arial" panose="020B0604020202020204" pitchFamily="34" charset="0"/>
                        <a:buChar char="•"/>
                      </a:pPr>
                      <a:r>
                        <a:rPr lang="en-US" sz="900"/>
                        <a:t>Approval received, production begins</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Production continues</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Production continues</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Submit for approval</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Additional testing and edits as needed.</a:t>
                      </a:r>
                    </a:p>
                  </a:txBody>
                  <a:tcPr>
                    <a:solidFill>
                      <a:schemeClr val="accent4">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Launch interactive timeline</a:t>
                      </a:r>
                    </a:p>
                  </a:txBody>
                  <a:tcPr>
                    <a:solidFill>
                      <a:schemeClr val="accent4">
                        <a:lumMod val="40000"/>
                        <a:lumOff val="60000"/>
                      </a:schemeClr>
                    </a:solidFill>
                  </a:tcPr>
                </a:tc>
                <a:extLst>
                  <a:ext uri="{0D108BD9-81ED-4DB2-BD59-A6C34878D82A}">
                    <a16:rowId xmlns:a16="http://schemas.microsoft.com/office/drawing/2014/main" val="1910278689"/>
                  </a:ext>
                </a:extLst>
              </a:tr>
              <a:tr h="370840">
                <a:tc>
                  <a:txBody>
                    <a:bodyPr/>
                    <a:lstStyle/>
                    <a:p>
                      <a:r>
                        <a:rPr lang="en-US" sz="1000" b="1"/>
                        <a:t>Sharable Content</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Submit logo for approval</a:t>
                      </a:r>
                    </a:p>
                    <a:p>
                      <a:pPr marL="171450" indent="-171450">
                        <a:buFont typeface="Arial" panose="020B0604020202020204" pitchFamily="34" charset="0"/>
                        <a:buChar char="•"/>
                      </a:pPr>
                      <a:r>
                        <a:rPr lang="en-US" sz="900"/>
                        <a:t>Receive approval</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Add logo to all Evergreen and ad hoc content</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Publish content with logo</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Promote interactive timeline</a:t>
                      </a:r>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extLst>
                  <a:ext uri="{0D108BD9-81ED-4DB2-BD59-A6C34878D82A}">
                    <a16:rowId xmlns:a16="http://schemas.microsoft.com/office/drawing/2014/main" val="1162929949"/>
                  </a:ext>
                </a:extLst>
              </a:tr>
              <a:tr h="370840">
                <a:tc rowSpan="3">
                  <a:txBody>
                    <a:bodyPr/>
                    <a:lstStyle/>
                    <a:p>
                      <a:endParaRPr lang="en-US" sz="1000" b="1"/>
                    </a:p>
                    <a:p>
                      <a:endParaRPr lang="en-US" sz="1000" b="1"/>
                    </a:p>
                    <a:p>
                      <a:endParaRPr lang="en-US" sz="1000" b="1"/>
                    </a:p>
                    <a:p>
                      <a:r>
                        <a:rPr lang="en-US" sz="1000" b="1"/>
                        <a:t>10 Years of Alignment, Action, &amp; Change </a:t>
                      </a:r>
                    </a:p>
                  </a:txBody>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Develop and submit and script storyboard for review</a:t>
                      </a:r>
                    </a:p>
                    <a:p>
                      <a:pPr marL="171450" indent="-171450">
                        <a:buFont typeface="Arial" panose="020B0604020202020204" pitchFamily="34" charset="0"/>
                        <a:buChar char="•"/>
                      </a:pPr>
                      <a:r>
                        <a:rPr lang="en-US" sz="900"/>
                        <a:t>Review final edits</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Begin video production</a:t>
                      </a:r>
                    </a:p>
                    <a:p>
                      <a:pPr marL="171450" indent="-171450">
                        <a:buFont typeface="Arial" panose="020B0604020202020204" pitchFamily="34" charset="0"/>
                        <a:buChar char="•"/>
                      </a:pPr>
                      <a:r>
                        <a:rPr lang="en-US" sz="900"/>
                        <a:t>Submit first version</a:t>
                      </a:r>
                    </a:p>
                    <a:p>
                      <a:pPr marL="171450" indent="-171450">
                        <a:buFont typeface="Arial" panose="020B0604020202020204" pitchFamily="34" charset="0"/>
                        <a:buChar char="•"/>
                      </a:pPr>
                      <a:r>
                        <a:rPr lang="en-US" sz="900"/>
                        <a:t>Submit second version</a:t>
                      </a:r>
                    </a:p>
                  </a:txBody>
                  <a:tcPr>
                    <a:solidFill>
                      <a:schemeClr val="accent2">
                        <a:lumMod val="40000"/>
                        <a:lumOff val="60000"/>
                      </a:schemeClr>
                    </a:solidFill>
                  </a:tcPr>
                </a:tc>
                <a:tc>
                  <a:txBody>
                    <a:bodyPr/>
                    <a:lstStyle/>
                    <a:p>
                      <a:pPr marL="342900" indent="-342900">
                        <a:buFont typeface="Arial" panose="020B0604020202020204" pitchFamily="34" charset="0"/>
                        <a:buChar char="•"/>
                      </a:pPr>
                      <a:r>
                        <a:rPr lang="en-US" sz="900"/>
                        <a:t>Submit final version</a:t>
                      </a:r>
                    </a:p>
                    <a:p>
                      <a:pPr marL="342900" indent="-342900">
                        <a:buFont typeface="Arial" panose="020B0604020202020204" pitchFamily="34" charset="0"/>
                        <a:buChar char="•"/>
                      </a:pPr>
                      <a:r>
                        <a:rPr lang="en-US" sz="900"/>
                        <a:t>Receive approval</a:t>
                      </a:r>
                    </a:p>
                    <a:p>
                      <a:pPr marL="342900" indent="-342900">
                        <a:buFont typeface="Arial" panose="020B0604020202020204" pitchFamily="34" charset="0"/>
                        <a:buChar char="•"/>
                      </a:pPr>
                      <a:r>
                        <a:rPr lang="en-US" sz="900"/>
                        <a:t>Publish on social media, YouTube, and website</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extLst>
                  <a:ext uri="{0D108BD9-81ED-4DB2-BD59-A6C34878D82A}">
                    <a16:rowId xmlns:a16="http://schemas.microsoft.com/office/drawing/2014/main" val="1008855814"/>
                  </a:ext>
                </a:extLst>
              </a:tr>
              <a:tr h="370840">
                <a:tc vMerge="1">
                  <a:txBody>
                    <a:bodyPr/>
                    <a:lstStyle/>
                    <a:p>
                      <a:endParaRPr/>
                    </a:p>
                  </a:txBody>
                  <a:tcPr/>
                </a:tc>
                <a:tc>
                  <a:txBody>
                    <a:bodyPr/>
                    <a:lstStyle/>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Solicit members to participate in 10 Reasons Why to participate with HCPLAN</a:t>
                      </a:r>
                    </a:p>
                    <a:p>
                      <a:pPr marL="171450" indent="-171450">
                        <a:buFont typeface="Arial" panose="020B0604020202020204" pitchFamily="34" charset="0"/>
                        <a:buChar char="•"/>
                      </a:pPr>
                      <a:r>
                        <a:rPr lang="en-US" sz="900"/>
                        <a:t>Draft script and submit for approval</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Script approved</a:t>
                      </a:r>
                    </a:p>
                    <a:p>
                      <a:pPr marL="171450" indent="-171450">
                        <a:buFont typeface="Arial" panose="020B0604020202020204" pitchFamily="34" charset="0"/>
                        <a:buChar char="•"/>
                      </a:pPr>
                      <a:r>
                        <a:rPr lang="en-US" sz="900"/>
                        <a:t>Confirm interview</a:t>
                      </a:r>
                    </a:p>
                    <a:p>
                      <a:pPr marL="171450" indent="-171450">
                        <a:buFont typeface="Arial" panose="020B0604020202020204" pitchFamily="34" charset="0"/>
                        <a:buChar char="•"/>
                      </a:pPr>
                      <a:r>
                        <a:rPr lang="en-US" sz="900"/>
                        <a:t>Begin recording</a:t>
                      </a:r>
                    </a:p>
                    <a:p>
                      <a:pPr marL="171450" indent="-171450">
                        <a:buFont typeface="Arial" panose="020B0604020202020204" pitchFamily="34" charset="0"/>
                        <a:buChar char="•"/>
                      </a:pPr>
                      <a:r>
                        <a:rPr lang="en-US" sz="900"/>
                        <a:t>Edit videos</a:t>
                      </a:r>
                    </a:p>
                    <a:p>
                      <a:pPr marL="171450" indent="-171450">
                        <a:buFont typeface="Arial" panose="020B0604020202020204" pitchFamily="34" charset="0"/>
                        <a:buChar char="•"/>
                      </a:pPr>
                      <a:r>
                        <a:rPr lang="en-US" sz="900"/>
                        <a:t>Submit for approval</a:t>
                      </a: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Receive approval</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Launch series on social media</a:t>
                      </a:r>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extLst>
                  <a:ext uri="{0D108BD9-81ED-4DB2-BD59-A6C34878D82A}">
                    <a16:rowId xmlns:a16="http://schemas.microsoft.com/office/drawing/2014/main" val="2599774346"/>
                  </a:ext>
                </a:extLst>
              </a:tr>
              <a:tr h="370840">
                <a:tc vMerge="1">
                  <a:txBody>
                    <a:bodyPr/>
                    <a:lstStyle/>
                    <a:p>
                      <a:endParaRPr/>
                    </a:p>
                  </a:txBody>
                  <a:tcPr/>
                </a:tc>
                <a:tc>
                  <a:txBody>
                    <a:bodyPr/>
                    <a:lstStyle/>
                    <a:p>
                      <a:pPr marL="171450" indent="-171450">
                        <a:buFont typeface="Arial" panose="020B0604020202020204" pitchFamily="34" charset="0"/>
                        <a:buChar char="•"/>
                      </a:pPr>
                      <a:r>
                        <a:rPr lang="en-US" sz="900"/>
                        <a:t>Create storyboard for “VBC over the years” reel</a:t>
                      </a:r>
                    </a:p>
                    <a:p>
                      <a:pPr marL="171450" indent="-171450">
                        <a:buFont typeface="Arial" panose="020B0604020202020204" pitchFamily="34" charset="0"/>
                        <a:buChar char="•"/>
                      </a:pPr>
                      <a:r>
                        <a:rPr lang="en-US" sz="900"/>
                        <a:t>Draft script and submit for approval</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Storyboard and script approved</a:t>
                      </a:r>
                    </a:p>
                    <a:p>
                      <a:pPr marL="171450" indent="-171450">
                        <a:buFont typeface="Arial" panose="020B0604020202020204" pitchFamily="34" charset="0"/>
                        <a:buChar char="•"/>
                      </a:pPr>
                      <a:r>
                        <a:rPr lang="en-US" sz="900"/>
                        <a:t>Begin production</a:t>
                      </a:r>
                    </a:p>
                    <a:p>
                      <a:pPr marL="171450" indent="-171450">
                        <a:buFont typeface="Arial" panose="020B0604020202020204" pitchFamily="34" charset="0"/>
                        <a:buChar char="•"/>
                      </a:pPr>
                      <a:r>
                        <a:rPr lang="en-US" sz="900"/>
                        <a:t>Submit final reel for approval</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Launch series on social media</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extLst>
                  <a:ext uri="{0D108BD9-81ED-4DB2-BD59-A6C34878D82A}">
                    <a16:rowId xmlns:a16="http://schemas.microsoft.com/office/drawing/2014/main" val="1505479250"/>
                  </a:ext>
                </a:extLst>
              </a:tr>
              <a:tr h="370840">
                <a:tc>
                  <a:txBody>
                    <a:bodyPr/>
                    <a:lstStyle/>
                    <a:p>
                      <a:r>
                        <a:rPr lang="en-US" sz="1000" b="1"/>
                        <a:t>Collaborating for a Healthy Future </a:t>
                      </a:r>
                    </a:p>
                  </a:txBody>
                  <a:tcPr>
                    <a:solidFill>
                      <a:schemeClr val="accent4">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4">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Research providers within HCPLAN to interview on collaboration</a:t>
                      </a:r>
                    </a:p>
                  </a:txBody>
                  <a:tcPr>
                    <a:solidFill>
                      <a:schemeClr val="accent4">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Receive approval on (4) providers to interview </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Develop and submit script for approval</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Coordinate providers interviews</a:t>
                      </a:r>
                    </a:p>
                    <a:p>
                      <a:pPr marL="171450" indent="-171450">
                        <a:buFont typeface="Arial" panose="020B0604020202020204" pitchFamily="34" charset="0"/>
                        <a:buChar char="•"/>
                      </a:pPr>
                      <a:r>
                        <a:rPr lang="en-US" sz="900"/>
                        <a:t>Edit footage</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Submit videos for review and approval</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Launch series on social media and YouTube</a:t>
                      </a:r>
                    </a:p>
                  </a:txBody>
                  <a:tcPr>
                    <a:solidFill>
                      <a:schemeClr val="accent4">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4">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4">
                        <a:lumMod val="40000"/>
                        <a:lumOff val="60000"/>
                      </a:schemeClr>
                    </a:solidFill>
                  </a:tcPr>
                </a:tc>
                <a:extLst>
                  <a:ext uri="{0D108BD9-81ED-4DB2-BD59-A6C34878D82A}">
                    <a16:rowId xmlns:a16="http://schemas.microsoft.com/office/drawing/2014/main" val="2888058479"/>
                  </a:ext>
                </a:extLst>
              </a:tr>
              <a:tr h="370840">
                <a:tc>
                  <a:txBody>
                    <a:bodyPr/>
                    <a:lstStyle/>
                    <a:p>
                      <a:r>
                        <a:rPr lang="en-US" sz="1000" b="1"/>
                        <a:t>HCPLAN Drives Accountable Care</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Solicit Mark McClellan and HCPLAN leaders</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Develop talking points</a:t>
                      </a:r>
                    </a:p>
                    <a:p>
                      <a:pPr marL="171450" indent="-171450">
                        <a:buFont typeface="Arial" panose="020B0604020202020204" pitchFamily="34" charset="0"/>
                        <a:buChar char="•"/>
                      </a:pPr>
                      <a:r>
                        <a:rPr lang="en-US" sz="900"/>
                        <a:t>Submit or approval</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Provide talking points to participants for review</a:t>
                      </a:r>
                    </a:p>
                    <a:p>
                      <a:pPr marL="171450" indent="-171450">
                        <a:buFont typeface="Arial" panose="020B0604020202020204" pitchFamily="34" charset="0"/>
                        <a:buChar char="•"/>
                      </a:pPr>
                      <a:r>
                        <a:rPr lang="en-US" sz="900"/>
                        <a:t>Schedule recording</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Host recordings</a:t>
                      </a:r>
                    </a:p>
                    <a:p>
                      <a:pPr marL="171450" indent="-171450">
                        <a:buFont typeface="Arial" panose="020B0604020202020204" pitchFamily="34" charset="0"/>
                        <a:buChar char="•"/>
                      </a:pPr>
                      <a:r>
                        <a:rPr lang="en-US" sz="900"/>
                        <a:t>Edit video</a:t>
                      </a:r>
                    </a:p>
                  </a:txBody>
                  <a:tcPr>
                    <a:solidFill>
                      <a:schemeClr val="accent4">
                        <a:lumMod val="40000"/>
                        <a:lumOff val="60000"/>
                      </a:schemeClr>
                    </a:solidFill>
                  </a:tcPr>
                </a:tc>
                <a:tc>
                  <a:txBody>
                    <a:bodyPr/>
                    <a:lstStyle/>
                    <a:p>
                      <a:pPr marL="171450" indent="-171450">
                        <a:buFont typeface="Arial" panose="020B0604020202020204" pitchFamily="34" charset="0"/>
                        <a:buChar char="•"/>
                      </a:pPr>
                      <a:r>
                        <a:rPr lang="en-US" sz="900"/>
                        <a:t>Submit video for review and approval</a:t>
                      </a:r>
                    </a:p>
                  </a:txBody>
                  <a:tcPr>
                    <a:solidFill>
                      <a:schemeClr val="accent4">
                        <a:lumMod val="40000"/>
                        <a:lumOff val="60000"/>
                      </a:schemeClr>
                    </a:solidFill>
                  </a:tcPr>
                </a:tc>
                <a:tc>
                  <a:txBody>
                    <a:bodyPr/>
                    <a:lstStyle/>
                    <a:p>
                      <a:pPr marL="342900" indent="-342900">
                        <a:buFont typeface="Arial" panose="020B0604020202020204" pitchFamily="34" charset="0"/>
                        <a:buChar char="•"/>
                      </a:pPr>
                      <a:r>
                        <a:rPr lang="en-US" sz="900"/>
                        <a:t>Receive approval</a:t>
                      </a:r>
                    </a:p>
                  </a:txBody>
                  <a:tcPr>
                    <a:solidFill>
                      <a:schemeClr val="accent4">
                        <a:lumMod val="40000"/>
                        <a:lumOff val="60000"/>
                      </a:schemeClr>
                    </a:solidFill>
                  </a:tcPr>
                </a:tc>
                <a:tc>
                  <a:txBody>
                    <a:bodyPr/>
                    <a:lstStyle/>
                    <a:p>
                      <a:pPr marL="342900" indent="-342900">
                        <a:buFont typeface="Arial" panose="020B0604020202020204" pitchFamily="34" charset="0"/>
                        <a:buChar char="•"/>
                      </a:pPr>
                      <a:r>
                        <a:rPr lang="en-US" sz="900"/>
                        <a:t>Publish on social, YouTube, and website</a:t>
                      </a:r>
                    </a:p>
                  </a:txBody>
                  <a:tcPr>
                    <a:solidFill>
                      <a:schemeClr val="accent4">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4">
                        <a:lumMod val="40000"/>
                        <a:lumOff val="60000"/>
                      </a:schemeClr>
                    </a:solidFill>
                  </a:tcPr>
                </a:tc>
                <a:extLst>
                  <a:ext uri="{0D108BD9-81ED-4DB2-BD59-A6C34878D82A}">
                    <a16:rowId xmlns:a16="http://schemas.microsoft.com/office/drawing/2014/main" val="3787790345"/>
                  </a:ext>
                </a:extLst>
              </a:tr>
              <a:tr h="0">
                <a:tc>
                  <a:txBody>
                    <a:bodyPr/>
                    <a:lstStyle/>
                    <a:p>
                      <a:r>
                        <a:rPr lang="en-US" sz="1000" b="1"/>
                        <a:t>Email Marketing</a:t>
                      </a: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Draft emails and submit for approval</a:t>
                      </a:r>
                      <a:endParaRPr kumimoji="0" lang="en-US" sz="900" b="0" i="0" u="none" strike="noStrike" kern="1200" cap="none" spc="0" normalizeH="0" baseline="0" noProof="0">
                        <a:ln>
                          <a:noFill/>
                        </a:ln>
                        <a:solidFill>
                          <a:prstClr val="black"/>
                        </a:solidFill>
                        <a:effectLst/>
                        <a:uLnTx/>
                        <a:uFillTx/>
                        <a:latin typeface="Arial"/>
                        <a:ea typeface="+mn-ea"/>
                        <a:cs typeface="+mn-cs"/>
                      </a:endParaRP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Receive approval</a:t>
                      </a:r>
                    </a:p>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a:ln>
                          <a:noFill/>
                        </a:ln>
                        <a:solidFill>
                          <a:prstClr val="black"/>
                        </a:solidFill>
                        <a:effectLst/>
                        <a:uLnTx/>
                        <a:uFillTx/>
                        <a:latin typeface="Arial"/>
                        <a:ea typeface="+mn-ea"/>
                        <a:cs typeface="+mn-cs"/>
                      </a:endParaRP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Send email 1</a:t>
                      </a: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Send email 2</a:t>
                      </a: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Send email 3</a:t>
                      </a:r>
                      <a:endParaRPr lang="en-US" sz="900"/>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a:p>
                  </a:txBody>
                  <a:tcPr>
                    <a:solidFill>
                      <a:schemeClr val="accent5">
                        <a:lumMod val="40000"/>
                        <a:lumOff val="60000"/>
                      </a:schemeClr>
                    </a:solidFill>
                  </a:tcPr>
                </a:tc>
                <a:extLst>
                  <a:ext uri="{0D108BD9-81ED-4DB2-BD59-A6C34878D82A}">
                    <a16:rowId xmlns:a16="http://schemas.microsoft.com/office/drawing/2014/main" val="4280864694"/>
                  </a:ext>
                </a:extLst>
              </a:tr>
              <a:tr h="370840">
                <a:tc>
                  <a:txBody>
                    <a:bodyPr/>
                    <a:lstStyle/>
                    <a:p>
                      <a:r>
                        <a:rPr lang="en-US" sz="1000" b="1"/>
                        <a:t>Media  &amp; C2C</a:t>
                      </a:r>
                    </a:p>
                  </a:txBody>
                  <a:tcPr/>
                </a:tc>
                <a:tc>
                  <a:txBody>
                    <a:bodyPr/>
                    <a:lstStyle/>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Pitch op-ed </a:t>
                      </a:r>
                      <a:r>
                        <a:rPr lang="en-US" sz="900"/>
                        <a:t>Lessons from a Decade of Value-Based Care and HCPLAN leaders</a:t>
                      </a:r>
                      <a:endParaRPr kumimoji="0" lang="en-US" sz="900" b="0" i="0" u="none" strike="noStrike" kern="1200" cap="none" spc="0" normalizeH="0" baseline="0" noProof="0">
                        <a:ln>
                          <a:noFill/>
                        </a:ln>
                        <a:solidFill>
                          <a:prstClr val="black"/>
                        </a:solidFill>
                        <a:effectLst/>
                        <a:uLnTx/>
                        <a:uFillTx/>
                        <a:latin typeface="+mn-lt"/>
                        <a:ea typeface="+mn-ea"/>
                        <a:cs typeface="+mn-cs"/>
                      </a:endParaRPr>
                    </a:p>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a:ln>
                          <a:noFill/>
                        </a:ln>
                        <a:solidFill>
                          <a:prstClr val="black"/>
                        </a:solidFill>
                        <a:effectLst/>
                        <a:uLnTx/>
                        <a:uFillTx/>
                        <a:latin typeface="Arial"/>
                        <a:ea typeface="+mn-ea"/>
                        <a:cs typeface="+mn-cs"/>
                      </a:endParaRP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a:ln>
                          <a:noFill/>
                        </a:ln>
                        <a:solidFill>
                          <a:prstClr val="black"/>
                        </a:solidFill>
                        <a:effectLst/>
                        <a:uLnTx/>
                        <a:uFillTx/>
                        <a:latin typeface="Arial"/>
                        <a:ea typeface="+mn-ea"/>
                        <a:cs typeface="+mn-cs"/>
                      </a:endParaRPr>
                    </a:p>
                  </a:txBody>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Send anniversary announcement to all C2C partners</a:t>
                      </a:r>
                    </a:p>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tc>
                <a:tc>
                  <a:txBody>
                    <a:bodyPr/>
                    <a:lstStyle/>
                    <a:p>
                      <a:pPr marL="171450" indent="-171450">
                        <a:buFont typeface="Arial" panose="020B0604020202020204" pitchFamily="34" charset="0"/>
                        <a:buChar char="•"/>
                      </a:pPr>
                      <a:r>
                        <a:rPr lang="en-US" sz="900"/>
                        <a:t>Develop comms kits</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Submit comms kits for approval</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Distribute comms kits</a:t>
                      </a:r>
                    </a:p>
                    <a:p>
                      <a:pPr marL="171450" indent="-171450">
                        <a:buFont typeface="Arial" panose="020B0604020202020204" pitchFamily="34" charset="0"/>
                        <a:buChar char="•"/>
                      </a:pPr>
                      <a:r>
                        <a:rPr lang="en-US" sz="900"/>
                        <a:t>Pitch podcasts to feature HCPLAN leaders</a:t>
                      </a:r>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extLst>
                  <a:ext uri="{0D108BD9-81ED-4DB2-BD59-A6C34878D82A}">
                    <a16:rowId xmlns:a16="http://schemas.microsoft.com/office/drawing/2014/main" val="3545631318"/>
                  </a:ext>
                </a:extLst>
              </a:tr>
              <a:tr h="370840">
                <a:tc>
                  <a:txBody>
                    <a:bodyPr/>
                    <a:lstStyle/>
                    <a:p>
                      <a:r>
                        <a:rPr lang="en-US" sz="1000" b="1"/>
                        <a:t>Events</a:t>
                      </a:r>
                    </a:p>
                  </a:txBody>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Arial"/>
                          <a:ea typeface="+mn-ea"/>
                          <a:cs typeface="+mn-cs"/>
                        </a:rPr>
                        <a:t>Develop branded presentation decks</a:t>
                      </a:r>
                    </a:p>
                  </a:txBody>
                  <a:tcPr>
                    <a:solidFill>
                      <a:schemeClr val="accent2">
                        <a:lumMod val="20000"/>
                        <a:lumOff val="8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Arial"/>
                          <a:ea typeface="+mn-ea"/>
                          <a:cs typeface="+mn-cs"/>
                        </a:rPr>
                        <a:t>Receive approval on decks </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Develop wall cling concept</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Submit wall cling concept for approval</a:t>
                      </a:r>
                    </a:p>
                    <a:p>
                      <a:pPr marL="171450" indent="-171450">
                        <a:buFont typeface="Arial" panose="020B0604020202020204" pitchFamily="34" charset="0"/>
                        <a:buChar char="•"/>
                      </a:pPr>
                      <a:r>
                        <a:rPr lang="en-US" sz="900"/>
                        <a:t>Send wall green to production</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Develop branded name tags and signage</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tc>
                <a:tc>
                  <a:txBody>
                    <a:bodyPr/>
                    <a:lstStyle/>
                    <a:p>
                      <a:pPr marL="171450" indent="-171450">
                        <a:buFont typeface="Arial" panose="020B0604020202020204" pitchFamily="34" charset="0"/>
                        <a:buChar char="•"/>
                      </a:pPr>
                      <a:r>
                        <a:rPr lang="en-US" sz="900"/>
                        <a:t>Reference anniversary in talking points</a:t>
                      </a:r>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extLst>
                  <a:ext uri="{0D108BD9-81ED-4DB2-BD59-A6C34878D82A}">
                    <a16:rowId xmlns:a16="http://schemas.microsoft.com/office/drawing/2014/main" val="1802200861"/>
                  </a:ext>
                </a:extLst>
              </a:tr>
            </a:tbl>
          </a:graphicData>
        </a:graphic>
      </p:graphicFrame>
    </p:spTree>
    <p:extLst>
      <p:ext uri="{BB962C8B-B14F-4D97-AF65-F5344CB8AC3E}">
        <p14:creationId xmlns:p14="http://schemas.microsoft.com/office/powerpoint/2010/main" val="20004233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C031A5E-B3BD-6C32-8B20-A0D160DC50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4B3454-D92E-5C55-D952-74D9689C0C27}"/>
              </a:ext>
            </a:extLst>
          </p:cNvPr>
          <p:cNvSpPr>
            <a:spLocks noGrp="1"/>
          </p:cNvSpPr>
          <p:nvPr>
            <p:ph type="title"/>
          </p:nvPr>
        </p:nvSpPr>
        <p:spPr>
          <a:xfrm>
            <a:off x="838200" y="136524"/>
            <a:ext cx="10515600" cy="1325563"/>
          </a:xfrm>
        </p:spPr>
        <p:txBody>
          <a:bodyPr/>
          <a:lstStyle/>
          <a:p>
            <a:r>
              <a:rPr lang="en-US"/>
              <a:t>Recommendation 1 </a:t>
            </a:r>
          </a:p>
        </p:txBody>
      </p:sp>
      <p:sp>
        <p:nvSpPr>
          <p:cNvPr id="3" name="Slide Number Placeholder 2">
            <a:extLst>
              <a:ext uri="{FF2B5EF4-FFF2-40B4-BE49-F238E27FC236}">
                <a16:creationId xmlns:a16="http://schemas.microsoft.com/office/drawing/2014/main" id="{4E2F2DAF-7E2F-007B-DD38-45D5ABD36256}"/>
              </a:ext>
            </a:extLst>
          </p:cNvPr>
          <p:cNvSpPr>
            <a:spLocks noGrp="1"/>
          </p:cNvSpPr>
          <p:nvPr>
            <p:ph type="sldNum" sz="quarter" idx="12"/>
          </p:nvPr>
        </p:nvSpPr>
        <p:spPr/>
        <p:txBody>
          <a:bodyPr/>
          <a:lstStyle/>
          <a:p>
            <a:fld id="{16985025-2193-4D20-8010-DE0BC70DF1E5}" type="slidenum">
              <a:rPr lang="en-US" smtClean="0"/>
              <a:t>39</a:t>
            </a:fld>
            <a:endParaRPr lang="en-US"/>
          </a:p>
        </p:txBody>
      </p:sp>
      <p:graphicFrame>
        <p:nvGraphicFramePr>
          <p:cNvPr id="4" name="Table 3">
            <a:extLst>
              <a:ext uri="{FF2B5EF4-FFF2-40B4-BE49-F238E27FC236}">
                <a16:creationId xmlns:a16="http://schemas.microsoft.com/office/drawing/2014/main" id="{8FBFE811-1FE2-68F5-C0A2-73FC174AC617}"/>
              </a:ext>
            </a:extLst>
          </p:cNvPr>
          <p:cNvGraphicFramePr>
            <a:graphicFrameLocks noGrp="1"/>
          </p:cNvGraphicFramePr>
          <p:nvPr>
            <p:extLst>
              <p:ext uri="{D42A27DB-BD31-4B8C-83A1-F6EECF244321}">
                <p14:modId xmlns:p14="http://schemas.microsoft.com/office/powerpoint/2010/main" val="1028390646"/>
              </p:ext>
            </p:extLst>
          </p:nvPr>
        </p:nvGraphicFramePr>
        <p:xfrm>
          <a:off x="614261" y="394862"/>
          <a:ext cx="10594676" cy="10683240"/>
        </p:xfrm>
        <a:graphic>
          <a:graphicData uri="http://schemas.openxmlformats.org/drawingml/2006/table">
            <a:tbl>
              <a:tblPr firstRow="1" bandRow="1">
                <a:tableStyleId>{5C22544A-7EE6-4342-B048-85BDC9FD1C3A}</a:tableStyleId>
              </a:tblPr>
              <a:tblGrid>
                <a:gridCol w="1020575">
                  <a:extLst>
                    <a:ext uri="{9D8B030D-6E8A-4147-A177-3AD203B41FA5}">
                      <a16:colId xmlns:a16="http://schemas.microsoft.com/office/drawing/2014/main" val="1487473318"/>
                    </a:ext>
                  </a:extLst>
                </a:gridCol>
                <a:gridCol w="1427541">
                  <a:extLst>
                    <a:ext uri="{9D8B030D-6E8A-4147-A177-3AD203B41FA5}">
                      <a16:colId xmlns:a16="http://schemas.microsoft.com/office/drawing/2014/main" val="759961089"/>
                    </a:ext>
                  </a:extLst>
                </a:gridCol>
                <a:gridCol w="1666641">
                  <a:extLst>
                    <a:ext uri="{9D8B030D-6E8A-4147-A177-3AD203B41FA5}">
                      <a16:colId xmlns:a16="http://schemas.microsoft.com/office/drawing/2014/main" val="639656765"/>
                    </a:ext>
                  </a:extLst>
                </a:gridCol>
                <a:gridCol w="1292220">
                  <a:extLst>
                    <a:ext uri="{9D8B030D-6E8A-4147-A177-3AD203B41FA5}">
                      <a16:colId xmlns:a16="http://schemas.microsoft.com/office/drawing/2014/main" val="1403679947"/>
                    </a:ext>
                  </a:extLst>
                </a:gridCol>
                <a:gridCol w="1136944">
                  <a:extLst>
                    <a:ext uri="{9D8B030D-6E8A-4147-A177-3AD203B41FA5}">
                      <a16:colId xmlns:a16="http://schemas.microsoft.com/office/drawing/2014/main" val="1871092906"/>
                    </a:ext>
                  </a:extLst>
                </a:gridCol>
                <a:gridCol w="932873">
                  <a:extLst>
                    <a:ext uri="{9D8B030D-6E8A-4147-A177-3AD203B41FA5}">
                      <a16:colId xmlns:a16="http://schemas.microsoft.com/office/drawing/2014/main" val="384462648"/>
                    </a:ext>
                  </a:extLst>
                </a:gridCol>
                <a:gridCol w="1242727">
                  <a:extLst>
                    <a:ext uri="{9D8B030D-6E8A-4147-A177-3AD203B41FA5}">
                      <a16:colId xmlns:a16="http://schemas.microsoft.com/office/drawing/2014/main" val="1467365024"/>
                    </a:ext>
                  </a:extLst>
                </a:gridCol>
                <a:gridCol w="1875155">
                  <a:extLst>
                    <a:ext uri="{9D8B030D-6E8A-4147-A177-3AD203B41FA5}">
                      <a16:colId xmlns:a16="http://schemas.microsoft.com/office/drawing/2014/main" val="3151027892"/>
                    </a:ext>
                  </a:extLst>
                </a:gridCol>
              </a:tblGrid>
              <a:tr h="463946">
                <a:tc>
                  <a:txBody>
                    <a:bodyPr/>
                    <a:lstStyle/>
                    <a:p>
                      <a:r>
                        <a:rPr lang="en-US" sz="1400"/>
                        <a:t>Channel</a:t>
                      </a:r>
                    </a:p>
                  </a:txBody>
                  <a:tcPr/>
                </a:tc>
                <a:tc>
                  <a:txBody>
                    <a:bodyPr/>
                    <a:lstStyle/>
                    <a:p>
                      <a:r>
                        <a:rPr lang="en-US" sz="1400"/>
                        <a:t>March</a:t>
                      </a:r>
                    </a:p>
                  </a:txBody>
                  <a:tcPr/>
                </a:tc>
                <a:tc>
                  <a:txBody>
                    <a:bodyPr/>
                    <a:lstStyle/>
                    <a:p>
                      <a:r>
                        <a:rPr lang="en-US" sz="1400"/>
                        <a:t>April</a:t>
                      </a:r>
                    </a:p>
                  </a:txBody>
                  <a:tcPr/>
                </a:tc>
                <a:tc>
                  <a:txBody>
                    <a:bodyPr/>
                    <a:lstStyle/>
                    <a:p>
                      <a:r>
                        <a:rPr lang="en-US" sz="1400"/>
                        <a:t>May</a:t>
                      </a:r>
                    </a:p>
                    <a:p>
                      <a:pPr algn="ctr"/>
                      <a:r>
                        <a:rPr lang="en-US" sz="1050"/>
                        <a:t>Announce </a:t>
                      </a:r>
                    </a:p>
                    <a:p>
                      <a:pPr algn="ctr"/>
                      <a:r>
                        <a:rPr lang="en-US" sz="1050"/>
                        <a:t>Anniversary</a:t>
                      </a:r>
                    </a:p>
                  </a:txBody>
                  <a:tcPr/>
                </a:tc>
                <a:tc>
                  <a:txBody>
                    <a:bodyPr/>
                    <a:lstStyle/>
                    <a:p>
                      <a:r>
                        <a:rPr lang="en-US" sz="1400"/>
                        <a:t>June</a:t>
                      </a:r>
                    </a:p>
                  </a:txBody>
                  <a:tcPr/>
                </a:tc>
                <a:tc>
                  <a:txBody>
                    <a:bodyPr/>
                    <a:lstStyle/>
                    <a:p>
                      <a:r>
                        <a:rPr lang="en-US" sz="1400"/>
                        <a:t>July</a:t>
                      </a:r>
                    </a:p>
                  </a:txBody>
                  <a:tcPr/>
                </a:tc>
                <a:tc>
                  <a:txBody>
                    <a:bodyPr/>
                    <a:lstStyle/>
                    <a:p>
                      <a:r>
                        <a:rPr lang="en-US" sz="1400"/>
                        <a:t>Aug</a:t>
                      </a:r>
                    </a:p>
                  </a:txBody>
                  <a:tcPr/>
                </a:tc>
                <a:tc>
                  <a:txBody>
                    <a:bodyPr/>
                    <a:lstStyle/>
                    <a:p>
                      <a:r>
                        <a:rPr lang="en-US" sz="1400"/>
                        <a:t>Sept</a:t>
                      </a:r>
                    </a:p>
                  </a:txBody>
                  <a:tcPr/>
                </a:tc>
                <a:extLst>
                  <a:ext uri="{0D108BD9-81ED-4DB2-BD59-A6C34878D82A}">
                    <a16:rowId xmlns:a16="http://schemas.microsoft.com/office/drawing/2014/main" val="2968653399"/>
                  </a:ext>
                </a:extLst>
              </a:tr>
              <a:tr h="0">
                <a:tc>
                  <a:txBody>
                    <a:bodyPr/>
                    <a:lstStyle/>
                    <a:p>
                      <a:r>
                        <a:rPr lang="en-US" sz="1000" b="1"/>
                        <a:t>Website Branding</a:t>
                      </a:r>
                    </a:p>
                  </a:txBody>
                  <a:tcPr/>
                </a:tc>
                <a:tc>
                  <a:txBody>
                    <a:bodyPr/>
                    <a:lstStyle/>
                    <a:p>
                      <a:pPr marL="171450" indent="-171450">
                        <a:buFont typeface="Arial" panose="020B0604020202020204" pitchFamily="34" charset="0"/>
                        <a:buChar char="•"/>
                      </a:pPr>
                      <a:r>
                        <a:rPr lang="en-US" sz="900"/>
                        <a:t>Develop and submit landing  page website branding mockups for approval</a:t>
                      </a: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Approval received. Develop, test, and approve landing page</a:t>
                      </a:r>
                      <a:endParaRPr lang="en-US" sz="900"/>
                    </a:p>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All branding elements live on website</a:t>
                      </a:r>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extLst>
                  <a:ext uri="{0D108BD9-81ED-4DB2-BD59-A6C34878D82A}">
                    <a16:rowId xmlns:a16="http://schemas.microsoft.com/office/drawing/2014/main" val="4150402237"/>
                  </a:ext>
                </a:extLst>
              </a:tr>
              <a:tr h="0">
                <a:tc>
                  <a:txBody>
                    <a:bodyPr/>
                    <a:lstStyle/>
                    <a:p>
                      <a:r>
                        <a:rPr lang="en-US" sz="1000" b="1"/>
                        <a:t>Infographic Timeline</a:t>
                      </a:r>
                    </a:p>
                  </a:txBody>
                  <a:tcPr/>
                </a:tc>
                <a:tc>
                  <a:txBody>
                    <a:bodyPr/>
                    <a:lstStyle/>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Develop concept</a:t>
                      </a:r>
                    </a:p>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Submit v1 for approval</a:t>
                      </a:r>
                    </a:p>
                    <a:p>
                      <a:pPr marL="171450" indent="-171450">
                        <a:buFont typeface="Arial" panose="020B0604020202020204" pitchFamily="34" charset="0"/>
                        <a:buChar char="•"/>
                      </a:pPr>
                      <a:r>
                        <a:rPr lang="en-US" sz="900"/>
                        <a:t>Submit v2 for approval</a:t>
                      </a:r>
                    </a:p>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Approval received, production begins</a:t>
                      </a:r>
                    </a:p>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Submit for review</a:t>
                      </a:r>
                    </a:p>
                    <a:p>
                      <a:pPr marL="171450" indent="-171450">
                        <a:buFont typeface="Arial" panose="020B0604020202020204" pitchFamily="34" charset="0"/>
                        <a:buChar char="•"/>
                      </a:pPr>
                      <a:r>
                        <a:rPr lang="en-US" sz="900"/>
                        <a:t>Additional edits as needed</a:t>
                      </a:r>
                    </a:p>
                    <a:p>
                      <a:pPr marL="171450" indent="-171450">
                        <a:buFont typeface="Arial" panose="020B0604020202020204" pitchFamily="34" charset="0"/>
                        <a:buChar char="•"/>
                      </a:pPr>
                      <a:r>
                        <a:rPr lang="en-US" sz="900"/>
                        <a:t>Approval received</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Launch on website</a:t>
                      </a:r>
                    </a:p>
                  </a:txBody>
                  <a:tcPr>
                    <a:solidFill>
                      <a:schemeClr val="accent5">
                        <a:lumMod val="40000"/>
                        <a:lumOff val="60000"/>
                      </a:schemeClr>
                    </a:solidFill>
                  </a:tcPr>
                </a:tc>
                <a:extLst>
                  <a:ext uri="{0D108BD9-81ED-4DB2-BD59-A6C34878D82A}">
                    <a16:rowId xmlns:a16="http://schemas.microsoft.com/office/drawing/2014/main" val="1910278689"/>
                  </a:ext>
                </a:extLst>
              </a:tr>
              <a:tr h="370840">
                <a:tc>
                  <a:txBody>
                    <a:bodyPr/>
                    <a:lstStyle/>
                    <a:p>
                      <a:r>
                        <a:rPr lang="en-US" sz="1000" b="1"/>
                        <a:t>Sharable Content</a:t>
                      </a:r>
                    </a:p>
                  </a:txBody>
                  <a:tcPr/>
                </a:tc>
                <a:tc>
                  <a:txBody>
                    <a:bodyPr/>
                    <a:lstStyle/>
                    <a:p>
                      <a:pPr marL="171450" indent="-171450">
                        <a:buFont typeface="Arial" panose="020B0604020202020204" pitchFamily="34" charset="0"/>
                        <a:buChar char="•"/>
                      </a:pPr>
                      <a:r>
                        <a:rPr lang="en-US" sz="900"/>
                        <a:t>Submit logo for approval</a:t>
                      </a:r>
                    </a:p>
                    <a:p>
                      <a:pPr marL="171450" indent="-171450">
                        <a:buFont typeface="Arial" panose="020B0604020202020204" pitchFamily="34" charset="0"/>
                        <a:buChar char="•"/>
                      </a:pPr>
                      <a:r>
                        <a:rPr lang="en-US" sz="900"/>
                        <a:t>Receive approval</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Add logo to all Evergreen and ad hoc content</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Publish content with logo</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extLst>
                  <a:ext uri="{0D108BD9-81ED-4DB2-BD59-A6C34878D82A}">
                    <a16:rowId xmlns:a16="http://schemas.microsoft.com/office/drawing/2014/main" val="1162929949"/>
                  </a:ext>
                </a:extLst>
              </a:tr>
              <a:tr h="370840">
                <a:tc rowSpan="3">
                  <a:txBody>
                    <a:bodyPr/>
                    <a:lstStyle/>
                    <a:p>
                      <a:endParaRPr lang="en-US" sz="1000" b="1"/>
                    </a:p>
                    <a:p>
                      <a:endParaRPr lang="en-US" sz="1000" b="1"/>
                    </a:p>
                    <a:p>
                      <a:endParaRPr lang="en-US" sz="1000" b="1"/>
                    </a:p>
                    <a:p>
                      <a:r>
                        <a:rPr lang="en-US" sz="1000" b="1"/>
                        <a:t>10 Years of Alignment, Action, &amp; Change </a:t>
                      </a:r>
                    </a:p>
                  </a:txBody>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0" indent="0">
                        <a:buFont typeface="Arial" panose="020B0604020202020204" pitchFamily="34" charset="0"/>
                        <a:buNone/>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Develop and submit and script storyboard for review</a:t>
                      </a:r>
                    </a:p>
                    <a:p>
                      <a:pPr marL="171450" indent="-171450">
                        <a:buFont typeface="Arial" panose="020B0604020202020204" pitchFamily="34" charset="0"/>
                        <a:buChar char="•"/>
                      </a:pPr>
                      <a:r>
                        <a:rPr lang="en-US" sz="900"/>
                        <a:t>Review final edits</a:t>
                      </a:r>
                    </a:p>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Begin video production</a:t>
                      </a:r>
                    </a:p>
                    <a:p>
                      <a:pPr marL="171450" indent="-171450">
                        <a:buFont typeface="Arial" panose="020B0604020202020204" pitchFamily="34" charset="0"/>
                        <a:buChar char="•"/>
                      </a:pPr>
                      <a:r>
                        <a:rPr lang="en-US" sz="900"/>
                        <a:t>Submit first version</a:t>
                      </a:r>
                    </a:p>
                    <a:p>
                      <a:pPr marL="171450" indent="-171450">
                        <a:buFont typeface="Arial" panose="020B0604020202020204" pitchFamily="34" charset="0"/>
                        <a:buChar char="•"/>
                      </a:pPr>
                      <a:r>
                        <a:rPr lang="en-US" sz="900"/>
                        <a:t>Submit second version</a:t>
                      </a:r>
                    </a:p>
                  </a:txBody>
                  <a:tcPr>
                    <a:solidFill>
                      <a:schemeClr val="accent2">
                        <a:lumMod val="40000"/>
                        <a:lumOff val="60000"/>
                      </a:schemeClr>
                    </a:solidFill>
                  </a:tcPr>
                </a:tc>
                <a:tc>
                  <a:txBody>
                    <a:bodyPr/>
                    <a:lstStyle/>
                    <a:p>
                      <a:pPr marL="342900" indent="-342900">
                        <a:buFont typeface="Arial" panose="020B0604020202020204" pitchFamily="34" charset="0"/>
                        <a:buChar char="•"/>
                      </a:pPr>
                      <a:r>
                        <a:rPr lang="en-US" sz="900"/>
                        <a:t>Submit final version</a:t>
                      </a:r>
                    </a:p>
                    <a:p>
                      <a:pPr marL="342900" indent="-342900">
                        <a:buFont typeface="Arial" panose="020B0604020202020204" pitchFamily="34" charset="0"/>
                        <a:buChar char="•"/>
                      </a:pPr>
                      <a:r>
                        <a:rPr lang="en-US" sz="900"/>
                        <a:t>Receive approval</a:t>
                      </a:r>
                    </a:p>
                    <a:p>
                      <a:pPr marL="342900" indent="-342900">
                        <a:buFont typeface="Arial" panose="020B0604020202020204" pitchFamily="34" charset="0"/>
                        <a:buChar char="•"/>
                      </a:pPr>
                      <a:r>
                        <a:rPr lang="en-US" sz="900"/>
                        <a:t>Publish on social media, YouTube, and website</a:t>
                      </a:r>
                    </a:p>
                  </a:txBody>
                  <a:tcPr>
                    <a:solidFill>
                      <a:schemeClr val="accent2">
                        <a:lumMod val="40000"/>
                        <a:lumOff val="60000"/>
                      </a:schemeClr>
                    </a:solidFill>
                  </a:tcPr>
                </a:tc>
                <a:extLst>
                  <a:ext uri="{0D108BD9-81ED-4DB2-BD59-A6C34878D82A}">
                    <a16:rowId xmlns:a16="http://schemas.microsoft.com/office/drawing/2014/main" val="1008855814"/>
                  </a:ext>
                </a:extLst>
              </a:tr>
              <a:tr h="370840">
                <a:tc vMerge="1">
                  <a:txBody>
                    <a:bodyPr/>
                    <a:lstStyle/>
                    <a:p>
                      <a:endParaRPr/>
                    </a:p>
                  </a:txBody>
                  <a:tcPr/>
                </a:tc>
                <a:tc>
                  <a:txBody>
                    <a:bodyPr/>
                    <a:lstStyle/>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Solicit members to participate in 10 Reasons Why to participate with HCPLAN</a:t>
                      </a:r>
                    </a:p>
                    <a:p>
                      <a:pPr marL="171450" indent="-171450">
                        <a:buFont typeface="Arial" panose="020B0604020202020204" pitchFamily="34" charset="0"/>
                        <a:buChar char="•"/>
                      </a:pPr>
                      <a:r>
                        <a:rPr lang="en-US" sz="900"/>
                        <a:t>Draft script and submit for approval</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Script approved</a:t>
                      </a:r>
                    </a:p>
                    <a:p>
                      <a:pPr marL="171450" indent="-171450">
                        <a:buFont typeface="Arial" panose="020B0604020202020204" pitchFamily="34" charset="0"/>
                        <a:buChar char="•"/>
                      </a:pPr>
                      <a:r>
                        <a:rPr lang="en-US" sz="900"/>
                        <a:t>Confirm interview</a:t>
                      </a:r>
                    </a:p>
                    <a:p>
                      <a:pPr marL="171450" indent="-171450">
                        <a:buFont typeface="Arial" panose="020B0604020202020204" pitchFamily="34" charset="0"/>
                        <a:buChar char="•"/>
                      </a:pPr>
                      <a:r>
                        <a:rPr lang="en-US" sz="900"/>
                        <a:t>Begin recording</a:t>
                      </a:r>
                    </a:p>
                    <a:p>
                      <a:pPr marL="171450" indent="-171450">
                        <a:buFont typeface="Arial" panose="020B0604020202020204" pitchFamily="34" charset="0"/>
                        <a:buChar char="•"/>
                      </a:pPr>
                      <a:r>
                        <a:rPr lang="en-US" sz="900"/>
                        <a:t>Edit videos</a:t>
                      </a:r>
                    </a:p>
                    <a:p>
                      <a:pPr marL="171450" indent="-171450">
                        <a:buFont typeface="Arial" panose="020B0604020202020204" pitchFamily="34" charset="0"/>
                        <a:buChar char="•"/>
                      </a:pPr>
                      <a:r>
                        <a:rPr lang="en-US" sz="900"/>
                        <a:t>Submit for approval</a:t>
                      </a: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Receive approval</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Launch series on social media</a:t>
                      </a:r>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extLst>
                  <a:ext uri="{0D108BD9-81ED-4DB2-BD59-A6C34878D82A}">
                    <a16:rowId xmlns:a16="http://schemas.microsoft.com/office/drawing/2014/main" val="2599774346"/>
                  </a:ext>
                </a:extLst>
              </a:tr>
              <a:tr h="370840">
                <a:tc vMerge="1">
                  <a:txBody>
                    <a:bodyPr/>
                    <a:lstStyle/>
                    <a:p>
                      <a:endParaRPr/>
                    </a:p>
                  </a:txBody>
                  <a:tcPr/>
                </a:tc>
                <a:tc>
                  <a:txBody>
                    <a:bodyPr/>
                    <a:lstStyle/>
                    <a:p>
                      <a:pPr marL="171450" indent="-171450">
                        <a:buFont typeface="Arial" panose="020B0604020202020204" pitchFamily="34" charset="0"/>
                        <a:buChar char="•"/>
                      </a:pPr>
                      <a:r>
                        <a:rPr lang="en-US" sz="900"/>
                        <a:t>Create storyboard for “VBC over the years” reel</a:t>
                      </a:r>
                    </a:p>
                    <a:p>
                      <a:pPr marL="171450" indent="-171450">
                        <a:buFont typeface="Arial" panose="020B0604020202020204" pitchFamily="34" charset="0"/>
                        <a:buChar char="•"/>
                      </a:pPr>
                      <a:r>
                        <a:rPr lang="en-US" sz="900"/>
                        <a:t>Draft script and submit for approval</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Storyboard and script approved</a:t>
                      </a:r>
                    </a:p>
                    <a:p>
                      <a:pPr marL="171450" indent="-171450">
                        <a:buFont typeface="Arial" panose="020B0604020202020204" pitchFamily="34" charset="0"/>
                        <a:buChar char="•"/>
                      </a:pPr>
                      <a:r>
                        <a:rPr lang="en-US" sz="900"/>
                        <a:t>Begin production</a:t>
                      </a:r>
                    </a:p>
                    <a:p>
                      <a:pPr marL="171450" indent="-171450">
                        <a:buFont typeface="Arial" panose="020B0604020202020204" pitchFamily="34" charset="0"/>
                        <a:buChar char="•"/>
                      </a:pPr>
                      <a:r>
                        <a:rPr lang="en-US" sz="900"/>
                        <a:t>Submit final reel for approval</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Launch series on social media</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extLst>
                  <a:ext uri="{0D108BD9-81ED-4DB2-BD59-A6C34878D82A}">
                    <a16:rowId xmlns:a16="http://schemas.microsoft.com/office/drawing/2014/main" val="1505479250"/>
                  </a:ext>
                </a:extLst>
              </a:tr>
              <a:tr h="370840">
                <a:tc>
                  <a:txBody>
                    <a:bodyPr/>
                    <a:lstStyle/>
                    <a:p>
                      <a:r>
                        <a:rPr lang="en-US" sz="1000" b="1"/>
                        <a:t>Collaborating for a Healthy Future</a:t>
                      </a:r>
                    </a:p>
                  </a:txBody>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endParaRPr lang="en-US" sz="900"/>
                    </a:p>
                  </a:txBody>
                  <a:tcPr>
                    <a:solidFill>
                      <a:schemeClr val="accent2">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Develop (4) static graphics with text showing the impact of VBC on patient outcomes over the past 10 years</a:t>
                      </a:r>
                    </a:p>
                  </a:txBody>
                  <a:tcPr>
                    <a:solidFill>
                      <a:schemeClr val="accent2">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Submit for review and approval</a:t>
                      </a:r>
                    </a:p>
                  </a:txBody>
                  <a:tcPr>
                    <a:solidFill>
                      <a:schemeClr val="accent2">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Publish on social media</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2">
                        <a:lumMod val="40000"/>
                        <a:lumOff val="60000"/>
                      </a:schemeClr>
                    </a:solidFill>
                  </a:tcPr>
                </a:tc>
                <a:extLst>
                  <a:ext uri="{0D108BD9-81ED-4DB2-BD59-A6C34878D82A}">
                    <a16:rowId xmlns:a16="http://schemas.microsoft.com/office/drawing/2014/main" val="2888058479"/>
                  </a:ext>
                </a:extLst>
              </a:tr>
              <a:tr h="370840">
                <a:tc>
                  <a:txBody>
                    <a:bodyPr/>
                    <a:lstStyle/>
                    <a:p>
                      <a:r>
                        <a:rPr lang="en-US" sz="1000" b="1"/>
                        <a:t>HCPLAN Drives Accountable Care </a:t>
                      </a:r>
                    </a:p>
                  </a:txBody>
                  <a:tcPr/>
                </a:tc>
                <a:tc>
                  <a:txBody>
                    <a:bodyPr/>
                    <a:lstStyle/>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Solicit (2) HCPLAN members to share their story of how HCPLAN has impacted their work</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Develop talking points</a:t>
                      </a:r>
                    </a:p>
                    <a:p>
                      <a:pPr marL="171450" indent="-171450">
                        <a:buFont typeface="Arial" panose="020B0604020202020204" pitchFamily="34" charset="0"/>
                        <a:buChar char="•"/>
                      </a:pPr>
                      <a:r>
                        <a:rPr lang="en-US" sz="900"/>
                        <a:t>Submit for approval</a:t>
                      </a:r>
                    </a:p>
                    <a:p>
                      <a:pPr marL="171450" indent="-171450">
                        <a:buFont typeface="Arial" panose="020B0604020202020204" pitchFamily="34" charset="0"/>
                        <a:buChar char="•"/>
                      </a:pPr>
                      <a:r>
                        <a:rPr lang="en-US" sz="900"/>
                        <a:t>Provide talking points to participants for review</a:t>
                      </a:r>
                    </a:p>
                    <a:p>
                      <a:pPr marL="171450" indent="-171450">
                        <a:buFont typeface="Arial" panose="020B0604020202020204" pitchFamily="34" charset="0"/>
                        <a:buChar char="•"/>
                      </a:pPr>
                      <a:r>
                        <a:rPr lang="en-US" sz="900"/>
                        <a:t>Schedule recording</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Host recordings</a:t>
                      </a:r>
                    </a:p>
                    <a:p>
                      <a:pPr marL="171450" indent="-171450">
                        <a:buFont typeface="Arial" panose="020B0604020202020204" pitchFamily="34" charset="0"/>
                        <a:buChar char="•"/>
                      </a:pPr>
                      <a:r>
                        <a:rPr lang="en-US" sz="900"/>
                        <a:t>Edit video</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Submit (1) video for review and approval</a:t>
                      </a: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Publish on social, YouTube, and website</a:t>
                      </a:r>
                    </a:p>
                    <a:p>
                      <a:pPr marL="171450" indent="-17145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tc>
                  <a:txBody>
                    <a:bodyPr/>
                    <a:lstStyle/>
                    <a:p>
                      <a:pPr marL="342900" indent="-342900">
                        <a:buFont typeface="Arial" panose="020B0604020202020204" pitchFamily="34" charset="0"/>
                        <a:buChar char="•"/>
                      </a:pPr>
                      <a:endParaRPr lang="en-US" sz="900"/>
                    </a:p>
                  </a:txBody>
                  <a:tcPr>
                    <a:solidFill>
                      <a:schemeClr val="accent5">
                        <a:lumMod val="40000"/>
                        <a:lumOff val="60000"/>
                      </a:schemeClr>
                    </a:solidFill>
                  </a:tcPr>
                </a:tc>
                <a:extLst>
                  <a:ext uri="{0D108BD9-81ED-4DB2-BD59-A6C34878D82A}">
                    <a16:rowId xmlns:a16="http://schemas.microsoft.com/office/drawing/2014/main" val="3787790345"/>
                  </a:ext>
                </a:extLst>
              </a:tr>
              <a:tr h="0">
                <a:tc>
                  <a:txBody>
                    <a:bodyPr/>
                    <a:lstStyle/>
                    <a:p>
                      <a:r>
                        <a:rPr lang="en-US" sz="1000" b="1"/>
                        <a:t>Email Marketing</a:t>
                      </a:r>
                    </a:p>
                  </a:txBody>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Create personalized email journey for current &amp; new subscribers</a:t>
                      </a:r>
                    </a:p>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Submit for approval</a:t>
                      </a:r>
                      <a:endParaRPr kumimoji="0" lang="en-US" sz="900" b="0" i="0" u="none" strike="noStrike" kern="1200" cap="none" spc="0" normalizeH="0" baseline="0" noProof="0">
                        <a:ln>
                          <a:noFill/>
                        </a:ln>
                        <a:solidFill>
                          <a:prstClr val="black"/>
                        </a:solidFill>
                        <a:effectLst/>
                        <a:uLnTx/>
                        <a:uFillTx/>
                        <a:latin typeface="Arial"/>
                        <a:ea typeface="+mn-ea"/>
                        <a:cs typeface="+mn-cs"/>
                      </a:endParaRPr>
                    </a:p>
                  </a:txBody>
                  <a:tcPr>
                    <a:solidFill>
                      <a:schemeClr val="accent4">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Receive approval</a:t>
                      </a:r>
                    </a:p>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a:ln>
                          <a:noFill/>
                        </a:ln>
                        <a:solidFill>
                          <a:prstClr val="black"/>
                        </a:solidFill>
                        <a:effectLst/>
                        <a:uLnTx/>
                        <a:uFillTx/>
                        <a:latin typeface="Arial"/>
                        <a:ea typeface="+mn-ea"/>
                        <a:cs typeface="+mn-cs"/>
                      </a:endParaRPr>
                    </a:p>
                  </a:txBody>
                  <a:tcPr>
                    <a:solidFill>
                      <a:schemeClr val="accent4">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Send email 1</a:t>
                      </a:r>
                      <a:endParaRPr lang="en-US" sz="900"/>
                    </a:p>
                  </a:txBody>
                  <a:tcPr>
                    <a:solidFill>
                      <a:schemeClr val="accent4">
                        <a:lumMod val="40000"/>
                        <a:lumOff val="60000"/>
                      </a:schemeClr>
                    </a:solidFill>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Send email 2</a:t>
                      </a:r>
                      <a:endParaRPr lang="en-US" sz="900"/>
                    </a:p>
                    <a:p>
                      <a:pPr marL="342900" indent="-342900">
                        <a:buFont typeface="Arial" panose="020B0604020202020204" pitchFamily="34" charset="0"/>
                        <a:buChar char="•"/>
                      </a:pPr>
                      <a:endParaRPr lang="en-US" sz="900"/>
                    </a:p>
                  </a:txBody>
                  <a:tcPr>
                    <a:solidFill>
                      <a:schemeClr val="accent4">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t>Send email 3</a:t>
                      </a:r>
                    </a:p>
                  </a:txBody>
                  <a:tcPr>
                    <a:solidFill>
                      <a:schemeClr val="accent4">
                        <a:lumMod val="40000"/>
                        <a:lumOff val="60000"/>
                      </a:schemeClr>
                    </a:solidFill>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Send email 4</a:t>
                      </a:r>
                      <a:endParaRPr lang="en-US" sz="900"/>
                    </a:p>
                    <a:p>
                      <a:pPr marL="342900" indent="-342900">
                        <a:buFont typeface="Arial" panose="020B0604020202020204" pitchFamily="34" charset="0"/>
                        <a:buChar char="•"/>
                      </a:pPr>
                      <a:endParaRPr lang="en-US" sz="900"/>
                    </a:p>
                  </a:txBody>
                  <a:tcPr>
                    <a:solidFill>
                      <a:schemeClr val="accent4">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900"/>
                    </a:p>
                  </a:txBody>
                  <a:tcPr>
                    <a:solidFill>
                      <a:schemeClr val="accent4">
                        <a:lumMod val="40000"/>
                        <a:lumOff val="60000"/>
                      </a:schemeClr>
                    </a:solidFill>
                  </a:tcPr>
                </a:tc>
                <a:extLst>
                  <a:ext uri="{0D108BD9-81ED-4DB2-BD59-A6C34878D82A}">
                    <a16:rowId xmlns:a16="http://schemas.microsoft.com/office/drawing/2014/main" val="4280864694"/>
                  </a:ext>
                </a:extLst>
              </a:tr>
              <a:tr h="370840">
                <a:tc>
                  <a:txBody>
                    <a:bodyPr/>
                    <a:lstStyle/>
                    <a:p>
                      <a:r>
                        <a:rPr lang="en-US" sz="1000" b="1"/>
                        <a:t>Media  &amp; C2C</a:t>
                      </a:r>
                    </a:p>
                  </a:txBody>
                  <a:tcPr/>
                </a:tc>
                <a:tc>
                  <a:txBody>
                    <a:bodyPr/>
                    <a:lstStyle/>
                    <a:p>
                      <a:pPr marL="285750" marR="0" lvl="0" indent="-2857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Pitch op-ed </a:t>
                      </a:r>
                      <a:r>
                        <a:rPr lang="en-US" sz="900"/>
                        <a:t>Lessons from a Decade of Value-Based Care and HCPLAN leaders</a:t>
                      </a:r>
                      <a:endParaRPr kumimoji="0" lang="en-US" sz="900" b="0" i="0" u="none" strike="noStrike" kern="1200" cap="none" spc="0" normalizeH="0" baseline="0" noProof="0">
                        <a:ln>
                          <a:noFill/>
                        </a:ln>
                        <a:solidFill>
                          <a:prstClr val="black"/>
                        </a:solidFill>
                        <a:effectLst/>
                        <a:uLnTx/>
                        <a:uFillTx/>
                        <a:latin typeface="+mn-lt"/>
                        <a:ea typeface="+mn-ea"/>
                        <a:cs typeface="+mn-cs"/>
                      </a:endParaRPr>
                    </a:p>
                  </a:txBody>
                  <a:tcPr>
                    <a:solidFill>
                      <a:schemeClr val="accent5">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a:ln>
                          <a:noFill/>
                        </a:ln>
                        <a:solidFill>
                          <a:prstClr val="black"/>
                        </a:solidFill>
                        <a:effectLst/>
                        <a:uLnTx/>
                        <a:uFillTx/>
                        <a:latin typeface="Arial"/>
                        <a:ea typeface="+mn-ea"/>
                        <a:cs typeface="+mn-cs"/>
                      </a:endParaRPr>
                    </a:p>
                  </a:txBody>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mn-lt"/>
                          <a:ea typeface="+mn-ea"/>
                          <a:cs typeface="+mn-cs"/>
                        </a:rPr>
                        <a:t>Send anniversary announcement to all C2C partners</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tc>
                <a:tc>
                  <a:txBody>
                    <a:bodyPr/>
                    <a:lstStyle/>
                    <a:p>
                      <a:pPr marL="171450" indent="-171450">
                        <a:buFont typeface="Arial" panose="020B0604020202020204" pitchFamily="34" charset="0"/>
                        <a:buChar char="•"/>
                      </a:pPr>
                      <a:r>
                        <a:rPr lang="en-US" sz="900"/>
                        <a:t>Develop comms kits</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Submit comms kits for approval</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Distribute comms kits</a:t>
                      </a:r>
                    </a:p>
                    <a:p>
                      <a:pPr marL="171450" indent="-171450">
                        <a:buFont typeface="Arial" panose="020B0604020202020204" pitchFamily="34" charset="0"/>
                        <a:buChar char="•"/>
                      </a:pPr>
                      <a:r>
                        <a:rPr lang="en-US" sz="900"/>
                        <a:t>Pitch podcasts to feature HCPLAN leaders</a:t>
                      </a:r>
                    </a:p>
                  </a:txBody>
                  <a:tcPr>
                    <a:solidFill>
                      <a:schemeClr val="accent2">
                        <a:lumMod val="40000"/>
                        <a:lumOff val="60000"/>
                      </a:schemeClr>
                    </a:solidFill>
                  </a:tcPr>
                </a:tc>
                <a:extLst>
                  <a:ext uri="{0D108BD9-81ED-4DB2-BD59-A6C34878D82A}">
                    <a16:rowId xmlns:a16="http://schemas.microsoft.com/office/drawing/2014/main" val="3545631318"/>
                  </a:ext>
                </a:extLst>
              </a:tr>
              <a:tr h="370840">
                <a:tc>
                  <a:txBody>
                    <a:bodyPr/>
                    <a:lstStyle/>
                    <a:p>
                      <a:r>
                        <a:rPr lang="en-US" sz="1000" b="1"/>
                        <a:t>Events</a:t>
                      </a:r>
                    </a:p>
                  </a:txBody>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Arial"/>
                          <a:ea typeface="+mn-ea"/>
                          <a:cs typeface="+mn-cs"/>
                        </a:rPr>
                        <a:t>Develop branded presentation decks</a:t>
                      </a:r>
                    </a:p>
                  </a:txBody>
                  <a:tcPr>
                    <a:solidFill>
                      <a:schemeClr val="accent2">
                        <a:lumMod val="40000"/>
                        <a:lumOff val="60000"/>
                      </a:schemeClr>
                    </a:solidFill>
                  </a:tcPr>
                </a:tc>
                <a:tc>
                  <a:txBody>
                    <a:bodyPr/>
                    <a:lstStyle/>
                    <a:p>
                      <a:pPr marL="171450" marR="0" lvl="0" indent="-17145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Arial"/>
                          <a:ea typeface="+mn-ea"/>
                          <a:cs typeface="+mn-cs"/>
                        </a:rPr>
                        <a:t>Receive approval on decks </a:t>
                      </a:r>
                    </a:p>
                  </a:txBody>
                  <a:tcPr>
                    <a:solidFill>
                      <a:schemeClr val="accent2">
                        <a:lumMod val="40000"/>
                        <a:lumOff val="60000"/>
                      </a:schemeClr>
                    </a:solidFill>
                  </a:tcPr>
                </a:tc>
                <a:tc>
                  <a:txBody>
                    <a:bodyPr/>
                    <a:lstStyle/>
                    <a:p>
                      <a:pPr marL="171450" indent="-171450">
                        <a:buFont typeface="Arial" panose="020B0604020202020204" pitchFamily="34" charset="0"/>
                        <a:buChar char="•"/>
                      </a:pPr>
                      <a:r>
                        <a:rPr lang="en-US" sz="900"/>
                        <a:t>Develop wall cling concept</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Submit wall cling concept for approval</a:t>
                      </a:r>
                    </a:p>
                  </a:txBody>
                  <a:tcPr>
                    <a:solidFill>
                      <a:schemeClr val="accent5">
                        <a:lumMod val="40000"/>
                        <a:lumOff val="60000"/>
                      </a:schemeClr>
                    </a:solidFill>
                  </a:tcPr>
                </a:tc>
                <a:tc>
                  <a:txBody>
                    <a:bodyPr/>
                    <a:lstStyle/>
                    <a:p>
                      <a:pPr marL="171450" indent="-171450">
                        <a:buFont typeface="Arial" panose="020B0604020202020204" pitchFamily="34" charset="0"/>
                        <a:buChar char="•"/>
                      </a:pPr>
                      <a:r>
                        <a:rPr lang="en-US" sz="900"/>
                        <a:t>Develop branded name tags and signage</a:t>
                      </a:r>
                    </a:p>
                  </a:txBody>
                  <a:tcPr>
                    <a:solidFill>
                      <a:schemeClr val="accent2">
                        <a:lumMod val="40000"/>
                        <a:lumOff val="60000"/>
                      </a:schemeClr>
                    </a:solidFill>
                  </a:tcPr>
                </a:tc>
                <a:tc>
                  <a:txBody>
                    <a:bodyPr/>
                    <a:lstStyle/>
                    <a:p>
                      <a:pPr marL="342900" indent="-342900">
                        <a:buFont typeface="Arial" panose="020B0604020202020204" pitchFamily="34" charset="0"/>
                        <a:buChar char="•"/>
                      </a:pPr>
                      <a:endParaRPr lang="en-US" sz="900"/>
                    </a:p>
                  </a:txBody>
                  <a:tcPr/>
                </a:tc>
                <a:tc>
                  <a:txBody>
                    <a:bodyPr/>
                    <a:lstStyle/>
                    <a:p>
                      <a:pPr marL="171450" indent="-171450">
                        <a:buFont typeface="Arial" panose="020B0604020202020204" pitchFamily="34" charset="0"/>
                        <a:buChar char="•"/>
                      </a:pPr>
                      <a:r>
                        <a:rPr lang="en-US" sz="900"/>
                        <a:t>Reference anniversary in talking points</a:t>
                      </a:r>
                    </a:p>
                  </a:txBody>
                  <a:tcPr>
                    <a:solidFill>
                      <a:schemeClr val="accent2">
                        <a:lumMod val="40000"/>
                        <a:lumOff val="60000"/>
                      </a:schemeClr>
                    </a:solidFill>
                  </a:tcPr>
                </a:tc>
                <a:extLst>
                  <a:ext uri="{0D108BD9-81ED-4DB2-BD59-A6C34878D82A}">
                    <a16:rowId xmlns:a16="http://schemas.microsoft.com/office/drawing/2014/main" val="1802200861"/>
                  </a:ext>
                </a:extLst>
              </a:tr>
            </a:tbl>
          </a:graphicData>
        </a:graphic>
      </p:graphicFrame>
    </p:spTree>
    <p:extLst>
      <p:ext uri="{BB962C8B-B14F-4D97-AF65-F5344CB8AC3E}">
        <p14:creationId xmlns:p14="http://schemas.microsoft.com/office/powerpoint/2010/main" val="3233388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986E7D7-E423-97FD-F400-D1F1990178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6404EA-9302-4025-D3B0-7D44BB85393C}"/>
              </a:ext>
            </a:extLst>
          </p:cNvPr>
          <p:cNvSpPr>
            <a:spLocks noGrp="1"/>
          </p:cNvSpPr>
          <p:nvPr>
            <p:ph type="title"/>
          </p:nvPr>
        </p:nvSpPr>
        <p:spPr>
          <a:xfrm>
            <a:off x="695327" y="-159413"/>
            <a:ext cx="10515600" cy="1325563"/>
          </a:xfrm>
        </p:spPr>
        <p:txBody>
          <a:bodyPr vert="horz" lIns="91440" tIns="45720" rIns="91440" bIns="45720" rtlCol="0" anchor="ctr">
            <a:normAutofit/>
          </a:bodyPr>
          <a:lstStyle/>
          <a:p>
            <a:r>
              <a:rPr lang="en-US" kern="1200">
                <a:latin typeface="+mj-lt"/>
                <a:ea typeface="+mj-ea"/>
                <a:cs typeface="Arial" panose="020B0604020202020204" pitchFamily="34" charset="0"/>
              </a:rPr>
              <a:t>Option 2</a:t>
            </a:r>
          </a:p>
        </p:txBody>
      </p:sp>
      <p:sp>
        <p:nvSpPr>
          <p:cNvPr id="3" name="Slide Number Placeholder 2">
            <a:extLst>
              <a:ext uri="{FF2B5EF4-FFF2-40B4-BE49-F238E27FC236}">
                <a16:creationId xmlns:a16="http://schemas.microsoft.com/office/drawing/2014/main" id="{10E03A3A-65F8-3D6C-3678-D1D16B073481}"/>
              </a:ext>
            </a:extLst>
          </p:cNvPr>
          <p:cNvSpPr>
            <a:spLocks noGrp="1"/>
          </p:cNvSpPr>
          <p:nvPr>
            <p:ph type="sldNum" sz="quarter" idx="12"/>
          </p:nvPr>
        </p:nvSpPr>
        <p:spPr>
          <a:xfrm>
            <a:off x="346841" y="6366079"/>
            <a:ext cx="2743200" cy="365125"/>
          </a:xfrm>
        </p:spPr>
        <p:txBody>
          <a:bodyPr vert="horz" lIns="91440" tIns="45720" rIns="91440" bIns="45720" rtlCol="0" anchor="ctr">
            <a:normAutofit/>
          </a:bodyPr>
          <a:lstStyle/>
          <a:p>
            <a:pPr>
              <a:spcAft>
                <a:spcPts val="600"/>
              </a:spcAft>
            </a:pPr>
            <a:fld id="{16985025-2193-4D20-8010-DE0BC70DF1E5}" type="slidenum">
              <a:rPr lang="en-US" smtClean="0"/>
              <a:pPr>
                <a:spcAft>
                  <a:spcPts val="600"/>
                </a:spcAft>
              </a:pPr>
              <a:t>40</a:t>
            </a:fld>
            <a:endParaRPr lang="en-US"/>
          </a:p>
        </p:txBody>
      </p:sp>
      <p:grpSp>
        <p:nvGrpSpPr>
          <p:cNvPr id="6" name="Group 5">
            <a:extLst>
              <a:ext uri="{FF2B5EF4-FFF2-40B4-BE49-F238E27FC236}">
                <a16:creationId xmlns:a16="http://schemas.microsoft.com/office/drawing/2014/main" id="{10607052-7B31-ACAB-A5C7-3CDA83F3FF9B}"/>
              </a:ext>
            </a:extLst>
          </p:cNvPr>
          <p:cNvGrpSpPr/>
          <p:nvPr/>
        </p:nvGrpSpPr>
        <p:grpSpPr>
          <a:xfrm>
            <a:off x="9791005" y="4232019"/>
            <a:ext cx="5202538" cy="584775"/>
            <a:chOff x="849672" y="5023694"/>
            <a:chExt cx="5202538" cy="584775"/>
          </a:xfrm>
        </p:grpSpPr>
        <p:sp>
          <p:nvSpPr>
            <p:cNvPr id="7" name="TextBox 6">
              <a:extLst>
                <a:ext uri="{FF2B5EF4-FFF2-40B4-BE49-F238E27FC236}">
                  <a16:creationId xmlns:a16="http://schemas.microsoft.com/office/drawing/2014/main" id="{9827BC04-D16F-C73A-3154-087D4924C459}"/>
                </a:ext>
              </a:extLst>
            </p:cNvPr>
            <p:cNvSpPr txBox="1"/>
            <p:nvPr/>
          </p:nvSpPr>
          <p:spPr>
            <a:xfrm>
              <a:off x="1395822" y="5023694"/>
              <a:ext cx="4656388" cy="584775"/>
            </a:xfrm>
            <a:prstGeom prst="rect">
              <a:avLst/>
            </a:prstGeom>
            <a:noFill/>
          </p:spPr>
          <p:txBody>
            <a:bodyPr wrap="square">
              <a:spAutoFit/>
            </a:bodyPr>
            <a:lstStyle/>
            <a:p>
              <a:r>
                <a:rPr lang="en-US" sz="1600" b="1">
                  <a:solidFill>
                    <a:schemeClr val="accent2"/>
                  </a:solidFill>
                </a:rPr>
                <a:t>Deepen </a:t>
              </a:r>
            </a:p>
            <a:p>
              <a:r>
                <a:rPr lang="en-US" sz="1600" b="1">
                  <a:solidFill>
                    <a:schemeClr val="accent2"/>
                  </a:solidFill>
                </a:rPr>
                <a:t>Engagement</a:t>
              </a:r>
              <a:endParaRPr lang="en-US" sz="1600">
                <a:cs typeface="Arial"/>
              </a:endParaRPr>
            </a:p>
          </p:txBody>
        </p:sp>
        <p:pic>
          <p:nvPicPr>
            <p:cNvPr id="8" name="Graphic 7" descr="Badge 3 with solid fill">
              <a:extLst>
                <a:ext uri="{FF2B5EF4-FFF2-40B4-BE49-F238E27FC236}">
                  <a16:creationId xmlns:a16="http://schemas.microsoft.com/office/drawing/2014/main" id="{EEEF5391-D793-E957-859E-1149E5EBC10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9672" y="5046180"/>
              <a:ext cx="548640" cy="548640"/>
            </a:xfrm>
            <a:prstGeom prst="rect">
              <a:avLst/>
            </a:prstGeom>
          </p:spPr>
        </p:pic>
      </p:grpSp>
      <p:grpSp>
        <p:nvGrpSpPr>
          <p:cNvPr id="9" name="Group 8">
            <a:extLst>
              <a:ext uri="{FF2B5EF4-FFF2-40B4-BE49-F238E27FC236}">
                <a16:creationId xmlns:a16="http://schemas.microsoft.com/office/drawing/2014/main" id="{5FF6EA7B-F68C-9EEC-0241-8BD56CA23599}"/>
              </a:ext>
            </a:extLst>
          </p:cNvPr>
          <p:cNvGrpSpPr/>
          <p:nvPr/>
        </p:nvGrpSpPr>
        <p:grpSpPr>
          <a:xfrm>
            <a:off x="9791005" y="2549121"/>
            <a:ext cx="5382008" cy="548640"/>
            <a:chOff x="849672" y="2990247"/>
            <a:chExt cx="5382008" cy="548640"/>
          </a:xfrm>
        </p:grpSpPr>
        <p:sp>
          <p:nvSpPr>
            <p:cNvPr id="10" name="TextBox 9">
              <a:extLst>
                <a:ext uri="{FF2B5EF4-FFF2-40B4-BE49-F238E27FC236}">
                  <a16:creationId xmlns:a16="http://schemas.microsoft.com/office/drawing/2014/main" id="{9BE3565E-12A4-442F-0820-393A3FC35C41}"/>
                </a:ext>
              </a:extLst>
            </p:cNvPr>
            <p:cNvSpPr txBox="1"/>
            <p:nvPr/>
          </p:nvSpPr>
          <p:spPr>
            <a:xfrm>
              <a:off x="1398311" y="3066093"/>
              <a:ext cx="4833369" cy="338554"/>
            </a:xfrm>
            <a:prstGeom prst="rect">
              <a:avLst/>
            </a:prstGeom>
            <a:noFill/>
          </p:spPr>
          <p:txBody>
            <a:bodyPr wrap="square">
              <a:spAutoFit/>
            </a:bodyPr>
            <a:lstStyle/>
            <a:p>
              <a:r>
                <a:rPr lang="en-US" sz="1600" b="1">
                  <a:solidFill>
                    <a:schemeClr val="accent3"/>
                  </a:solidFill>
                </a:rPr>
                <a:t>Celebrate</a:t>
              </a:r>
              <a:r>
                <a:rPr lang="en-US" sz="1600" b="1"/>
                <a:t> </a:t>
              </a:r>
              <a:endParaRPr lang="en-US" sz="1600"/>
            </a:p>
          </p:txBody>
        </p:sp>
        <p:pic>
          <p:nvPicPr>
            <p:cNvPr id="11" name="Graphic 10" descr="Badge 1 with solid fill">
              <a:extLst>
                <a:ext uri="{FF2B5EF4-FFF2-40B4-BE49-F238E27FC236}">
                  <a16:creationId xmlns:a16="http://schemas.microsoft.com/office/drawing/2014/main" id="{5570E730-DFF3-E7FF-CDD8-7267575A81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9672" y="2990247"/>
              <a:ext cx="548640" cy="548640"/>
            </a:xfrm>
            <a:prstGeom prst="rect">
              <a:avLst/>
            </a:prstGeom>
          </p:spPr>
        </p:pic>
      </p:grpSp>
      <p:grpSp>
        <p:nvGrpSpPr>
          <p:cNvPr id="12" name="Group 11">
            <a:extLst>
              <a:ext uri="{FF2B5EF4-FFF2-40B4-BE49-F238E27FC236}">
                <a16:creationId xmlns:a16="http://schemas.microsoft.com/office/drawing/2014/main" id="{3DB7D216-BD37-7231-E1E9-2519D728D1E3}"/>
              </a:ext>
            </a:extLst>
          </p:cNvPr>
          <p:cNvGrpSpPr/>
          <p:nvPr/>
        </p:nvGrpSpPr>
        <p:grpSpPr>
          <a:xfrm>
            <a:off x="9791005" y="3325706"/>
            <a:ext cx="5428011" cy="588604"/>
            <a:chOff x="849672" y="3980520"/>
            <a:chExt cx="5428011" cy="588604"/>
          </a:xfrm>
        </p:grpSpPr>
        <p:pic>
          <p:nvPicPr>
            <p:cNvPr id="13" name="Graphic 12" descr="Badge with solid fill">
              <a:extLst>
                <a:ext uri="{FF2B5EF4-FFF2-40B4-BE49-F238E27FC236}">
                  <a16:creationId xmlns:a16="http://schemas.microsoft.com/office/drawing/2014/main" id="{0454D004-514B-B797-4B25-95A8B9AA62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9672" y="3980520"/>
              <a:ext cx="548640" cy="548640"/>
            </a:xfrm>
            <a:prstGeom prst="rect">
              <a:avLst/>
            </a:prstGeom>
          </p:spPr>
        </p:pic>
        <p:sp>
          <p:nvSpPr>
            <p:cNvPr id="14" name="TextBox 13">
              <a:extLst>
                <a:ext uri="{FF2B5EF4-FFF2-40B4-BE49-F238E27FC236}">
                  <a16:creationId xmlns:a16="http://schemas.microsoft.com/office/drawing/2014/main" id="{2A93A06B-27CD-963E-ED07-BE285AA6A614}"/>
                </a:ext>
              </a:extLst>
            </p:cNvPr>
            <p:cNvSpPr txBox="1"/>
            <p:nvPr/>
          </p:nvSpPr>
          <p:spPr>
            <a:xfrm>
              <a:off x="1444313" y="3984349"/>
              <a:ext cx="4833370" cy="584775"/>
            </a:xfrm>
            <a:prstGeom prst="rect">
              <a:avLst/>
            </a:prstGeom>
            <a:noFill/>
          </p:spPr>
          <p:txBody>
            <a:bodyPr wrap="square">
              <a:spAutoFit/>
            </a:bodyPr>
            <a:lstStyle/>
            <a:p>
              <a:r>
                <a:rPr lang="en-US" sz="1600" b="1">
                  <a:solidFill>
                    <a:schemeClr val="accent1"/>
                  </a:solidFill>
                </a:rPr>
                <a:t>Raise </a:t>
              </a:r>
            </a:p>
            <a:p>
              <a:r>
                <a:rPr lang="en-US" sz="1600" b="1">
                  <a:solidFill>
                    <a:schemeClr val="accent1"/>
                  </a:solidFill>
                </a:rPr>
                <a:t>Awareness</a:t>
              </a:r>
              <a:endParaRPr lang="en-US" sz="1600"/>
            </a:p>
          </p:txBody>
        </p:sp>
      </p:grpSp>
      <p:sp>
        <p:nvSpPr>
          <p:cNvPr id="42" name="TextBox 41">
            <a:extLst>
              <a:ext uri="{FF2B5EF4-FFF2-40B4-BE49-F238E27FC236}">
                <a16:creationId xmlns:a16="http://schemas.microsoft.com/office/drawing/2014/main" id="{C21D3DBB-E523-B825-8656-3062DD48A75B}"/>
              </a:ext>
            </a:extLst>
          </p:cNvPr>
          <p:cNvSpPr txBox="1"/>
          <p:nvPr/>
        </p:nvSpPr>
        <p:spPr>
          <a:xfrm>
            <a:off x="695327" y="867333"/>
            <a:ext cx="10882858" cy="307777"/>
          </a:xfrm>
          <a:prstGeom prst="rect">
            <a:avLst/>
          </a:prstGeom>
          <a:noFill/>
        </p:spPr>
        <p:txBody>
          <a:bodyPr wrap="square" rtlCol="0">
            <a:spAutoFit/>
          </a:bodyPr>
          <a:lstStyle/>
          <a:p>
            <a:r>
              <a:rPr lang="en-US" sz="1400"/>
              <a:t>This high-impact option requires a higher level of effort and longer timeline to execute tactics and achieve goals.</a:t>
            </a:r>
          </a:p>
        </p:txBody>
      </p:sp>
      <p:graphicFrame>
        <p:nvGraphicFramePr>
          <p:cNvPr id="4" name="Table 3">
            <a:extLst>
              <a:ext uri="{FF2B5EF4-FFF2-40B4-BE49-F238E27FC236}">
                <a16:creationId xmlns:a16="http://schemas.microsoft.com/office/drawing/2014/main" id="{25E73688-F91D-53D1-941C-A158DA7B5952}"/>
              </a:ext>
            </a:extLst>
          </p:cNvPr>
          <p:cNvGraphicFramePr>
            <a:graphicFrameLocks/>
          </p:cNvGraphicFramePr>
          <p:nvPr>
            <p:extLst>
              <p:ext uri="{D42A27DB-BD31-4B8C-83A1-F6EECF244321}">
                <p14:modId xmlns:p14="http://schemas.microsoft.com/office/powerpoint/2010/main" val="295399837"/>
              </p:ext>
            </p:extLst>
          </p:nvPr>
        </p:nvGraphicFramePr>
        <p:xfrm>
          <a:off x="2154796" y="1305002"/>
          <a:ext cx="6856040" cy="5231168"/>
        </p:xfrm>
        <a:graphic>
          <a:graphicData uri="http://schemas.openxmlformats.org/drawingml/2006/table">
            <a:tbl>
              <a:tblPr firstRow="1" bandRow="1">
                <a:tableStyleId>{5C22544A-7EE6-4342-B048-85BDC9FD1C3A}</a:tableStyleId>
              </a:tblPr>
              <a:tblGrid>
                <a:gridCol w="939474">
                  <a:extLst>
                    <a:ext uri="{9D8B030D-6E8A-4147-A177-3AD203B41FA5}">
                      <a16:colId xmlns:a16="http://schemas.microsoft.com/office/drawing/2014/main" val="268053014"/>
                    </a:ext>
                  </a:extLst>
                </a:gridCol>
                <a:gridCol w="4645853">
                  <a:extLst>
                    <a:ext uri="{9D8B030D-6E8A-4147-A177-3AD203B41FA5}">
                      <a16:colId xmlns:a16="http://schemas.microsoft.com/office/drawing/2014/main" val="1765188014"/>
                    </a:ext>
                  </a:extLst>
                </a:gridCol>
                <a:gridCol w="1270713">
                  <a:extLst>
                    <a:ext uri="{9D8B030D-6E8A-4147-A177-3AD203B41FA5}">
                      <a16:colId xmlns:a16="http://schemas.microsoft.com/office/drawing/2014/main" val="1756294096"/>
                    </a:ext>
                  </a:extLst>
                </a:gridCol>
              </a:tblGrid>
              <a:tr h="296227">
                <a:tc>
                  <a:txBody>
                    <a:bodyPr/>
                    <a:lstStyle/>
                    <a:p>
                      <a:pPr algn="ctr"/>
                      <a:r>
                        <a:rPr lang="en-US" sz="1400"/>
                        <a:t>Channel</a:t>
                      </a:r>
                    </a:p>
                  </a:txBody>
                  <a:tcPr/>
                </a:tc>
                <a:tc>
                  <a:txBody>
                    <a:bodyPr/>
                    <a:lstStyle/>
                    <a:p>
                      <a:pPr algn="ctr"/>
                      <a:r>
                        <a:rPr lang="en-US" sz="1400"/>
                        <a:t>Tactics: Option 2</a:t>
                      </a:r>
                    </a:p>
                  </a:txBody>
                  <a:tcPr/>
                </a:tc>
                <a:tc>
                  <a:txBody>
                    <a:bodyPr/>
                    <a:lstStyle/>
                    <a:p>
                      <a:pPr algn="ctr"/>
                      <a:r>
                        <a:rPr lang="en-US" sz="1400"/>
                        <a:t>Goals</a:t>
                      </a:r>
                    </a:p>
                  </a:txBody>
                  <a:tcPr/>
                </a:tc>
                <a:extLst>
                  <a:ext uri="{0D108BD9-81ED-4DB2-BD59-A6C34878D82A}">
                    <a16:rowId xmlns:a16="http://schemas.microsoft.com/office/drawing/2014/main" val="2779071373"/>
                  </a:ext>
                </a:extLst>
              </a:tr>
              <a:tr h="296227">
                <a:tc rowSpan="2">
                  <a:txBody>
                    <a:bodyPr/>
                    <a:lstStyle/>
                    <a:p>
                      <a:r>
                        <a:rPr lang="en-US" sz="1050" b="1"/>
                        <a:t>Website</a:t>
                      </a:r>
                    </a:p>
                  </a:txBody>
                  <a:tcPr/>
                </a:tc>
                <a:tc>
                  <a:txBody>
                    <a:bodyPr/>
                    <a:lstStyle/>
                    <a:p>
                      <a:pPr marL="0" indent="0">
                        <a:buFont typeface="Arial" panose="020B0604020202020204" pitchFamily="34" charset="0"/>
                        <a:buNone/>
                      </a:pPr>
                      <a:r>
                        <a:rPr lang="en-US" sz="1100"/>
                        <a:t>10</a:t>
                      </a:r>
                      <a:r>
                        <a:rPr lang="en-US" sz="1100" baseline="30000"/>
                        <a:t>th</a:t>
                      </a:r>
                      <a:r>
                        <a:rPr lang="en-US" sz="1100"/>
                        <a:t> Anniversary Branding and Landing Page</a:t>
                      </a:r>
                    </a:p>
                  </a:txBody>
                  <a:tcPr/>
                </a:tc>
                <a:tc>
                  <a:txBody>
                    <a:bodyPr/>
                    <a:lstStyle/>
                    <a:p>
                      <a:pPr marL="342900" indent="-342900">
                        <a:buFont typeface="Arial" panose="020B0604020202020204" pitchFamily="34" charset="0"/>
                        <a:buChar char="•"/>
                      </a:pPr>
                      <a:endParaRPr lang="en-US" sz="1400"/>
                    </a:p>
                  </a:txBody>
                  <a:tcPr/>
                </a:tc>
                <a:extLst>
                  <a:ext uri="{0D108BD9-81ED-4DB2-BD59-A6C34878D82A}">
                    <a16:rowId xmlns:a16="http://schemas.microsoft.com/office/drawing/2014/main" val="3551154375"/>
                  </a:ext>
                </a:extLst>
              </a:tr>
              <a:tr h="296227">
                <a:tc vMerge="1">
                  <a:txBody>
                    <a:bodyPr/>
                    <a:lstStyle/>
                    <a:p>
                      <a:endParaRPr lang="en-US" sz="1400" b="1"/>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Interactive Timeline</a:t>
                      </a:r>
                    </a:p>
                  </a:txBody>
                  <a:tcPr/>
                </a:tc>
                <a:tc>
                  <a:txBody>
                    <a:bodyPr/>
                    <a:lstStyle/>
                    <a:p>
                      <a:pPr marL="342900" indent="-342900">
                        <a:buFont typeface="Arial" panose="020B0604020202020204" pitchFamily="34" charset="0"/>
                        <a:buChar char="•"/>
                      </a:pPr>
                      <a:endParaRPr lang="en-US" sz="1400"/>
                    </a:p>
                  </a:txBody>
                  <a:tcPr/>
                </a:tc>
                <a:extLst>
                  <a:ext uri="{0D108BD9-81ED-4DB2-BD59-A6C34878D82A}">
                    <a16:rowId xmlns:a16="http://schemas.microsoft.com/office/drawing/2014/main" val="960323029"/>
                  </a:ext>
                </a:extLst>
              </a:tr>
              <a:tr h="414717">
                <a:tc rowSpan="6">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mn-lt"/>
                          <a:ea typeface="+mn-ea"/>
                          <a:cs typeface="+mn-cs"/>
                        </a:rPr>
                        <a:t>Social Media</a:t>
                      </a:r>
                    </a:p>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Video (scripted): “Decade in Review” – incorporate additional recorded interviews featuring long standing members</a:t>
                      </a:r>
                    </a:p>
                  </a:txBody>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a:solidFill>
                          <a:srgbClr val="FF0000"/>
                        </a:solidFill>
                      </a:endParaRPr>
                    </a:p>
                  </a:txBody>
                  <a:tcPr/>
                </a:tc>
                <a:extLst>
                  <a:ext uri="{0D108BD9-81ED-4DB2-BD59-A6C34878D82A}">
                    <a16:rowId xmlns:a16="http://schemas.microsoft.com/office/drawing/2014/main" val="2112526422"/>
                  </a:ext>
                </a:extLst>
              </a:tr>
              <a:tr h="296227">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chemeClr val="tx1"/>
                          </a:solidFill>
                        </a:rPr>
                        <a:t>Video (scripted): Collaborating for a Healthy Future</a:t>
                      </a:r>
                    </a:p>
                  </a:txBody>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a:solidFill>
                          <a:srgbClr val="FF0000"/>
                        </a:solidFill>
                      </a:endParaRPr>
                    </a:p>
                  </a:txBody>
                  <a:tcPr/>
                </a:tc>
                <a:extLst>
                  <a:ext uri="{0D108BD9-81ED-4DB2-BD59-A6C34878D82A}">
                    <a16:rowId xmlns:a16="http://schemas.microsoft.com/office/drawing/2014/main" val="329497155"/>
                  </a:ext>
                </a:extLst>
              </a:tr>
              <a:tr h="414717">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solidFill>
                            <a:schemeClr val="tx1"/>
                          </a:solidFill>
                        </a:rPr>
                        <a:t>Video (scripted): Q&amp;A w/ HCPLAN leaders highlighting the importance of joining the VBC movement</a:t>
                      </a:r>
                    </a:p>
                  </a:txBody>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a:solidFill>
                          <a:srgbClr val="FF0000"/>
                        </a:solidFill>
                      </a:endParaRPr>
                    </a:p>
                  </a:txBody>
                  <a:tcPr/>
                </a:tc>
                <a:extLst>
                  <a:ext uri="{0D108BD9-81ED-4DB2-BD59-A6C34878D82A}">
                    <a16:rowId xmlns:a16="http://schemas.microsoft.com/office/drawing/2014/main" val="828508053"/>
                  </a:ext>
                </a:extLst>
              </a:tr>
              <a:tr h="414717">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Measurement Effort Results campaign to include commentary from participating organizations reflecting on impact over the past 10 years</a:t>
                      </a:r>
                    </a:p>
                  </a:txBody>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a:solidFill>
                          <a:srgbClr val="FF0000"/>
                        </a:solidFill>
                      </a:endParaRPr>
                    </a:p>
                  </a:txBody>
                  <a:tcPr/>
                </a:tc>
                <a:extLst>
                  <a:ext uri="{0D108BD9-81ED-4DB2-BD59-A6C34878D82A}">
                    <a16:rowId xmlns:a16="http://schemas.microsoft.com/office/drawing/2014/main" val="2166680577"/>
                  </a:ext>
                </a:extLst>
              </a:tr>
              <a:tr h="414717">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2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Interactive content to encourage audience engagement (e.g., polls, collaborative threads)</a:t>
                      </a:r>
                    </a:p>
                  </a:txBody>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a:solidFill>
                          <a:srgbClr val="FF0000"/>
                        </a:solidFill>
                      </a:endParaRPr>
                    </a:p>
                  </a:txBody>
                  <a:tcPr/>
                </a:tc>
                <a:extLst>
                  <a:ext uri="{0D108BD9-81ED-4DB2-BD59-A6C34878D82A}">
                    <a16:rowId xmlns:a16="http://schemas.microsoft.com/office/drawing/2014/main" val="3753532988"/>
                  </a:ext>
                </a:extLst>
              </a:tr>
              <a:tr h="414717">
                <a:tc vMerge="1">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kumimoji="0" lang="en-US" sz="2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Call-to-action campaign - 10 action small but impactful actions to advance VBC</a:t>
                      </a:r>
                    </a:p>
                  </a:txBody>
                  <a:tcPr/>
                </a:tc>
                <a:tc>
                  <a:txBody>
                    <a:bodyPr/>
                    <a:lstStyle/>
                    <a:p>
                      <a:pPr marL="342900" marR="0" lvl="0" indent="-342900" algn="l" defTabSz="91441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a:solidFill>
                          <a:srgbClr val="FF0000"/>
                        </a:solidFill>
                      </a:endParaRPr>
                    </a:p>
                  </a:txBody>
                  <a:tcPr/>
                </a:tc>
                <a:extLst>
                  <a:ext uri="{0D108BD9-81ED-4DB2-BD59-A6C34878D82A}">
                    <a16:rowId xmlns:a16="http://schemas.microsoft.com/office/drawing/2014/main" val="527688084"/>
                  </a:ext>
                </a:extLst>
              </a:tr>
              <a:tr h="414717">
                <a:tc>
                  <a:txBody>
                    <a:bodyPr/>
                    <a:lstStyle/>
                    <a:p>
                      <a:r>
                        <a:rPr lang="en-US" sz="1050" b="1"/>
                        <a:t>Email Marketing</a:t>
                      </a:r>
                    </a:p>
                  </a:txBody>
                  <a:tcPr/>
                </a:tc>
                <a:tc>
                  <a:txBody>
                    <a:bodyPr/>
                    <a:lstStyle/>
                    <a:p>
                      <a:pPr marL="0" indent="0">
                        <a:buFont typeface="Arial" panose="020B0604020202020204" pitchFamily="34" charset="0"/>
                        <a:buNone/>
                      </a:pPr>
                      <a:r>
                        <a:rPr lang="en-US" sz="1100"/>
                        <a:t>Email campaign (4 emails) for new and current subscribers – w/ content from HCPLAN leaders</a:t>
                      </a:r>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3483381351"/>
                  </a:ext>
                </a:extLst>
              </a:tr>
              <a:tr h="296227">
                <a:tc rowSpan="2">
                  <a:txBody>
                    <a:bodyPr/>
                    <a:lstStyle/>
                    <a:p>
                      <a:r>
                        <a:rPr lang="en-US" sz="1050" b="1"/>
                        <a:t>Media &amp; C2C Network</a:t>
                      </a:r>
                    </a:p>
                  </a:txBody>
                  <a:tcPr/>
                </a:tc>
                <a:tc>
                  <a:txBody>
                    <a:bodyPr/>
                    <a:lstStyle/>
                    <a:p>
                      <a:pPr marL="0" indent="0">
                        <a:buFont typeface="Arial" panose="020B0604020202020204" pitchFamily="34" charset="0"/>
                        <a:buNone/>
                      </a:pPr>
                      <a:r>
                        <a:rPr lang="en-US" sz="1100"/>
                        <a:t>Communications Kits for C2C partners</a:t>
                      </a:r>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2189453493"/>
                  </a:ext>
                </a:extLst>
              </a:tr>
              <a:tr h="296227">
                <a:tc vMerge="1">
                  <a:txBody>
                    <a:bodyPr/>
                    <a:lstStyle/>
                    <a:p>
                      <a:endParaRPr lang="en-US" sz="1100" b="1"/>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Pitch op-ed and podcast speaking appearances for HCPLAN leaders</a:t>
                      </a:r>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2701554500"/>
                  </a:ext>
                </a:extLst>
              </a:tr>
              <a:tr h="296227">
                <a:tc rowSpan="2">
                  <a:txBody>
                    <a:bodyPr/>
                    <a:lstStyle/>
                    <a:p>
                      <a:r>
                        <a:rPr lang="en-US" sz="1050" b="1"/>
                        <a:t>Events</a:t>
                      </a:r>
                    </a:p>
                  </a:txBody>
                  <a:tcPr/>
                </a:tc>
                <a:tc>
                  <a:txBody>
                    <a:bodyPr/>
                    <a:lstStyle/>
                    <a:p>
                      <a:pPr marL="0" indent="0">
                        <a:buFont typeface="Arial" panose="020B0604020202020204" pitchFamily="34" charset="0"/>
                        <a:buNone/>
                      </a:pPr>
                      <a:r>
                        <a:rPr lang="en-US" sz="1100"/>
                        <a:t>Branded presentation materials (virtual events)</a:t>
                      </a:r>
                    </a:p>
                  </a:txBody>
                  <a:tcPr/>
                </a:tc>
                <a:tc>
                  <a:txBody>
                    <a:bodyPr/>
                    <a:lstStyle/>
                    <a:p>
                      <a:pPr marL="285750" indent="-285750">
                        <a:buFont typeface="Arial" panose="020B0604020202020204" pitchFamily="34" charset="0"/>
                        <a:buChar char="•"/>
                      </a:pPr>
                      <a:endParaRPr lang="en-US" sz="1400"/>
                    </a:p>
                  </a:txBody>
                  <a:tcPr/>
                </a:tc>
                <a:extLst>
                  <a:ext uri="{0D108BD9-81ED-4DB2-BD59-A6C34878D82A}">
                    <a16:rowId xmlns:a16="http://schemas.microsoft.com/office/drawing/2014/main" val="1172405644"/>
                  </a:ext>
                </a:extLst>
              </a:tr>
              <a:tr h="537248">
                <a:tc vMerge="1">
                  <a:txBody>
                    <a:bodyPr/>
                    <a:lstStyle/>
                    <a:p>
                      <a:endParaRPr lang="en-US" sz="1100" b="1"/>
                    </a:p>
                  </a:txBody>
                  <a:tcPr/>
                </a:tc>
                <a:tc>
                  <a:txBody>
                    <a:bodyPr/>
                    <a:lstStyle/>
                    <a:p>
                      <a:pPr marL="0" marR="0" lvl="0" indent="0" algn="l" defTabSz="91441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a:t>Branded 2025 Summit materials (e.g., wall cling, signage, name badges, etc.)</a:t>
                      </a:r>
                    </a:p>
                  </a:txBody>
                  <a:tcPr/>
                </a:tc>
                <a:tc>
                  <a:txBody>
                    <a:bodyPr/>
                    <a:lstStyle/>
                    <a:p>
                      <a:pPr marL="0" indent="0">
                        <a:buFont typeface="Arial" panose="020B0604020202020204" pitchFamily="34" charset="0"/>
                        <a:buNone/>
                      </a:pPr>
                      <a:endParaRPr lang="en-US" sz="1400"/>
                    </a:p>
                  </a:txBody>
                  <a:tcPr/>
                </a:tc>
                <a:extLst>
                  <a:ext uri="{0D108BD9-81ED-4DB2-BD59-A6C34878D82A}">
                    <a16:rowId xmlns:a16="http://schemas.microsoft.com/office/drawing/2014/main" val="2446173882"/>
                  </a:ext>
                </a:extLst>
              </a:tr>
            </a:tbl>
          </a:graphicData>
        </a:graphic>
      </p:graphicFrame>
      <p:pic>
        <p:nvPicPr>
          <p:cNvPr id="20" name="Graphic 19" descr="Badge 1 with solid fill">
            <a:extLst>
              <a:ext uri="{FF2B5EF4-FFF2-40B4-BE49-F238E27FC236}">
                <a16:creationId xmlns:a16="http://schemas.microsoft.com/office/drawing/2014/main" id="{99E3B3A3-A720-C329-D5F5-59A448D3AB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66401" y="1600861"/>
            <a:ext cx="321656" cy="321656"/>
          </a:xfrm>
          <a:prstGeom prst="rect">
            <a:avLst/>
          </a:prstGeom>
        </p:spPr>
      </p:pic>
      <p:pic>
        <p:nvPicPr>
          <p:cNvPr id="23" name="Graphic 22" descr="Badge with solid fill">
            <a:extLst>
              <a:ext uri="{FF2B5EF4-FFF2-40B4-BE49-F238E27FC236}">
                <a16:creationId xmlns:a16="http://schemas.microsoft.com/office/drawing/2014/main" id="{E5E3014C-2308-875D-2528-5AE9267EA8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8674" y="1909992"/>
            <a:ext cx="310102" cy="310102"/>
          </a:xfrm>
          <a:prstGeom prst="rect">
            <a:avLst/>
          </a:prstGeom>
        </p:spPr>
      </p:pic>
      <p:pic>
        <p:nvPicPr>
          <p:cNvPr id="24" name="Graphic 23" descr="Badge 3 with solid fill">
            <a:extLst>
              <a:ext uri="{FF2B5EF4-FFF2-40B4-BE49-F238E27FC236}">
                <a16:creationId xmlns:a16="http://schemas.microsoft.com/office/drawing/2014/main" id="{240188BA-44BC-C815-450B-FB6FB8BC01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73828" y="1919792"/>
            <a:ext cx="321656" cy="321656"/>
          </a:xfrm>
          <a:prstGeom prst="rect">
            <a:avLst/>
          </a:prstGeom>
        </p:spPr>
      </p:pic>
      <p:pic>
        <p:nvPicPr>
          <p:cNvPr id="25" name="Graphic 24" descr="Badge 1 with solid fill">
            <a:extLst>
              <a:ext uri="{FF2B5EF4-FFF2-40B4-BE49-F238E27FC236}">
                <a16:creationId xmlns:a16="http://schemas.microsoft.com/office/drawing/2014/main" id="{153593B5-C313-F6C9-F6F0-9AFF391044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66401" y="1904215"/>
            <a:ext cx="321656" cy="321656"/>
          </a:xfrm>
          <a:prstGeom prst="rect">
            <a:avLst/>
          </a:prstGeom>
        </p:spPr>
      </p:pic>
      <p:pic>
        <p:nvPicPr>
          <p:cNvPr id="26" name="Graphic 25" descr="Badge with solid fill">
            <a:extLst>
              <a:ext uri="{FF2B5EF4-FFF2-40B4-BE49-F238E27FC236}">
                <a16:creationId xmlns:a16="http://schemas.microsoft.com/office/drawing/2014/main" id="{18814E33-D1B2-5B3F-B313-3368D2283C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7080" y="2277536"/>
            <a:ext cx="310102" cy="310102"/>
          </a:xfrm>
          <a:prstGeom prst="rect">
            <a:avLst/>
          </a:prstGeom>
        </p:spPr>
      </p:pic>
      <p:pic>
        <p:nvPicPr>
          <p:cNvPr id="28" name="Graphic 27" descr="Badge 1 with solid fill">
            <a:extLst>
              <a:ext uri="{FF2B5EF4-FFF2-40B4-BE49-F238E27FC236}">
                <a16:creationId xmlns:a16="http://schemas.microsoft.com/office/drawing/2014/main" id="{C8E8F474-A135-EBC0-6109-E4C6B598E4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67786" y="2266536"/>
            <a:ext cx="321656" cy="321656"/>
          </a:xfrm>
          <a:prstGeom prst="rect">
            <a:avLst/>
          </a:prstGeom>
        </p:spPr>
      </p:pic>
      <p:pic>
        <p:nvPicPr>
          <p:cNvPr id="29" name="Graphic 28" descr="Badge with solid fill">
            <a:extLst>
              <a:ext uri="{FF2B5EF4-FFF2-40B4-BE49-F238E27FC236}">
                <a16:creationId xmlns:a16="http://schemas.microsoft.com/office/drawing/2014/main" id="{0C6EA51D-2AA5-ADCE-27BA-A9C040B78D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5486" y="2662613"/>
            <a:ext cx="310102" cy="310102"/>
          </a:xfrm>
          <a:prstGeom prst="rect">
            <a:avLst/>
          </a:prstGeom>
        </p:spPr>
      </p:pic>
      <p:pic>
        <p:nvPicPr>
          <p:cNvPr id="30" name="Graphic 29" descr="Badge 3 with solid fill">
            <a:extLst>
              <a:ext uri="{FF2B5EF4-FFF2-40B4-BE49-F238E27FC236}">
                <a16:creationId xmlns:a16="http://schemas.microsoft.com/office/drawing/2014/main" id="{21FC2276-222F-54EC-60F3-B875DF12BD0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73828" y="2662613"/>
            <a:ext cx="321656" cy="321656"/>
          </a:xfrm>
          <a:prstGeom prst="rect">
            <a:avLst/>
          </a:prstGeom>
        </p:spPr>
      </p:pic>
      <p:pic>
        <p:nvPicPr>
          <p:cNvPr id="43" name="Graphic 42" descr="Badge with solid fill">
            <a:extLst>
              <a:ext uri="{FF2B5EF4-FFF2-40B4-BE49-F238E27FC236}">
                <a16:creationId xmlns:a16="http://schemas.microsoft.com/office/drawing/2014/main" id="{62D966B3-94A4-D9C4-CD3B-D2A1D4FE35B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7080" y="3018753"/>
            <a:ext cx="310102" cy="310102"/>
          </a:xfrm>
          <a:prstGeom prst="rect">
            <a:avLst/>
          </a:prstGeom>
        </p:spPr>
      </p:pic>
      <p:pic>
        <p:nvPicPr>
          <p:cNvPr id="49" name="Graphic 48" descr="Badge with solid fill">
            <a:extLst>
              <a:ext uri="{FF2B5EF4-FFF2-40B4-BE49-F238E27FC236}">
                <a16:creationId xmlns:a16="http://schemas.microsoft.com/office/drawing/2014/main" id="{5E051CCF-A3C1-26D4-DD48-432987D1D2C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9664" y="3837342"/>
            <a:ext cx="310102" cy="310102"/>
          </a:xfrm>
          <a:prstGeom prst="rect">
            <a:avLst/>
          </a:prstGeom>
        </p:spPr>
      </p:pic>
      <p:pic>
        <p:nvPicPr>
          <p:cNvPr id="50" name="Graphic 49" descr="Badge 3 with solid fill">
            <a:extLst>
              <a:ext uri="{FF2B5EF4-FFF2-40B4-BE49-F238E27FC236}">
                <a16:creationId xmlns:a16="http://schemas.microsoft.com/office/drawing/2014/main" id="{52AF953E-B68A-7A5F-F231-72D27A3ED05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86819" y="3021854"/>
            <a:ext cx="321656" cy="321656"/>
          </a:xfrm>
          <a:prstGeom prst="rect">
            <a:avLst/>
          </a:prstGeom>
        </p:spPr>
      </p:pic>
      <p:pic>
        <p:nvPicPr>
          <p:cNvPr id="51" name="Graphic 50" descr="Badge 1 with solid fill">
            <a:extLst>
              <a:ext uri="{FF2B5EF4-FFF2-40B4-BE49-F238E27FC236}">
                <a16:creationId xmlns:a16="http://schemas.microsoft.com/office/drawing/2014/main" id="{22AD4DE5-24BC-1943-BB93-E745EDE381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02956" y="3461070"/>
            <a:ext cx="321656" cy="321656"/>
          </a:xfrm>
          <a:prstGeom prst="rect">
            <a:avLst/>
          </a:prstGeom>
        </p:spPr>
      </p:pic>
      <p:pic>
        <p:nvPicPr>
          <p:cNvPr id="55" name="Graphic 54" descr="Badge with solid fill">
            <a:extLst>
              <a:ext uri="{FF2B5EF4-FFF2-40B4-BE49-F238E27FC236}">
                <a16:creationId xmlns:a16="http://schemas.microsoft.com/office/drawing/2014/main" id="{5AC083FF-6414-CB63-2867-131ADA3D70A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7080" y="3439342"/>
            <a:ext cx="310102" cy="310102"/>
          </a:xfrm>
          <a:prstGeom prst="rect">
            <a:avLst/>
          </a:prstGeom>
        </p:spPr>
      </p:pic>
      <p:pic>
        <p:nvPicPr>
          <p:cNvPr id="56" name="Graphic 55" descr="Badge 3 with solid fill">
            <a:extLst>
              <a:ext uri="{FF2B5EF4-FFF2-40B4-BE49-F238E27FC236}">
                <a16:creationId xmlns:a16="http://schemas.microsoft.com/office/drawing/2014/main" id="{9BC8A8FD-4085-E8CC-9824-4209844587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85225" y="4282451"/>
            <a:ext cx="321656" cy="321656"/>
          </a:xfrm>
          <a:prstGeom prst="rect">
            <a:avLst/>
          </a:prstGeom>
        </p:spPr>
      </p:pic>
      <p:pic>
        <p:nvPicPr>
          <p:cNvPr id="58" name="Graphic 57" descr="Badge with solid fill">
            <a:extLst>
              <a:ext uri="{FF2B5EF4-FFF2-40B4-BE49-F238E27FC236}">
                <a16:creationId xmlns:a16="http://schemas.microsoft.com/office/drawing/2014/main" id="{4B62CB66-BE74-FBCE-8582-47EA6DA7EE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5486" y="4276009"/>
            <a:ext cx="310102" cy="310102"/>
          </a:xfrm>
          <a:prstGeom prst="rect">
            <a:avLst/>
          </a:prstGeom>
        </p:spPr>
      </p:pic>
      <p:pic>
        <p:nvPicPr>
          <p:cNvPr id="59" name="Graphic 58" descr="Badge 3 with solid fill">
            <a:extLst>
              <a:ext uri="{FF2B5EF4-FFF2-40B4-BE49-F238E27FC236}">
                <a16:creationId xmlns:a16="http://schemas.microsoft.com/office/drawing/2014/main" id="{C4778684-3170-879F-6F8E-4E657356BF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95697" y="4687283"/>
            <a:ext cx="321656" cy="321656"/>
          </a:xfrm>
          <a:prstGeom prst="rect">
            <a:avLst/>
          </a:prstGeom>
        </p:spPr>
      </p:pic>
      <p:pic>
        <p:nvPicPr>
          <p:cNvPr id="64" name="Graphic 63" descr="Badge 1 with solid fill">
            <a:extLst>
              <a:ext uri="{FF2B5EF4-FFF2-40B4-BE49-F238E27FC236}">
                <a16:creationId xmlns:a16="http://schemas.microsoft.com/office/drawing/2014/main" id="{16141308-5FA3-FCA3-C233-6B4406C83B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02956" y="4691592"/>
            <a:ext cx="321656" cy="321656"/>
          </a:xfrm>
          <a:prstGeom prst="rect">
            <a:avLst/>
          </a:prstGeom>
        </p:spPr>
      </p:pic>
      <p:pic>
        <p:nvPicPr>
          <p:cNvPr id="65" name="Graphic 64" descr="Badge with solid fill">
            <a:extLst>
              <a:ext uri="{FF2B5EF4-FFF2-40B4-BE49-F238E27FC236}">
                <a16:creationId xmlns:a16="http://schemas.microsoft.com/office/drawing/2014/main" id="{8A7E5B52-2D71-94A1-A14A-2CFCB3DAA3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9405" y="4691443"/>
            <a:ext cx="310102" cy="310102"/>
          </a:xfrm>
          <a:prstGeom prst="rect">
            <a:avLst/>
          </a:prstGeom>
        </p:spPr>
      </p:pic>
      <p:pic>
        <p:nvPicPr>
          <p:cNvPr id="66" name="Graphic 65" descr="Badge 3 with solid fill">
            <a:extLst>
              <a:ext uri="{FF2B5EF4-FFF2-40B4-BE49-F238E27FC236}">
                <a16:creationId xmlns:a16="http://schemas.microsoft.com/office/drawing/2014/main" id="{A1DBF96F-324C-24B9-2E46-CD307DD079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95422" y="5060776"/>
            <a:ext cx="321656" cy="321656"/>
          </a:xfrm>
          <a:prstGeom prst="rect">
            <a:avLst/>
          </a:prstGeom>
        </p:spPr>
      </p:pic>
      <p:pic>
        <p:nvPicPr>
          <p:cNvPr id="67" name="Graphic 66" descr="Badge 1 with solid fill">
            <a:extLst>
              <a:ext uri="{FF2B5EF4-FFF2-40B4-BE49-F238E27FC236}">
                <a16:creationId xmlns:a16="http://schemas.microsoft.com/office/drawing/2014/main" id="{C3EA5D6C-E991-4FBD-8406-A5AE5CA1BB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02956" y="5084807"/>
            <a:ext cx="321656" cy="321656"/>
          </a:xfrm>
          <a:prstGeom prst="rect">
            <a:avLst/>
          </a:prstGeom>
        </p:spPr>
      </p:pic>
      <p:pic>
        <p:nvPicPr>
          <p:cNvPr id="68" name="Graphic 67" descr="Badge with solid fill">
            <a:extLst>
              <a:ext uri="{FF2B5EF4-FFF2-40B4-BE49-F238E27FC236}">
                <a16:creationId xmlns:a16="http://schemas.microsoft.com/office/drawing/2014/main" id="{0D879EE9-5AE5-05B1-9CD5-88FF54C20F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91133" y="5084807"/>
            <a:ext cx="310102" cy="310102"/>
          </a:xfrm>
          <a:prstGeom prst="rect">
            <a:avLst/>
          </a:prstGeom>
        </p:spPr>
      </p:pic>
      <p:pic>
        <p:nvPicPr>
          <p:cNvPr id="69" name="Graphic 68" descr="Badge 3 with solid fill">
            <a:extLst>
              <a:ext uri="{FF2B5EF4-FFF2-40B4-BE49-F238E27FC236}">
                <a16:creationId xmlns:a16="http://schemas.microsoft.com/office/drawing/2014/main" id="{7C9E402B-A5D4-EE7F-CB89-35E260A1D3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96013" y="3836014"/>
            <a:ext cx="321656" cy="321656"/>
          </a:xfrm>
          <a:prstGeom prst="rect">
            <a:avLst/>
          </a:prstGeom>
        </p:spPr>
      </p:pic>
      <p:pic>
        <p:nvPicPr>
          <p:cNvPr id="70" name="Graphic 69" descr="Badge 1 with solid fill">
            <a:extLst>
              <a:ext uri="{FF2B5EF4-FFF2-40B4-BE49-F238E27FC236}">
                <a16:creationId xmlns:a16="http://schemas.microsoft.com/office/drawing/2014/main" id="{DB430183-F327-8A91-2246-8806DCE8D8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01924" y="5375527"/>
            <a:ext cx="321656" cy="321656"/>
          </a:xfrm>
          <a:prstGeom prst="rect">
            <a:avLst/>
          </a:prstGeom>
        </p:spPr>
      </p:pic>
      <p:pic>
        <p:nvPicPr>
          <p:cNvPr id="71" name="Graphic 70" descr="Badge with solid fill">
            <a:extLst>
              <a:ext uri="{FF2B5EF4-FFF2-40B4-BE49-F238E27FC236}">
                <a16:creationId xmlns:a16="http://schemas.microsoft.com/office/drawing/2014/main" id="{8F9FA892-8FD1-1BD1-D96C-1849B1B49E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07341" y="5394161"/>
            <a:ext cx="310102" cy="310102"/>
          </a:xfrm>
          <a:prstGeom prst="rect">
            <a:avLst/>
          </a:prstGeom>
        </p:spPr>
      </p:pic>
      <p:pic>
        <p:nvPicPr>
          <p:cNvPr id="72" name="Graphic 71" descr="Badge 3 with solid fill">
            <a:extLst>
              <a:ext uri="{FF2B5EF4-FFF2-40B4-BE49-F238E27FC236}">
                <a16:creationId xmlns:a16="http://schemas.microsoft.com/office/drawing/2014/main" id="{02F383D1-5521-EDE8-C259-F6335C76010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83125" y="3448938"/>
            <a:ext cx="321656" cy="321656"/>
          </a:xfrm>
          <a:prstGeom prst="rect">
            <a:avLst/>
          </a:prstGeom>
        </p:spPr>
      </p:pic>
      <p:pic>
        <p:nvPicPr>
          <p:cNvPr id="73" name="Graphic 72" descr="Badge 1 with solid fill">
            <a:extLst>
              <a:ext uri="{FF2B5EF4-FFF2-40B4-BE49-F238E27FC236}">
                <a16:creationId xmlns:a16="http://schemas.microsoft.com/office/drawing/2014/main" id="{9B19D13B-9F48-089C-7EC9-765CF31100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01924" y="5704263"/>
            <a:ext cx="321656" cy="321656"/>
          </a:xfrm>
          <a:prstGeom prst="rect">
            <a:avLst/>
          </a:prstGeom>
        </p:spPr>
      </p:pic>
      <p:pic>
        <p:nvPicPr>
          <p:cNvPr id="74" name="Graphic 73" descr="Badge 1 with solid fill">
            <a:extLst>
              <a:ext uri="{FF2B5EF4-FFF2-40B4-BE49-F238E27FC236}">
                <a16:creationId xmlns:a16="http://schemas.microsoft.com/office/drawing/2014/main" id="{DCE8CD1B-6C8C-1D0A-B53D-29B4451A0F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01924" y="6032999"/>
            <a:ext cx="321656" cy="321656"/>
          </a:xfrm>
          <a:prstGeom prst="rect">
            <a:avLst/>
          </a:prstGeom>
        </p:spPr>
      </p:pic>
    </p:spTree>
    <p:extLst>
      <p:ext uri="{BB962C8B-B14F-4D97-AF65-F5344CB8AC3E}">
        <p14:creationId xmlns:p14="http://schemas.microsoft.com/office/powerpoint/2010/main" val="3037464422"/>
      </p:ext>
    </p:extLst>
  </p:cSld>
  <p:clrMapOvr>
    <a:masterClrMapping/>
  </p:clrMapOvr>
</p:sld>
</file>

<file path=ppt/theme/theme1.xml><?xml version="1.0" encoding="utf-8"?>
<a:theme xmlns:a="http://schemas.openxmlformats.org/drawingml/2006/main" name="Office Theme">
  <a:themeElements>
    <a:clrScheme name="LAN">
      <a:dk1>
        <a:sysClr val="windowText" lastClr="000000"/>
      </a:dk1>
      <a:lt1>
        <a:sysClr val="window" lastClr="FFFFFF"/>
      </a:lt1>
      <a:dk2>
        <a:srgbClr val="44546A"/>
      </a:dk2>
      <a:lt2>
        <a:srgbClr val="E7E6E6"/>
      </a:lt2>
      <a:accent1>
        <a:srgbClr val="113F67"/>
      </a:accent1>
      <a:accent2>
        <a:srgbClr val="7FBD43"/>
      </a:accent2>
      <a:accent3>
        <a:srgbClr val="2BBCEE"/>
      </a:accent3>
      <a:accent4>
        <a:srgbClr val="A02A37"/>
      </a:accent4>
      <a:accent5>
        <a:srgbClr val="EF8022"/>
      </a:accent5>
      <a:accent6>
        <a:srgbClr val="614979"/>
      </a:accent6>
      <a:hlink>
        <a:srgbClr val="1D597D"/>
      </a:hlink>
      <a:folHlink>
        <a:srgbClr val="4F8541"/>
      </a:folHlink>
    </a:clrScheme>
    <a:fontScheme name="LA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F354B4F2198949B252F2616C2A5CB9" ma:contentTypeVersion="10" ma:contentTypeDescription="Create a new document." ma:contentTypeScope="" ma:versionID="faecd4a2a0b9435fd3612fbf8a7e0304">
  <xsd:schema xmlns:xsd="http://www.w3.org/2001/XMLSchema" xmlns:xs="http://www.w3.org/2001/XMLSchema" xmlns:p="http://schemas.microsoft.com/office/2006/metadata/properties" xmlns:ns2="a136dc8f-ded0-45eb-bc0a-12622fad6308" xmlns:ns3="ea470f84-c5b3-447a-b9a2-950da93d2eff" targetNamespace="http://schemas.microsoft.com/office/2006/metadata/properties" ma:root="true" ma:fieldsID="044a676de7ccc6efb1061dc8068894fb" ns2:_="" ns3:_="">
    <xsd:import namespace="a136dc8f-ded0-45eb-bc0a-12622fad6308"/>
    <xsd:import namespace="ea470f84-c5b3-447a-b9a2-950da93d2ef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36dc8f-ded0-45eb-bc0a-12622fad63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7348662-0998-488e-bf1e-6712e80a330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470f84-c5b3-447a-b9a2-950da93d2ef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4e57ff4-afdb-4da4-acec-1d6566a6dc96}" ma:internalName="TaxCatchAll" ma:showField="CatchAllData" ma:web="ea470f84-c5b3-447a-b9a2-950da93d2e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a470f84-c5b3-447a-b9a2-950da93d2eff" xsi:nil="true"/>
    <lcf76f155ced4ddcb4097134ff3c332f xmlns="a136dc8f-ded0-45eb-bc0a-12622fad63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9EE3E3F-9C24-4C85-B1C8-D52A8A01779C}">
  <ds:schemaRefs>
    <ds:schemaRef ds:uri="http://schemas.microsoft.com/sharepoint/v3/contenttype/forms"/>
  </ds:schemaRefs>
</ds:datastoreItem>
</file>

<file path=customXml/itemProps2.xml><?xml version="1.0" encoding="utf-8"?>
<ds:datastoreItem xmlns:ds="http://schemas.openxmlformats.org/officeDocument/2006/customXml" ds:itemID="{ACB5C661-B41E-4871-8B71-9A2FEAFE92C4}"/>
</file>

<file path=customXml/itemProps3.xml><?xml version="1.0" encoding="utf-8"?>
<ds:datastoreItem xmlns:ds="http://schemas.openxmlformats.org/officeDocument/2006/customXml" ds:itemID="{47892503-B193-4CB6-99A1-8DCAC2319E34}">
  <ds:schemaRefs>
    <ds:schemaRef ds:uri="03df5073-a55a-41ca-870d-5b8cdc13cdac"/>
    <ds:schemaRef ds:uri="7ad37262-3a81-4211-86e1-1e43c85a402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Office Theme</Template>
  <TotalTime>40</TotalTime>
  <Words>4553</Words>
  <Application>Microsoft Office PowerPoint</Application>
  <PresentationFormat>Widescreen</PresentationFormat>
  <Paragraphs>834</Paragraphs>
  <Slides>40</Slides>
  <Notes>6</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Aptos</vt:lpstr>
      <vt:lpstr>Arial</vt:lpstr>
      <vt:lpstr>Calibri</vt:lpstr>
      <vt:lpstr>Courier New</vt:lpstr>
      <vt:lpstr>Open Sans</vt:lpstr>
      <vt:lpstr>Wingdings</vt:lpstr>
      <vt:lpstr>Office Theme</vt:lpstr>
      <vt:lpstr>10th Anniversary  Campaign Ideation</vt:lpstr>
      <vt:lpstr>Overview</vt:lpstr>
      <vt:lpstr>Sample Messaging</vt:lpstr>
      <vt:lpstr>Recommended Package of Tactics</vt:lpstr>
      <vt:lpstr>Opportunities to Enhance Tactics Package</vt:lpstr>
      <vt:lpstr>Sample Timeline</vt:lpstr>
      <vt:lpstr>Key Performance Indicators</vt:lpstr>
      <vt:lpstr>Next Steps </vt:lpstr>
      <vt:lpstr>Proposed Communications Activities</vt:lpstr>
      <vt:lpstr>Website</vt:lpstr>
      <vt:lpstr>Website</vt:lpstr>
      <vt:lpstr>Social Media</vt:lpstr>
      <vt:lpstr>Social Media</vt:lpstr>
      <vt:lpstr>Social Media</vt:lpstr>
      <vt:lpstr>Email Marketing</vt:lpstr>
      <vt:lpstr>Email Marketing</vt:lpstr>
      <vt:lpstr>Media and C2C Network</vt:lpstr>
      <vt:lpstr>Media and C2C Network</vt:lpstr>
      <vt:lpstr>Events</vt:lpstr>
      <vt:lpstr>Events</vt:lpstr>
      <vt:lpstr>10th Anniversary Branding</vt:lpstr>
      <vt:lpstr>Branding Overview</vt:lpstr>
      <vt:lpstr>Tagline Options</vt:lpstr>
      <vt:lpstr>Logo Concepts</vt:lpstr>
      <vt:lpstr>Recommended Logo </vt:lpstr>
      <vt:lpstr>Visual Examples by Channel </vt:lpstr>
      <vt:lpstr>Website</vt:lpstr>
      <vt:lpstr>Social Media</vt:lpstr>
      <vt:lpstr>Newsletter &amp; Email Signatures</vt:lpstr>
      <vt:lpstr>Presentation &amp; Documents</vt:lpstr>
      <vt:lpstr>Event Materials</vt:lpstr>
      <vt:lpstr>Sample Messaging</vt:lpstr>
      <vt:lpstr>Short-Term Tactics</vt:lpstr>
      <vt:lpstr>Mid-Term Tactics</vt:lpstr>
      <vt:lpstr>Long-Term Tactics</vt:lpstr>
      <vt:lpstr>Archive (Delete in Final Version)</vt:lpstr>
      <vt:lpstr>Recommended Communications Tactics</vt:lpstr>
      <vt:lpstr>Recommendation 1 </vt:lpstr>
      <vt:lpstr>Recommendation 1 </vt:lpstr>
      <vt:lpstr>Option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Live Streaming</dc:title>
  <dc:creator>Natalie Mazur</dc:creator>
  <cp:lastModifiedBy>Sharon Nakhimovsky</cp:lastModifiedBy>
  <cp:revision>2</cp:revision>
  <dcterms:created xsi:type="dcterms:W3CDTF">2024-06-07T17:39:58Z</dcterms:created>
  <dcterms:modified xsi:type="dcterms:W3CDTF">2026-09-01T17:35:00Z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0x010100B0F354B4F2198949B252F2616C2A5CB9</vt:lpwstr>
  </property>
  <property fmtid="{D5CDD505-2E9C-101B-9397-08002B2CF9AE}" pid="3" name="MediaServiceImageTags">
    <vt:lpwstr/>
  </property>
  <property fmtid="{D5CDD505-2E9C-101B-9397-08002B2CF9AE}" pid="4" name="Order">
    <vt:r8>1093000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