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349" r:id="rId6"/>
    <p:sldId id="357" r:id="rId7"/>
    <p:sldId id="358" r:id="rId8"/>
    <p:sldId id="359" r:id="rId9"/>
    <p:sldId id="360" r:id="rId10"/>
    <p:sldId id="366" r:id="rId11"/>
    <p:sldId id="361" r:id="rId12"/>
    <p:sldId id="364" r:id="rId13"/>
    <p:sldId id="365" r:id="rId14"/>
    <p:sldId id="36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23F7B1E-E3B8-7DA4-A400-57582CD77F50}" name="Barbara Brown" initials="BB" userId="S::bbrown@rippleeffect.com::785b40c7-64ae-4a9d-9e41-0ca6d07ee340" providerId="AD"/>
  <p188:author id="{72245746-8415-0C15-392C-798E9381B2E0}" name="Krevsky, Elizabeth" initials="EK" userId="S::ekrevsky@deloitte.com::4b6055c5-cc5b-4c4d-b143-f76cfcbbcdca" providerId="AD"/>
  <p188:author id="{FAFF0176-1C0D-A042-9B6C-0B3D9E6E24BC}" name="Shaunna Cofield" initials="SC" userId="S::scofield@rippleeffect.com::5d3eff08-049d-4996-9527-1d20e4d93715" providerId="AD"/>
  <p188:author id="{9D5C84E5-4565-7106-1507-02C1436619EB}" name="Natalie Mazur" initials="NM" userId="S::NMazur@rippleeffect.com::e631ae26-39f4-486c-86f2-fd3a77338d9d" providerId="AD"/>
  <p188:author id="{C0D66BEB-0A9C-8D1A-90E7-7E95F444D765}" name="Sharon Nakhimovsky" initials="SN" userId="S::snakhimovsky@rippleeffect.com::c91e6c61-12d0-44c3-98e2-4df95144021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5CFF"/>
    <a:srgbClr val="0E4068"/>
    <a:srgbClr val="245276"/>
    <a:srgbClr val="06315F"/>
    <a:srgbClr val="022B5B"/>
    <a:srgbClr val="001C54"/>
    <a:srgbClr val="023462"/>
    <a:srgbClr val="001F57"/>
    <a:srgbClr val="7DBD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796ED9-E6A1-4EDA-87F0-9600BB1ADD73}" v="2" dt="2026-08-28T21:08:12.4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4" d="100"/>
          <a:sy n="74" d="100"/>
        </p:scale>
        <p:origin x="2800" y="76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4.xml" Id="rId8" /><Relationship Type="http://schemas.openxmlformats.org/officeDocument/2006/relationships/slide" Target="slides/slide9.xml" Id="rId13" /><Relationship Type="http://schemas.openxmlformats.org/officeDocument/2006/relationships/presProps" Target="presProps.xml" Id="rId18" /><Relationship Type="http://schemas.openxmlformats.org/officeDocument/2006/relationships/customXml" Target="../customXml/item3.xml" Id="rId3" /><Relationship Type="http://schemas.openxmlformats.org/officeDocument/2006/relationships/tableStyles" Target="tableStyles.xml" Id="rId21" /><Relationship Type="http://schemas.openxmlformats.org/officeDocument/2006/relationships/slide" Target="slides/slide3.xml" Id="rId7" /><Relationship Type="http://schemas.openxmlformats.org/officeDocument/2006/relationships/slide" Target="slides/slide8.xml" Id="rId12" /><Relationship Type="http://schemas.openxmlformats.org/officeDocument/2006/relationships/handoutMaster" Target="handoutMasters/handoutMaster1.xml" Id="rId17" /><Relationship Type="http://schemas.openxmlformats.org/officeDocument/2006/relationships/customXml" Target="../customXml/item2.xml" Id="rId2" /><Relationship Type="http://schemas.openxmlformats.org/officeDocument/2006/relationships/notesMaster" Target="notesMasters/notesMaster1.xml" Id="rId16" /><Relationship Type="http://schemas.openxmlformats.org/officeDocument/2006/relationships/theme" Target="theme/theme1.xml" Id="rId20" /><Relationship Type="http://schemas.openxmlformats.org/officeDocument/2006/relationships/customXml" Target="../customXml/item1.xml" Id="rId1" /><Relationship Type="http://schemas.openxmlformats.org/officeDocument/2006/relationships/slide" Target="slides/slide2.xml" Id="rId6" /><Relationship Type="http://schemas.openxmlformats.org/officeDocument/2006/relationships/slide" Target="slides/slide7.xml" Id="rId11" /><Relationship Type="http://schemas.microsoft.com/office/2018/10/relationships/authors" Target="authors.xml" Id="rId24" /><Relationship Type="http://schemas.openxmlformats.org/officeDocument/2006/relationships/slide" Target="slides/slide1.xml" Id="rId5" /><Relationship Type="http://schemas.openxmlformats.org/officeDocument/2006/relationships/slide" Target="slides/slide11.xml" Id="rId15" /><Relationship Type="http://schemas.microsoft.com/office/2015/10/relationships/revisionInfo" Target="revisionInfo.xml" Id="rId23" /><Relationship Type="http://schemas.openxmlformats.org/officeDocument/2006/relationships/slide" Target="slides/slide6.xml" Id="rId10" /><Relationship Type="http://schemas.openxmlformats.org/officeDocument/2006/relationships/viewProps" Target="viewProps.xml" Id="rId19" /><Relationship Type="http://schemas.openxmlformats.org/officeDocument/2006/relationships/slideMaster" Target="slideMasters/slideMaster1.xml" Id="rId4" /><Relationship Type="http://schemas.openxmlformats.org/officeDocument/2006/relationships/slide" Target="slides/slide5.xml" Id="rId9" /><Relationship Type="http://schemas.openxmlformats.org/officeDocument/2006/relationships/slide" Target="slides/slide10.xml" Id="rId14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93B6B1-A82E-4EB4-BBDD-2617E29F2D18}" type="doc">
      <dgm:prSet loTypeId="urn:microsoft.com/office/officeart/2005/8/layout/target1" loCatId="relationship" qsTypeId="urn:microsoft.com/office/officeart/2005/8/quickstyle/simple1#1" qsCatId="simple" csTypeId="urn:microsoft.com/office/officeart/2005/8/colors/colorful4#1" csCatId="colorful" phldr="1"/>
      <dgm:spPr/>
      <dgm:t>
        <a:bodyPr/>
        <a:lstStyle/>
        <a:p>
          <a:endParaRPr lang="en-US"/>
        </a:p>
      </dgm:t>
    </dgm:pt>
    <dgm:pt modelId="{7D890E9F-49E7-4F0C-BCF3-8E58912AD348}">
      <dgm:prSet custT="1"/>
      <dgm:spPr/>
      <dgm:t>
        <a:bodyPr/>
        <a:lstStyle/>
        <a:p>
          <a:r>
            <a:rPr lang="en-US" sz="1050" b="1" dirty="0"/>
            <a:t>Followers</a:t>
          </a:r>
          <a:r>
            <a:rPr lang="en-US" sz="1050" dirty="0"/>
            <a:t>: Current HCPLAN listserv and social followers</a:t>
          </a:r>
        </a:p>
      </dgm:t>
    </dgm:pt>
    <dgm:pt modelId="{836EF43F-C2A1-4414-9121-311727AFA96A}" type="parTrans" cxnId="{4BC35358-3E63-483A-ABBC-4CFC49CF2F9C}">
      <dgm:prSet/>
      <dgm:spPr/>
      <dgm:t>
        <a:bodyPr/>
        <a:lstStyle/>
        <a:p>
          <a:endParaRPr lang="en-US"/>
        </a:p>
      </dgm:t>
    </dgm:pt>
    <dgm:pt modelId="{66DFA65D-649E-4516-814F-25DEE00603AE}" type="sibTrans" cxnId="{4BC35358-3E63-483A-ABBC-4CFC49CF2F9C}">
      <dgm:prSet/>
      <dgm:spPr/>
      <dgm:t>
        <a:bodyPr/>
        <a:lstStyle/>
        <a:p>
          <a:endParaRPr lang="en-US"/>
        </a:p>
      </dgm:t>
    </dgm:pt>
    <dgm:pt modelId="{B27D51E1-E5B4-49E3-A3DB-7EF55324E307}">
      <dgm:prSet custT="1"/>
      <dgm:spPr/>
      <dgm:t>
        <a:bodyPr/>
        <a:lstStyle/>
        <a:p>
          <a:r>
            <a:rPr lang="en-US" sz="1050" b="1" dirty="0"/>
            <a:t>Industry</a:t>
          </a:r>
          <a:r>
            <a:rPr lang="en-US" sz="1050" dirty="0"/>
            <a:t>: Industry partners and patient advocates not currently following the HCPLAN</a:t>
          </a:r>
        </a:p>
      </dgm:t>
    </dgm:pt>
    <dgm:pt modelId="{414EC0DB-55A5-49BF-818B-43EDADE5BFCA}" type="parTrans" cxnId="{2BA629ED-C5D5-48D1-ACA3-E67EE90FBF2C}">
      <dgm:prSet/>
      <dgm:spPr/>
      <dgm:t>
        <a:bodyPr/>
        <a:lstStyle/>
        <a:p>
          <a:endParaRPr lang="en-US"/>
        </a:p>
      </dgm:t>
    </dgm:pt>
    <dgm:pt modelId="{0E46408D-03C5-4162-9BA5-E26237EDC2D7}" type="sibTrans" cxnId="{2BA629ED-C5D5-48D1-ACA3-E67EE90FBF2C}">
      <dgm:prSet/>
      <dgm:spPr/>
      <dgm:t>
        <a:bodyPr/>
        <a:lstStyle/>
        <a:p>
          <a:endParaRPr lang="en-US"/>
        </a:p>
      </dgm:t>
    </dgm:pt>
    <dgm:pt modelId="{E3C8B1A7-DC9D-4318-99E0-BC6FBF1CFB54}">
      <dgm:prSet custT="1"/>
      <dgm:spPr/>
      <dgm:t>
        <a:bodyPr/>
        <a:lstStyle/>
        <a:p>
          <a:r>
            <a:rPr lang="en-US" sz="1050" b="1" dirty="0"/>
            <a:t>Public</a:t>
          </a:r>
          <a:r>
            <a:rPr lang="en-US" sz="1050" dirty="0"/>
            <a:t>: The general public and their representatives</a:t>
          </a:r>
        </a:p>
      </dgm:t>
    </dgm:pt>
    <dgm:pt modelId="{86632259-C428-4A14-8944-ECEFCB3B0478}" type="parTrans" cxnId="{671F3C29-17C9-4212-AB85-5D60705BF2D3}">
      <dgm:prSet/>
      <dgm:spPr/>
      <dgm:t>
        <a:bodyPr/>
        <a:lstStyle/>
        <a:p>
          <a:endParaRPr lang="en-US"/>
        </a:p>
      </dgm:t>
    </dgm:pt>
    <dgm:pt modelId="{59353CDF-DE06-4B54-84A4-7B8FDF50BABD}" type="sibTrans" cxnId="{671F3C29-17C9-4212-AB85-5D60705BF2D3}">
      <dgm:prSet/>
      <dgm:spPr/>
      <dgm:t>
        <a:bodyPr/>
        <a:lstStyle/>
        <a:p>
          <a:endParaRPr lang="en-US"/>
        </a:p>
      </dgm:t>
    </dgm:pt>
    <dgm:pt modelId="{2F19F546-C99A-4CC4-A831-55B3F442D8FC}" type="pres">
      <dgm:prSet presAssocID="{F793B6B1-A82E-4EB4-BBDD-2617E29F2D18}" presName="composite" presStyleCnt="0">
        <dgm:presLayoutVars>
          <dgm:chMax val="5"/>
          <dgm:dir/>
          <dgm:resizeHandles val="exact"/>
        </dgm:presLayoutVars>
      </dgm:prSet>
      <dgm:spPr/>
    </dgm:pt>
    <dgm:pt modelId="{F137C112-A55C-4B16-8957-599F51EA5849}" type="pres">
      <dgm:prSet presAssocID="{7D890E9F-49E7-4F0C-BCF3-8E58912AD348}" presName="circle1" presStyleLbl="lnNode1" presStyleIdx="0" presStyleCnt="3"/>
      <dgm:spPr/>
    </dgm:pt>
    <dgm:pt modelId="{A75F0141-BC98-49F8-BF14-43B5879F3A69}" type="pres">
      <dgm:prSet presAssocID="{7D890E9F-49E7-4F0C-BCF3-8E58912AD348}" presName="text1" presStyleLbl="revTx" presStyleIdx="0" presStyleCnt="3">
        <dgm:presLayoutVars>
          <dgm:bulletEnabled val="1"/>
        </dgm:presLayoutVars>
      </dgm:prSet>
      <dgm:spPr/>
    </dgm:pt>
    <dgm:pt modelId="{E2098165-7319-416B-88FC-F2913B5A92D2}" type="pres">
      <dgm:prSet presAssocID="{7D890E9F-49E7-4F0C-BCF3-8E58912AD348}" presName="line1" presStyleLbl="callout" presStyleIdx="0" presStyleCnt="6"/>
      <dgm:spPr/>
    </dgm:pt>
    <dgm:pt modelId="{4B0F4623-CD9B-4563-B4C4-CDE9F9BCF728}" type="pres">
      <dgm:prSet presAssocID="{7D890E9F-49E7-4F0C-BCF3-8E58912AD348}" presName="d1" presStyleLbl="callout" presStyleIdx="1" presStyleCnt="6"/>
      <dgm:spPr/>
    </dgm:pt>
    <dgm:pt modelId="{0D77657B-06CC-4F6A-A32B-F0C4CCFF319D}" type="pres">
      <dgm:prSet presAssocID="{B27D51E1-E5B4-49E3-A3DB-7EF55324E307}" presName="circle2" presStyleLbl="lnNode1" presStyleIdx="1" presStyleCnt="3"/>
      <dgm:spPr>
        <a:solidFill>
          <a:schemeClr val="accent5">
            <a:lumMod val="60000"/>
            <a:lumOff val="40000"/>
          </a:schemeClr>
        </a:solidFill>
      </dgm:spPr>
    </dgm:pt>
    <dgm:pt modelId="{8EB2B81F-5FD9-4E4A-8324-30CCCEA5543A}" type="pres">
      <dgm:prSet presAssocID="{B27D51E1-E5B4-49E3-A3DB-7EF55324E307}" presName="text2" presStyleLbl="revTx" presStyleIdx="1" presStyleCnt="3">
        <dgm:presLayoutVars>
          <dgm:bulletEnabled val="1"/>
        </dgm:presLayoutVars>
      </dgm:prSet>
      <dgm:spPr/>
    </dgm:pt>
    <dgm:pt modelId="{009ED28A-E636-45D6-BC51-5AE3ADBED525}" type="pres">
      <dgm:prSet presAssocID="{B27D51E1-E5B4-49E3-A3DB-7EF55324E307}" presName="line2" presStyleLbl="callout" presStyleIdx="2" presStyleCnt="6"/>
      <dgm:spPr/>
    </dgm:pt>
    <dgm:pt modelId="{EAF02591-0186-499F-841B-16F880F8BC31}" type="pres">
      <dgm:prSet presAssocID="{B27D51E1-E5B4-49E3-A3DB-7EF55324E307}" presName="d2" presStyleLbl="callout" presStyleIdx="3" presStyleCnt="6"/>
      <dgm:spPr/>
    </dgm:pt>
    <dgm:pt modelId="{C9034C24-6053-46CE-853D-D8B42C99BB69}" type="pres">
      <dgm:prSet presAssocID="{E3C8B1A7-DC9D-4318-99E0-BC6FBF1CFB54}" presName="circle3" presStyleLbl="lnNode1" presStyleIdx="2" presStyleCnt="3"/>
      <dgm:spPr/>
    </dgm:pt>
    <dgm:pt modelId="{4DB15FD2-A380-49EE-B5C5-FD7829968D9D}" type="pres">
      <dgm:prSet presAssocID="{E3C8B1A7-DC9D-4318-99E0-BC6FBF1CFB54}" presName="text3" presStyleLbl="revTx" presStyleIdx="2" presStyleCnt="3">
        <dgm:presLayoutVars>
          <dgm:bulletEnabled val="1"/>
        </dgm:presLayoutVars>
      </dgm:prSet>
      <dgm:spPr/>
    </dgm:pt>
    <dgm:pt modelId="{2F37CD10-049F-4118-99CA-48D4D282D955}" type="pres">
      <dgm:prSet presAssocID="{E3C8B1A7-DC9D-4318-99E0-BC6FBF1CFB54}" presName="line3" presStyleLbl="callout" presStyleIdx="4" presStyleCnt="6"/>
      <dgm:spPr/>
    </dgm:pt>
    <dgm:pt modelId="{F4ABFD73-5231-43DC-A82A-0383BF8BA90A}" type="pres">
      <dgm:prSet presAssocID="{E3C8B1A7-DC9D-4318-99E0-BC6FBF1CFB54}" presName="d3" presStyleLbl="callout" presStyleIdx="5" presStyleCnt="6"/>
      <dgm:spPr/>
    </dgm:pt>
  </dgm:ptLst>
  <dgm:cxnLst>
    <dgm:cxn modelId="{671F3C29-17C9-4212-AB85-5D60705BF2D3}" srcId="{F793B6B1-A82E-4EB4-BBDD-2617E29F2D18}" destId="{E3C8B1A7-DC9D-4318-99E0-BC6FBF1CFB54}" srcOrd="2" destOrd="0" parTransId="{86632259-C428-4A14-8944-ECEFCB3B0478}" sibTransId="{59353CDF-DE06-4B54-84A4-7B8FDF50BABD}"/>
    <dgm:cxn modelId="{1D4C2934-9299-4F4C-A7D4-CE7DFAB22BEC}" type="presOf" srcId="{E3C8B1A7-DC9D-4318-99E0-BC6FBF1CFB54}" destId="{4DB15FD2-A380-49EE-B5C5-FD7829968D9D}" srcOrd="0" destOrd="0" presId="urn:microsoft.com/office/officeart/2005/8/layout/target1"/>
    <dgm:cxn modelId="{4BC35358-3E63-483A-ABBC-4CFC49CF2F9C}" srcId="{F793B6B1-A82E-4EB4-BBDD-2617E29F2D18}" destId="{7D890E9F-49E7-4F0C-BCF3-8E58912AD348}" srcOrd="0" destOrd="0" parTransId="{836EF43F-C2A1-4414-9121-311727AFA96A}" sibTransId="{66DFA65D-649E-4516-814F-25DEE00603AE}"/>
    <dgm:cxn modelId="{B38EFDAF-2157-44F3-B3A0-A3F7F2EBB735}" type="presOf" srcId="{B27D51E1-E5B4-49E3-A3DB-7EF55324E307}" destId="{8EB2B81F-5FD9-4E4A-8324-30CCCEA5543A}" srcOrd="0" destOrd="0" presId="urn:microsoft.com/office/officeart/2005/8/layout/target1"/>
    <dgm:cxn modelId="{8E43C9CC-9925-4DA0-AF86-C3FC13E9BC61}" type="presOf" srcId="{F793B6B1-A82E-4EB4-BBDD-2617E29F2D18}" destId="{2F19F546-C99A-4CC4-A831-55B3F442D8FC}" srcOrd="0" destOrd="0" presId="urn:microsoft.com/office/officeart/2005/8/layout/target1"/>
    <dgm:cxn modelId="{47A17BE5-6976-4606-B81F-F0D31F01BC04}" type="presOf" srcId="{7D890E9F-49E7-4F0C-BCF3-8E58912AD348}" destId="{A75F0141-BC98-49F8-BF14-43B5879F3A69}" srcOrd="0" destOrd="0" presId="urn:microsoft.com/office/officeart/2005/8/layout/target1"/>
    <dgm:cxn modelId="{2BA629ED-C5D5-48D1-ACA3-E67EE90FBF2C}" srcId="{F793B6B1-A82E-4EB4-BBDD-2617E29F2D18}" destId="{B27D51E1-E5B4-49E3-A3DB-7EF55324E307}" srcOrd="1" destOrd="0" parTransId="{414EC0DB-55A5-49BF-818B-43EDADE5BFCA}" sibTransId="{0E46408D-03C5-4162-9BA5-E26237EDC2D7}"/>
    <dgm:cxn modelId="{AC69A2E5-6024-4A4E-A56B-C47556FB4205}" type="presParOf" srcId="{2F19F546-C99A-4CC4-A831-55B3F442D8FC}" destId="{F137C112-A55C-4B16-8957-599F51EA5849}" srcOrd="0" destOrd="0" presId="urn:microsoft.com/office/officeart/2005/8/layout/target1"/>
    <dgm:cxn modelId="{0BFAB0C5-70D9-49C5-B13D-3C3150659EEB}" type="presParOf" srcId="{2F19F546-C99A-4CC4-A831-55B3F442D8FC}" destId="{A75F0141-BC98-49F8-BF14-43B5879F3A69}" srcOrd="1" destOrd="0" presId="urn:microsoft.com/office/officeart/2005/8/layout/target1"/>
    <dgm:cxn modelId="{4D8D6D01-7A61-4BFC-B564-1259FA00A55A}" type="presParOf" srcId="{2F19F546-C99A-4CC4-A831-55B3F442D8FC}" destId="{E2098165-7319-416B-88FC-F2913B5A92D2}" srcOrd="2" destOrd="0" presId="urn:microsoft.com/office/officeart/2005/8/layout/target1"/>
    <dgm:cxn modelId="{B28761E5-755A-4F00-AA00-6B33F5CC1354}" type="presParOf" srcId="{2F19F546-C99A-4CC4-A831-55B3F442D8FC}" destId="{4B0F4623-CD9B-4563-B4C4-CDE9F9BCF728}" srcOrd="3" destOrd="0" presId="urn:microsoft.com/office/officeart/2005/8/layout/target1"/>
    <dgm:cxn modelId="{573DE0C1-27A4-4771-9543-34B770A7995C}" type="presParOf" srcId="{2F19F546-C99A-4CC4-A831-55B3F442D8FC}" destId="{0D77657B-06CC-4F6A-A32B-F0C4CCFF319D}" srcOrd="4" destOrd="0" presId="urn:microsoft.com/office/officeart/2005/8/layout/target1"/>
    <dgm:cxn modelId="{4B9E7E85-9711-4297-B2F2-A8F8040D69FA}" type="presParOf" srcId="{2F19F546-C99A-4CC4-A831-55B3F442D8FC}" destId="{8EB2B81F-5FD9-4E4A-8324-30CCCEA5543A}" srcOrd="5" destOrd="0" presId="urn:microsoft.com/office/officeart/2005/8/layout/target1"/>
    <dgm:cxn modelId="{7D6F3F3D-CCC6-4E0D-8484-128297B5F8A1}" type="presParOf" srcId="{2F19F546-C99A-4CC4-A831-55B3F442D8FC}" destId="{009ED28A-E636-45D6-BC51-5AE3ADBED525}" srcOrd="6" destOrd="0" presId="urn:microsoft.com/office/officeart/2005/8/layout/target1"/>
    <dgm:cxn modelId="{4D26BD91-CD21-4445-9D8B-1D4889219A7E}" type="presParOf" srcId="{2F19F546-C99A-4CC4-A831-55B3F442D8FC}" destId="{EAF02591-0186-499F-841B-16F880F8BC31}" srcOrd="7" destOrd="0" presId="urn:microsoft.com/office/officeart/2005/8/layout/target1"/>
    <dgm:cxn modelId="{5C4130CF-5DA1-4FA5-A03B-52DC942E8DBD}" type="presParOf" srcId="{2F19F546-C99A-4CC4-A831-55B3F442D8FC}" destId="{C9034C24-6053-46CE-853D-D8B42C99BB69}" srcOrd="8" destOrd="0" presId="urn:microsoft.com/office/officeart/2005/8/layout/target1"/>
    <dgm:cxn modelId="{E237C081-9AAA-482B-889B-13F0B1FC980C}" type="presParOf" srcId="{2F19F546-C99A-4CC4-A831-55B3F442D8FC}" destId="{4DB15FD2-A380-49EE-B5C5-FD7829968D9D}" srcOrd="9" destOrd="0" presId="urn:microsoft.com/office/officeart/2005/8/layout/target1"/>
    <dgm:cxn modelId="{3F6810F8-35AC-46BE-AEE4-8F52BEDC3F9F}" type="presParOf" srcId="{2F19F546-C99A-4CC4-A831-55B3F442D8FC}" destId="{2F37CD10-049F-4118-99CA-48D4D282D955}" srcOrd="10" destOrd="0" presId="urn:microsoft.com/office/officeart/2005/8/layout/target1"/>
    <dgm:cxn modelId="{EB608694-A198-437B-999A-C2A34B567B60}" type="presParOf" srcId="{2F19F546-C99A-4CC4-A831-55B3F442D8FC}" destId="{F4ABFD73-5231-43DC-A82A-0383BF8BA90A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882245-8F8E-4395-92B1-845E59532D63}" type="doc">
      <dgm:prSet loTypeId="urn:microsoft.com/office/officeart/2005/8/layout/hList1" loCatId="list" qsTypeId="urn:microsoft.com/office/officeart/2005/8/quickstyle/simple1#2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A462FFD0-91F9-481D-8FA5-1DDAC683C5EE}">
      <dgm:prSet/>
      <dgm:spPr>
        <a:solidFill>
          <a:schemeClr val="accent6"/>
        </a:solidFill>
      </dgm:spPr>
      <dgm:t>
        <a:bodyPr/>
        <a:lstStyle/>
        <a:p>
          <a:r>
            <a:rPr lang="en-US" dirty="0"/>
            <a:t>New</a:t>
          </a:r>
        </a:p>
      </dgm:t>
    </dgm:pt>
    <dgm:pt modelId="{D15DDEB0-AB76-4483-9335-764F0150992C}" type="parTrans" cxnId="{0B9310B0-C6E0-422B-A6AD-ADB3416EEA98}">
      <dgm:prSet/>
      <dgm:spPr/>
      <dgm:t>
        <a:bodyPr/>
        <a:lstStyle/>
        <a:p>
          <a:endParaRPr lang="en-US"/>
        </a:p>
      </dgm:t>
    </dgm:pt>
    <dgm:pt modelId="{A1E71CF6-F4C6-4CCC-A405-1251E87DA9A5}" type="sibTrans" cxnId="{0B9310B0-C6E0-422B-A6AD-ADB3416EEA98}">
      <dgm:prSet/>
      <dgm:spPr/>
      <dgm:t>
        <a:bodyPr/>
        <a:lstStyle/>
        <a:p>
          <a:endParaRPr lang="en-US"/>
        </a:p>
      </dgm:t>
    </dgm:pt>
    <dgm:pt modelId="{5877E550-4494-4507-98B3-825627CC23BB}">
      <dgm:prSet/>
      <dgm:spPr>
        <a:solidFill>
          <a:schemeClr val="accent6"/>
        </a:solidFill>
      </dgm:spPr>
      <dgm:t>
        <a:bodyPr/>
        <a:lstStyle/>
        <a:p>
          <a:r>
            <a:rPr lang="en-US" dirty="0"/>
            <a:t>Prior</a:t>
          </a:r>
        </a:p>
      </dgm:t>
    </dgm:pt>
    <dgm:pt modelId="{7F0955A9-5EFD-403C-90FA-DF3164F441A1}" type="parTrans" cxnId="{0A5CF7C2-D940-4A8D-8DB7-00953B386D1E}">
      <dgm:prSet/>
      <dgm:spPr/>
      <dgm:t>
        <a:bodyPr/>
        <a:lstStyle/>
        <a:p>
          <a:endParaRPr lang="en-US"/>
        </a:p>
      </dgm:t>
    </dgm:pt>
    <dgm:pt modelId="{F961DA63-BE9E-4318-BACA-CF3A84FC684B}" type="sibTrans" cxnId="{0A5CF7C2-D940-4A8D-8DB7-00953B386D1E}">
      <dgm:prSet/>
      <dgm:spPr/>
      <dgm:t>
        <a:bodyPr/>
        <a:lstStyle/>
        <a:p>
          <a:endParaRPr lang="en-US"/>
        </a:p>
      </dgm:t>
    </dgm:pt>
    <dgm:pt modelId="{E1F9960C-3F27-41D6-B8FC-F4F2EE167898}">
      <dgm:prSet phldrT="[Text]"/>
      <dgm:spPr>
        <a:solidFill>
          <a:schemeClr val="accent6"/>
        </a:solidFill>
      </dgm:spPr>
      <dgm:t>
        <a:bodyPr/>
        <a:lstStyle/>
        <a:p>
          <a:pPr>
            <a:buFont typeface="+mj-lt"/>
            <a:buAutoNum type="alphaUcPeriod"/>
          </a:pPr>
          <a:r>
            <a:rPr lang="en-US" dirty="0"/>
            <a:t>Current</a:t>
          </a:r>
        </a:p>
      </dgm:t>
    </dgm:pt>
    <dgm:pt modelId="{925938A0-DA80-4EDC-B244-294A61479EC0}" type="sibTrans" cxnId="{DDB7FB6A-C2F3-42D2-8F4E-774547AF6E56}">
      <dgm:prSet/>
      <dgm:spPr/>
      <dgm:t>
        <a:bodyPr/>
        <a:lstStyle/>
        <a:p>
          <a:endParaRPr lang="en-US"/>
        </a:p>
      </dgm:t>
    </dgm:pt>
    <dgm:pt modelId="{2975C12D-B98D-4AE6-B301-BE77EC46EA5E}" type="parTrans" cxnId="{DDB7FB6A-C2F3-42D2-8F4E-774547AF6E56}">
      <dgm:prSet/>
      <dgm:spPr/>
      <dgm:t>
        <a:bodyPr/>
        <a:lstStyle/>
        <a:p>
          <a:endParaRPr lang="en-US"/>
        </a:p>
      </dgm:t>
    </dgm:pt>
    <dgm:pt modelId="{AD095113-CCE0-42CA-903F-40F323E922EA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dirty="0"/>
            <a:t>EF co-chairs and members</a:t>
          </a:r>
        </a:p>
      </dgm:t>
    </dgm:pt>
    <dgm:pt modelId="{28E5CE1D-DA84-44FF-86F6-512E12ED1FB0}" type="parTrans" cxnId="{8BE91841-C699-4FCC-82E0-6DD1F69B37C8}">
      <dgm:prSet/>
      <dgm:spPr/>
      <dgm:t>
        <a:bodyPr/>
        <a:lstStyle/>
        <a:p>
          <a:endParaRPr lang="en-US"/>
        </a:p>
      </dgm:t>
    </dgm:pt>
    <dgm:pt modelId="{2F4CB34A-EE1D-4D67-A316-DE773BD26445}" type="sibTrans" cxnId="{8BE91841-C699-4FCC-82E0-6DD1F69B37C8}">
      <dgm:prSet/>
      <dgm:spPr/>
      <dgm:t>
        <a:bodyPr/>
        <a:lstStyle/>
        <a:p>
          <a:endParaRPr lang="en-US"/>
        </a:p>
      </dgm:t>
    </dgm:pt>
    <dgm:pt modelId="{5D5E4095-3FA7-4CD2-9F16-29478D80FDF7}">
      <dgm:prSet custT="1"/>
      <dgm:spPr/>
      <dgm:t>
        <a:bodyPr/>
        <a:lstStyle/>
        <a:p>
          <a:r>
            <a:rPr lang="en-US" sz="1200" dirty="0"/>
            <a:t>Working group members, co-chairs, and their networks</a:t>
          </a:r>
        </a:p>
      </dgm:t>
    </dgm:pt>
    <dgm:pt modelId="{71786704-FD4F-4A8A-8811-8F0B2F8F0854}" type="parTrans" cxnId="{D569BE30-E04E-4B65-96B2-B82BA5D574E0}">
      <dgm:prSet/>
      <dgm:spPr/>
      <dgm:t>
        <a:bodyPr/>
        <a:lstStyle/>
        <a:p>
          <a:endParaRPr lang="en-US"/>
        </a:p>
      </dgm:t>
    </dgm:pt>
    <dgm:pt modelId="{0407F1FD-6957-4CF7-9F72-8824987A8FA9}" type="sibTrans" cxnId="{D569BE30-E04E-4B65-96B2-B82BA5D574E0}">
      <dgm:prSet/>
      <dgm:spPr/>
      <dgm:t>
        <a:bodyPr/>
        <a:lstStyle/>
        <a:p>
          <a:endParaRPr lang="en-US"/>
        </a:p>
      </dgm:t>
    </dgm:pt>
    <dgm:pt modelId="{129732E6-BE00-4945-A876-39473C8BD5CF}">
      <dgm:prSet custT="1"/>
      <dgm:spPr/>
      <dgm:t>
        <a:bodyPr/>
        <a:lstStyle/>
        <a:p>
          <a:r>
            <a:rPr lang="en-US" sz="1200" kern="1200" dirty="0"/>
            <a:t>No longer in SIs</a:t>
          </a:r>
        </a:p>
      </dgm:t>
    </dgm:pt>
    <dgm:pt modelId="{A0C9128D-EFBB-45BA-B0D4-20FA5DE317DC}" type="parTrans" cxnId="{605BC826-7A19-40D0-B0E5-BDDEE7D2CDCB}">
      <dgm:prSet/>
      <dgm:spPr/>
      <dgm:t>
        <a:bodyPr/>
        <a:lstStyle/>
        <a:p>
          <a:endParaRPr lang="en-US"/>
        </a:p>
      </dgm:t>
    </dgm:pt>
    <dgm:pt modelId="{5E59DFAF-5C92-4B5C-9A03-7EA74F555E39}" type="sibTrans" cxnId="{605BC826-7A19-40D0-B0E5-BDDEE7D2CDCB}">
      <dgm:prSet/>
      <dgm:spPr/>
      <dgm:t>
        <a:bodyPr/>
        <a:lstStyle/>
        <a:p>
          <a:endParaRPr lang="en-US"/>
        </a:p>
      </dgm:t>
    </dgm:pt>
    <dgm:pt modelId="{019685FB-75F4-46B4-9180-FBF5A2B44211}">
      <dgm:prSet custT="1"/>
      <dgm:spPr/>
      <dgm:t>
        <a:bodyPr/>
        <a:lstStyle/>
        <a:p>
          <a:r>
            <a:rPr lang="en-US" sz="1200" kern="1200" dirty="0"/>
            <a:t>Care about VBC; have previously invested in the </a:t>
          </a:r>
          <a:r>
            <a:rPr lang="en-US" sz="1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/>
              <a:ea typeface="+mn-ea"/>
              <a:cs typeface="+mn-cs"/>
            </a:rPr>
            <a:t>HCPLAN</a:t>
          </a:r>
          <a:endParaRPr lang="en-US" sz="1200" kern="1200" dirty="0"/>
        </a:p>
      </dgm:t>
    </dgm:pt>
    <dgm:pt modelId="{C6C93C19-9CA1-4B36-8268-B8DE00FA6DC5}" type="parTrans" cxnId="{27DFDC8D-1BBD-479A-B526-23434908904B}">
      <dgm:prSet/>
      <dgm:spPr/>
      <dgm:t>
        <a:bodyPr/>
        <a:lstStyle/>
        <a:p>
          <a:endParaRPr lang="en-US"/>
        </a:p>
      </dgm:t>
    </dgm:pt>
    <dgm:pt modelId="{C437D9BE-4953-4041-81BC-DE0283C94F05}" type="sibTrans" cxnId="{27DFDC8D-1BBD-479A-B526-23434908904B}">
      <dgm:prSet/>
      <dgm:spPr/>
      <dgm:t>
        <a:bodyPr/>
        <a:lstStyle/>
        <a:p>
          <a:endParaRPr lang="en-US"/>
        </a:p>
      </dgm:t>
    </dgm:pt>
    <dgm:pt modelId="{F0F3DD6F-3BA6-4E81-897C-DF7D482CD1FA}" type="pres">
      <dgm:prSet presAssocID="{AB882245-8F8E-4395-92B1-845E59532D63}" presName="Name0" presStyleCnt="0">
        <dgm:presLayoutVars>
          <dgm:dir/>
          <dgm:animLvl val="lvl"/>
          <dgm:resizeHandles val="exact"/>
        </dgm:presLayoutVars>
      </dgm:prSet>
      <dgm:spPr/>
    </dgm:pt>
    <dgm:pt modelId="{1744855F-7502-4EB5-8B0C-A47FB5EC72C9}" type="pres">
      <dgm:prSet presAssocID="{E1F9960C-3F27-41D6-B8FC-F4F2EE167898}" presName="composite" presStyleCnt="0"/>
      <dgm:spPr/>
    </dgm:pt>
    <dgm:pt modelId="{92BBF559-DD9A-48FC-BDB7-205D9E7A40EC}" type="pres">
      <dgm:prSet presAssocID="{E1F9960C-3F27-41D6-B8FC-F4F2EE167898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478DFC0C-35CC-4ADF-834C-78B2F86DC1BC}" type="pres">
      <dgm:prSet presAssocID="{E1F9960C-3F27-41D6-B8FC-F4F2EE167898}" presName="desTx" presStyleLbl="alignAccFollowNode1" presStyleIdx="0" presStyleCnt="3">
        <dgm:presLayoutVars>
          <dgm:bulletEnabled val="1"/>
        </dgm:presLayoutVars>
      </dgm:prSet>
      <dgm:spPr/>
    </dgm:pt>
    <dgm:pt modelId="{05497180-E94A-4B1D-9222-55A73E719794}" type="pres">
      <dgm:prSet presAssocID="{925938A0-DA80-4EDC-B244-294A61479EC0}" presName="space" presStyleCnt="0"/>
      <dgm:spPr/>
    </dgm:pt>
    <dgm:pt modelId="{2AD8CA0E-70C7-4881-BAFE-CD4A3A525C1E}" type="pres">
      <dgm:prSet presAssocID="{A462FFD0-91F9-481D-8FA5-1DDAC683C5EE}" presName="composite" presStyleCnt="0"/>
      <dgm:spPr/>
    </dgm:pt>
    <dgm:pt modelId="{BDC56B7D-B234-4E79-9B06-FC9F2D4E47C4}" type="pres">
      <dgm:prSet presAssocID="{A462FFD0-91F9-481D-8FA5-1DDAC683C5E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0EE06A06-6E2F-4D51-9001-86940EC89683}" type="pres">
      <dgm:prSet presAssocID="{A462FFD0-91F9-481D-8FA5-1DDAC683C5EE}" presName="desTx" presStyleLbl="alignAccFollowNode1" presStyleIdx="1" presStyleCnt="3">
        <dgm:presLayoutVars>
          <dgm:bulletEnabled val="1"/>
        </dgm:presLayoutVars>
      </dgm:prSet>
      <dgm:spPr/>
    </dgm:pt>
    <dgm:pt modelId="{65622F72-C54F-46F7-9A7F-7C2187DF5089}" type="pres">
      <dgm:prSet presAssocID="{A1E71CF6-F4C6-4CCC-A405-1251E87DA9A5}" presName="space" presStyleCnt="0"/>
      <dgm:spPr/>
    </dgm:pt>
    <dgm:pt modelId="{B9D48C2E-4FFB-46A0-91F9-2A3CAD5E4B90}" type="pres">
      <dgm:prSet presAssocID="{5877E550-4494-4507-98B3-825627CC23BB}" presName="composite" presStyleCnt="0"/>
      <dgm:spPr/>
    </dgm:pt>
    <dgm:pt modelId="{987326D8-5781-4D41-86D7-92B1417FFC60}" type="pres">
      <dgm:prSet presAssocID="{5877E550-4494-4507-98B3-825627CC23BB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9D143670-A7EB-434B-A7C3-6EFA66DBA656}" type="pres">
      <dgm:prSet presAssocID="{5877E550-4494-4507-98B3-825627CC23BB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605BC826-7A19-40D0-B0E5-BDDEE7D2CDCB}" srcId="{5877E550-4494-4507-98B3-825627CC23BB}" destId="{129732E6-BE00-4945-A876-39473C8BD5CF}" srcOrd="0" destOrd="0" parTransId="{A0C9128D-EFBB-45BA-B0D4-20FA5DE317DC}" sibTransId="{5E59DFAF-5C92-4B5C-9A03-7EA74F555E39}"/>
    <dgm:cxn modelId="{D569BE30-E04E-4B65-96B2-B82BA5D574E0}" srcId="{A462FFD0-91F9-481D-8FA5-1DDAC683C5EE}" destId="{5D5E4095-3FA7-4CD2-9F16-29478D80FDF7}" srcOrd="0" destOrd="0" parTransId="{71786704-FD4F-4A8A-8811-8F0B2F8F0854}" sibTransId="{0407F1FD-6957-4CF7-9F72-8824987A8FA9}"/>
    <dgm:cxn modelId="{71CDA439-40C8-42F7-8B46-302BDAC2C56E}" type="presOf" srcId="{A462FFD0-91F9-481D-8FA5-1DDAC683C5EE}" destId="{BDC56B7D-B234-4E79-9B06-FC9F2D4E47C4}" srcOrd="0" destOrd="0" presId="urn:microsoft.com/office/officeart/2005/8/layout/hList1"/>
    <dgm:cxn modelId="{8BE91841-C699-4FCC-82E0-6DD1F69B37C8}" srcId="{E1F9960C-3F27-41D6-B8FC-F4F2EE167898}" destId="{AD095113-CCE0-42CA-903F-40F323E922EA}" srcOrd="0" destOrd="0" parTransId="{28E5CE1D-DA84-44FF-86F6-512E12ED1FB0}" sibTransId="{2F4CB34A-EE1D-4D67-A316-DE773BD26445}"/>
    <dgm:cxn modelId="{9FC9E448-DFF3-4E27-9E16-BA01B77B8A29}" type="presOf" srcId="{AD095113-CCE0-42CA-903F-40F323E922EA}" destId="{478DFC0C-35CC-4ADF-834C-78B2F86DC1BC}" srcOrd="0" destOrd="0" presId="urn:microsoft.com/office/officeart/2005/8/layout/hList1"/>
    <dgm:cxn modelId="{DDB7FB6A-C2F3-42D2-8F4E-774547AF6E56}" srcId="{AB882245-8F8E-4395-92B1-845E59532D63}" destId="{E1F9960C-3F27-41D6-B8FC-F4F2EE167898}" srcOrd="0" destOrd="0" parTransId="{2975C12D-B98D-4AE6-B301-BE77EC46EA5E}" sibTransId="{925938A0-DA80-4EDC-B244-294A61479EC0}"/>
    <dgm:cxn modelId="{AB5F974E-776D-47D2-BAB1-A24BFAEBDD51}" type="presOf" srcId="{129732E6-BE00-4945-A876-39473C8BD5CF}" destId="{9D143670-A7EB-434B-A7C3-6EFA66DBA656}" srcOrd="0" destOrd="0" presId="urn:microsoft.com/office/officeart/2005/8/layout/hList1"/>
    <dgm:cxn modelId="{27DFDC8D-1BBD-479A-B526-23434908904B}" srcId="{5877E550-4494-4507-98B3-825627CC23BB}" destId="{019685FB-75F4-46B4-9180-FBF5A2B44211}" srcOrd="1" destOrd="0" parTransId="{C6C93C19-9CA1-4B36-8268-B8DE00FA6DC5}" sibTransId="{C437D9BE-4953-4041-81BC-DE0283C94F05}"/>
    <dgm:cxn modelId="{8482BD8E-8906-47D4-AE68-32881BDDB233}" type="presOf" srcId="{E1F9960C-3F27-41D6-B8FC-F4F2EE167898}" destId="{92BBF559-DD9A-48FC-BDB7-205D9E7A40EC}" srcOrd="0" destOrd="0" presId="urn:microsoft.com/office/officeart/2005/8/layout/hList1"/>
    <dgm:cxn modelId="{AAC79691-67AC-4B7E-8A5B-95C6C29FD6B4}" type="presOf" srcId="{5877E550-4494-4507-98B3-825627CC23BB}" destId="{987326D8-5781-4D41-86D7-92B1417FFC60}" srcOrd="0" destOrd="0" presId="urn:microsoft.com/office/officeart/2005/8/layout/hList1"/>
    <dgm:cxn modelId="{0B9310B0-C6E0-422B-A6AD-ADB3416EEA98}" srcId="{AB882245-8F8E-4395-92B1-845E59532D63}" destId="{A462FFD0-91F9-481D-8FA5-1DDAC683C5EE}" srcOrd="1" destOrd="0" parTransId="{D15DDEB0-AB76-4483-9335-764F0150992C}" sibTransId="{A1E71CF6-F4C6-4CCC-A405-1251E87DA9A5}"/>
    <dgm:cxn modelId="{F2E01DB6-76D9-4BAB-80E3-9874DD791130}" type="presOf" srcId="{AB882245-8F8E-4395-92B1-845E59532D63}" destId="{F0F3DD6F-3BA6-4E81-897C-DF7D482CD1FA}" srcOrd="0" destOrd="0" presId="urn:microsoft.com/office/officeart/2005/8/layout/hList1"/>
    <dgm:cxn modelId="{0A5CF7C2-D940-4A8D-8DB7-00953B386D1E}" srcId="{AB882245-8F8E-4395-92B1-845E59532D63}" destId="{5877E550-4494-4507-98B3-825627CC23BB}" srcOrd="2" destOrd="0" parTransId="{7F0955A9-5EFD-403C-90FA-DF3164F441A1}" sibTransId="{F961DA63-BE9E-4318-BACA-CF3A84FC684B}"/>
    <dgm:cxn modelId="{24540BC5-F9D4-4051-9A61-26B9F0306D4D}" type="presOf" srcId="{5D5E4095-3FA7-4CD2-9F16-29478D80FDF7}" destId="{0EE06A06-6E2F-4D51-9001-86940EC89683}" srcOrd="0" destOrd="0" presId="urn:microsoft.com/office/officeart/2005/8/layout/hList1"/>
    <dgm:cxn modelId="{7B2476EF-61E0-4CBB-B894-412F6B0459B6}" type="presOf" srcId="{019685FB-75F4-46B4-9180-FBF5A2B44211}" destId="{9D143670-A7EB-434B-A7C3-6EFA66DBA656}" srcOrd="0" destOrd="1" presId="urn:microsoft.com/office/officeart/2005/8/layout/hList1"/>
    <dgm:cxn modelId="{C47BAF88-7C52-4AAA-B489-5104579EF972}" type="presParOf" srcId="{F0F3DD6F-3BA6-4E81-897C-DF7D482CD1FA}" destId="{1744855F-7502-4EB5-8B0C-A47FB5EC72C9}" srcOrd="0" destOrd="0" presId="urn:microsoft.com/office/officeart/2005/8/layout/hList1"/>
    <dgm:cxn modelId="{258EFDEA-9F64-4990-BE67-ABDB04C6A403}" type="presParOf" srcId="{1744855F-7502-4EB5-8B0C-A47FB5EC72C9}" destId="{92BBF559-DD9A-48FC-BDB7-205D9E7A40EC}" srcOrd="0" destOrd="0" presId="urn:microsoft.com/office/officeart/2005/8/layout/hList1"/>
    <dgm:cxn modelId="{5781F2D0-C165-4E0E-8171-EDF3EFE1B936}" type="presParOf" srcId="{1744855F-7502-4EB5-8B0C-A47FB5EC72C9}" destId="{478DFC0C-35CC-4ADF-834C-78B2F86DC1BC}" srcOrd="1" destOrd="0" presId="urn:microsoft.com/office/officeart/2005/8/layout/hList1"/>
    <dgm:cxn modelId="{C9C2D91F-CD4C-487A-B28B-12A8CDBDAB05}" type="presParOf" srcId="{F0F3DD6F-3BA6-4E81-897C-DF7D482CD1FA}" destId="{05497180-E94A-4B1D-9222-55A73E719794}" srcOrd="1" destOrd="0" presId="urn:microsoft.com/office/officeart/2005/8/layout/hList1"/>
    <dgm:cxn modelId="{9014C9D5-B886-42A2-B980-7B9CCD56119A}" type="presParOf" srcId="{F0F3DD6F-3BA6-4E81-897C-DF7D482CD1FA}" destId="{2AD8CA0E-70C7-4881-BAFE-CD4A3A525C1E}" srcOrd="2" destOrd="0" presId="urn:microsoft.com/office/officeart/2005/8/layout/hList1"/>
    <dgm:cxn modelId="{DFD98E4B-C541-45A8-A0DD-6AD12FC7F9AB}" type="presParOf" srcId="{2AD8CA0E-70C7-4881-BAFE-CD4A3A525C1E}" destId="{BDC56B7D-B234-4E79-9B06-FC9F2D4E47C4}" srcOrd="0" destOrd="0" presId="urn:microsoft.com/office/officeart/2005/8/layout/hList1"/>
    <dgm:cxn modelId="{CE6FEFE3-6ED9-495E-8D39-14ED9E051E11}" type="presParOf" srcId="{2AD8CA0E-70C7-4881-BAFE-CD4A3A525C1E}" destId="{0EE06A06-6E2F-4D51-9001-86940EC89683}" srcOrd="1" destOrd="0" presId="urn:microsoft.com/office/officeart/2005/8/layout/hList1"/>
    <dgm:cxn modelId="{964BBC8A-6CB0-4A25-ABFE-BE24461015F4}" type="presParOf" srcId="{F0F3DD6F-3BA6-4E81-897C-DF7D482CD1FA}" destId="{65622F72-C54F-46F7-9A7F-7C2187DF5089}" srcOrd="3" destOrd="0" presId="urn:microsoft.com/office/officeart/2005/8/layout/hList1"/>
    <dgm:cxn modelId="{F52C9C0B-72B1-49BB-8168-9DFF2FB793D5}" type="presParOf" srcId="{F0F3DD6F-3BA6-4E81-897C-DF7D482CD1FA}" destId="{B9D48C2E-4FFB-46A0-91F9-2A3CAD5E4B90}" srcOrd="4" destOrd="0" presId="urn:microsoft.com/office/officeart/2005/8/layout/hList1"/>
    <dgm:cxn modelId="{A460D313-C33B-496D-A8C8-112DEEBBBB72}" type="presParOf" srcId="{B9D48C2E-4FFB-46A0-91F9-2A3CAD5E4B90}" destId="{987326D8-5781-4D41-86D7-92B1417FFC60}" srcOrd="0" destOrd="0" presId="urn:microsoft.com/office/officeart/2005/8/layout/hList1"/>
    <dgm:cxn modelId="{1D223ABD-A349-4C1E-ADE5-2FDD47AE8828}" type="presParOf" srcId="{B9D48C2E-4FFB-46A0-91F9-2A3CAD5E4B90}" destId="{9D143670-A7EB-434B-A7C3-6EFA66DBA65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034C24-6053-46CE-853D-D8B42C99BB69}">
      <dsp:nvSpPr>
        <dsp:cNvPr id="0" name=""/>
        <dsp:cNvSpPr/>
      </dsp:nvSpPr>
      <dsp:spPr>
        <a:xfrm>
          <a:off x="0" y="1164931"/>
          <a:ext cx="2892162" cy="2892162"/>
        </a:xfrm>
        <a:prstGeom prst="ellipse">
          <a:avLst/>
        </a:prstGeom>
        <a:solidFill>
          <a:schemeClr val="accent4">
            <a:hueOff val="-19552716"/>
            <a:satOff val="28080"/>
            <a:lumOff val="1392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77657B-06CC-4F6A-A32B-F0C4CCFF319D}">
      <dsp:nvSpPr>
        <dsp:cNvPr id="0" name=""/>
        <dsp:cNvSpPr/>
      </dsp:nvSpPr>
      <dsp:spPr>
        <a:xfrm>
          <a:off x="578432" y="1743363"/>
          <a:ext cx="1735297" cy="1735297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37C112-A55C-4B16-8957-599F51EA5849}">
      <dsp:nvSpPr>
        <dsp:cNvPr id="0" name=""/>
        <dsp:cNvSpPr/>
      </dsp:nvSpPr>
      <dsp:spPr>
        <a:xfrm>
          <a:off x="1156864" y="2321795"/>
          <a:ext cx="578432" cy="57843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5F0141-BC98-49F8-BF14-43B5879F3A69}">
      <dsp:nvSpPr>
        <dsp:cNvPr id="0" name=""/>
        <dsp:cNvSpPr/>
      </dsp:nvSpPr>
      <dsp:spPr>
        <a:xfrm>
          <a:off x="3374189" y="200876"/>
          <a:ext cx="1446081" cy="843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13970" bIns="13970" numCol="1" spcCol="1270" anchor="ctr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b="1" kern="1200" dirty="0"/>
            <a:t>Followers</a:t>
          </a:r>
          <a:r>
            <a:rPr lang="en-US" sz="1050" kern="1200" dirty="0"/>
            <a:t>: Current HCPLAN listserv and social followers</a:t>
          </a:r>
        </a:p>
      </dsp:txBody>
      <dsp:txXfrm>
        <a:off x="3374189" y="200876"/>
        <a:ext cx="1446081" cy="843547"/>
      </dsp:txXfrm>
    </dsp:sp>
    <dsp:sp modelId="{E2098165-7319-416B-88FC-F2913B5A92D2}">
      <dsp:nvSpPr>
        <dsp:cNvPr id="0" name=""/>
        <dsp:cNvSpPr/>
      </dsp:nvSpPr>
      <dsp:spPr>
        <a:xfrm>
          <a:off x="3012668" y="622650"/>
          <a:ext cx="36152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0F4623-CD9B-4563-B4C4-CDE9F9BCF728}">
      <dsp:nvSpPr>
        <dsp:cNvPr id="0" name=""/>
        <dsp:cNvSpPr/>
      </dsp:nvSpPr>
      <dsp:spPr>
        <a:xfrm rot="5400000">
          <a:off x="1234712" y="834501"/>
          <a:ext cx="1987879" cy="1565141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B2B81F-5FD9-4E4A-8324-30CCCEA5543A}">
      <dsp:nvSpPr>
        <dsp:cNvPr id="0" name=""/>
        <dsp:cNvSpPr/>
      </dsp:nvSpPr>
      <dsp:spPr>
        <a:xfrm>
          <a:off x="3374189" y="1044424"/>
          <a:ext cx="1446081" cy="843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13970" bIns="13970" numCol="1" spcCol="1270" anchor="ctr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b="1" kern="1200" dirty="0"/>
            <a:t>Industry</a:t>
          </a:r>
          <a:r>
            <a:rPr lang="en-US" sz="1050" kern="1200" dirty="0"/>
            <a:t>: Industry partners and patient advocates not currently following the HCPLAN</a:t>
          </a:r>
        </a:p>
      </dsp:txBody>
      <dsp:txXfrm>
        <a:off x="3374189" y="1044424"/>
        <a:ext cx="1446081" cy="843547"/>
      </dsp:txXfrm>
    </dsp:sp>
    <dsp:sp modelId="{009ED28A-E636-45D6-BC51-5AE3ADBED525}">
      <dsp:nvSpPr>
        <dsp:cNvPr id="0" name=""/>
        <dsp:cNvSpPr/>
      </dsp:nvSpPr>
      <dsp:spPr>
        <a:xfrm>
          <a:off x="3012668" y="1466197"/>
          <a:ext cx="36152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F02591-0186-499F-841B-16F880F8BC31}">
      <dsp:nvSpPr>
        <dsp:cNvPr id="0" name=""/>
        <dsp:cNvSpPr/>
      </dsp:nvSpPr>
      <dsp:spPr>
        <a:xfrm rot="5400000">
          <a:off x="1661402" y="1664889"/>
          <a:ext cx="1549041" cy="1150598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B15FD2-A380-49EE-B5C5-FD7829968D9D}">
      <dsp:nvSpPr>
        <dsp:cNvPr id="0" name=""/>
        <dsp:cNvSpPr/>
      </dsp:nvSpPr>
      <dsp:spPr>
        <a:xfrm>
          <a:off x="3374189" y="1887971"/>
          <a:ext cx="1446081" cy="843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13970" bIns="13970" numCol="1" spcCol="1270" anchor="ctr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b="1" kern="1200" dirty="0"/>
            <a:t>Public</a:t>
          </a:r>
          <a:r>
            <a:rPr lang="en-US" sz="1050" kern="1200" dirty="0"/>
            <a:t>: The general public and their representatives</a:t>
          </a:r>
        </a:p>
      </dsp:txBody>
      <dsp:txXfrm>
        <a:off x="3374189" y="1887971"/>
        <a:ext cx="1446081" cy="843547"/>
      </dsp:txXfrm>
    </dsp:sp>
    <dsp:sp modelId="{2F37CD10-049F-4118-99CA-48D4D282D955}">
      <dsp:nvSpPr>
        <dsp:cNvPr id="0" name=""/>
        <dsp:cNvSpPr/>
      </dsp:nvSpPr>
      <dsp:spPr>
        <a:xfrm>
          <a:off x="3012668" y="2309745"/>
          <a:ext cx="36152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ABFD73-5231-43DC-A82A-0383BF8BA90A}">
      <dsp:nvSpPr>
        <dsp:cNvPr id="0" name=""/>
        <dsp:cNvSpPr/>
      </dsp:nvSpPr>
      <dsp:spPr>
        <a:xfrm rot="5400000">
          <a:off x="2088622" y="2494602"/>
          <a:ext cx="1106733" cy="736055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BBF559-DD9A-48FC-BDB7-205D9E7A40EC}">
      <dsp:nvSpPr>
        <dsp:cNvPr id="0" name=""/>
        <dsp:cNvSpPr/>
      </dsp:nvSpPr>
      <dsp:spPr>
        <a:xfrm>
          <a:off x="1212" y="774343"/>
          <a:ext cx="1182389" cy="472955"/>
        </a:xfrm>
        <a:prstGeom prst="rect">
          <a:avLst/>
        </a:prstGeom>
        <a:solidFill>
          <a:schemeClr val="accent6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2000" kern="1200" dirty="0"/>
            <a:t>Current</a:t>
          </a:r>
        </a:p>
      </dsp:txBody>
      <dsp:txXfrm>
        <a:off x="1212" y="774343"/>
        <a:ext cx="1182389" cy="472955"/>
      </dsp:txXfrm>
    </dsp:sp>
    <dsp:sp modelId="{478DFC0C-35CC-4ADF-834C-78B2F86DC1BC}">
      <dsp:nvSpPr>
        <dsp:cNvPr id="0" name=""/>
        <dsp:cNvSpPr/>
      </dsp:nvSpPr>
      <dsp:spPr>
        <a:xfrm>
          <a:off x="1212" y="1247299"/>
          <a:ext cx="1182389" cy="130130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200" kern="1200" dirty="0"/>
            <a:t>EF co-chairs and members</a:t>
          </a:r>
        </a:p>
      </dsp:txBody>
      <dsp:txXfrm>
        <a:off x="1212" y="1247299"/>
        <a:ext cx="1182389" cy="1301301"/>
      </dsp:txXfrm>
    </dsp:sp>
    <dsp:sp modelId="{BDC56B7D-B234-4E79-9B06-FC9F2D4E47C4}">
      <dsp:nvSpPr>
        <dsp:cNvPr id="0" name=""/>
        <dsp:cNvSpPr/>
      </dsp:nvSpPr>
      <dsp:spPr>
        <a:xfrm>
          <a:off x="1349136" y="774343"/>
          <a:ext cx="1182389" cy="472955"/>
        </a:xfrm>
        <a:prstGeom prst="rect">
          <a:avLst/>
        </a:prstGeom>
        <a:solidFill>
          <a:schemeClr val="accent6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New</a:t>
          </a:r>
        </a:p>
      </dsp:txBody>
      <dsp:txXfrm>
        <a:off x="1349136" y="774343"/>
        <a:ext cx="1182389" cy="472955"/>
      </dsp:txXfrm>
    </dsp:sp>
    <dsp:sp modelId="{0EE06A06-6E2F-4D51-9001-86940EC89683}">
      <dsp:nvSpPr>
        <dsp:cNvPr id="0" name=""/>
        <dsp:cNvSpPr/>
      </dsp:nvSpPr>
      <dsp:spPr>
        <a:xfrm>
          <a:off x="1349136" y="1247299"/>
          <a:ext cx="1182389" cy="130130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Working group members, co-chairs, and their networks</a:t>
          </a:r>
        </a:p>
      </dsp:txBody>
      <dsp:txXfrm>
        <a:off x="1349136" y="1247299"/>
        <a:ext cx="1182389" cy="1301301"/>
      </dsp:txXfrm>
    </dsp:sp>
    <dsp:sp modelId="{987326D8-5781-4D41-86D7-92B1417FFC60}">
      <dsp:nvSpPr>
        <dsp:cNvPr id="0" name=""/>
        <dsp:cNvSpPr/>
      </dsp:nvSpPr>
      <dsp:spPr>
        <a:xfrm>
          <a:off x="2697060" y="774343"/>
          <a:ext cx="1182389" cy="472955"/>
        </a:xfrm>
        <a:prstGeom prst="rect">
          <a:avLst/>
        </a:prstGeom>
        <a:solidFill>
          <a:schemeClr val="accent6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Prior</a:t>
          </a:r>
        </a:p>
      </dsp:txBody>
      <dsp:txXfrm>
        <a:off x="2697060" y="774343"/>
        <a:ext cx="1182389" cy="472955"/>
      </dsp:txXfrm>
    </dsp:sp>
    <dsp:sp modelId="{9D143670-A7EB-434B-A7C3-6EFA66DBA656}">
      <dsp:nvSpPr>
        <dsp:cNvPr id="0" name=""/>
        <dsp:cNvSpPr/>
      </dsp:nvSpPr>
      <dsp:spPr>
        <a:xfrm>
          <a:off x="2697060" y="1247299"/>
          <a:ext cx="1182389" cy="130130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No longer in SIs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Care about VBC; have previously invested in the </a:t>
          </a:r>
          <a:r>
            <a:rPr lang="en-US" sz="1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/>
              <a:ea typeface="+mn-ea"/>
              <a:cs typeface="+mn-cs"/>
            </a:rPr>
            <a:t>HCPLAN</a:t>
          </a:r>
          <a:endParaRPr lang="en-US" sz="1200" kern="1200" dirty="0"/>
        </a:p>
      </dsp:txBody>
      <dsp:txXfrm>
        <a:off x="2697060" y="1247299"/>
        <a:ext cx="1182389" cy="13013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8363952-6BA7-E6FD-3667-F9D415BD39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58803-764C-B4AA-907C-8BB48E2EB3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4168E-88EA-4E31-A669-67D1F3261059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530D25-A1C8-CDA3-87AD-DE74B4BC1E9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E15407-C25B-2C8D-4517-EAAA85FDCE9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C81F37-CE7E-4827-AEA7-D74A0033E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675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6EB9E8-D100-42D0-8659-9A5E4B06BE3D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66B3B7-E061-49D7-900F-297A1DEC4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365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hootsuite.com/government-social-media-benchmarks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B9B70-57B4-412A-8B5A-47BF98020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E97473-0DAF-ACF9-A28C-392FF67350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3A5A9C-6B2A-6B89-4743-3639ACE4E1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06879D-871B-0CD5-B775-233EF300DC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6B3B7-E061-49D7-900F-297A1DEC4B5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671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6B3B7-E061-49D7-900F-297A1DEC4B5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87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83B47-7CB1-6536-BD98-FAB179FA0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90FBFF-A0CE-F59F-DF5E-750DD67791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387B94-DB05-7E06-0572-507E7651BA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C22CA4-72DC-9D15-2041-6804AD2FF3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6B3B7-E061-49D7-900F-297A1DEC4B5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8533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F422C-9686-8A19-3611-948853E6A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CCBADE-0162-B00F-1354-35D7F9E4FB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38520F-DED0-A189-CD29-7D6F767C2B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C81AB3-DAC6-9D97-BCEC-FDD01F8FDE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6B3B7-E061-49D7-900F-297A1DEC4B5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869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Government social media benchmarks: Q1 2025 update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66B3B7-E061-49D7-900F-297A1DEC4B5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293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company/payment-network/" TargetMode="External"/><Relationship Id="rId13" Type="http://schemas.openxmlformats.org/officeDocument/2006/relationships/image" Target="../media/image2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openxmlformats.org/officeDocument/2006/relationships/hyperlink" Target="https://x.com/payment_network" TargetMode="Externa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hyperlink" Target="mailto:HCPLAN@rippleeffect.com" TargetMode="External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0" Type="http://schemas.openxmlformats.org/officeDocument/2006/relationships/hyperlink" Target="https://www.youtube.com/channel/UCdmTX6ut7JCHUebuyRpBJ4g" TargetMode="External"/><Relationship Id="rId4" Type="http://schemas.openxmlformats.org/officeDocument/2006/relationships/hyperlink" Target="http://www.hcplan.org/" TargetMode="External"/><Relationship Id="rId9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D6DFD2E-F102-FC4C-145C-84AEF3483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9" t="-787" r="30008" b="11102"/>
          <a:stretch/>
        </p:blipFill>
        <p:spPr>
          <a:xfrm>
            <a:off x="-8877" y="-54477"/>
            <a:ext cx="12212357" cy="51908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A98135-95FB-8C0F-D3BC-772A302D411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1567571"/>
          </a:xfrm>
        </p:spPr>
        <p:txBody>
          <a:bodyPr anchor="b">
            <a:normAutofit/>
          </a:bodyPr>
          <a:lstStyle>
            <a:lvl1pPr algn="ctr">
              <a:defRPr sz="540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8C4647-FC96-C44B-411B-A1FA3AF4DD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67136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bg1"/>
                </a:solidFill>
                <a:latin typeface="+mj-lt"/>
              </a:defRPr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CFF8188-9B68-4028-FF1A-BFC49F6F5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16171" y="2945446"/>
            <a:ext cx="4959659" cy="0"/>
          </a:xfrm>
          <a:prstGeom prst="line">
            <a:avLst/>
          </a:prstGeom>
          <a:ln>
            <a:solidFill>
              <a:srgbClr val="7DBD4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Health Care Payment Learning &amp; Action Network Logo">
            <a:extLst>
              <a:ext uri="{FF2B5EF4-FFF2-40B4-BE49-F238E27FC236}">
                <a16:creationId xmlns:a16="http://schemas.microsoft.com/office/drawing/2014/main" id="{F1AB990C-A808-7399-3CEB-FEBA1D68FC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59350" y="5590316"/>
            <a:ext cx="3180053" cy="95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018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D6DFD2E-F102-FC4C-145C-84AEF3483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9" t="-787" r="30008" b="11102"/>
          <a:stretch/>
        </p:blipFill>
        <p:spPr>
          <a:xfrm>
            <a:off x="-8877" y="-54477"/>
            <a:ext cx="12212357" cy="51908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A98135-95FB-8C0F-D3BC-772A302D411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1197"/>
            <a:ext cx="9144000" cy="1567571"/>
          </a:xfrm>
        </p:spPr>
        <p:txBody>
          <a:bodyPr anchor="b">
            <a:normAutofit/>
          </a:bodyPr>
          <a:lstStyle>
            <a:lvl1pPr algn="ctr">
              <a:defRPr sz="540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8C4647-FC96-C44B-411B-A1FA3AF4DD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215924"/>
            <a:ext cx="9144000" cy="504848"/>
          </a:xfrm>
        </p:spPr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bg1"/>
                </a:solidFill>
                <a:latin typeface="+mj-lt"/>
              </a:defRPr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CFF8188-9B68-4028-FF1A-BFC49F6F5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16171" y="1972438"/>
            <a:ext cx="4959659" cy="0"/>
          </a:xfrm>
          <a:prstGeom prst="line">
            <a:avLst/>
          </a:prstGeom>
          <a:ln>
            <a:solidFill>
              <a:srgbClr val="7DBD4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Health Care Payment Learning &amp; Action Network Logo">
            <a:extLst>
              <a:ext uri="{FF2B5EF4-FFF2-40B4-BE49-F238E27FC236}">
                <a16:creationId xmlns:a16="http://schemas.microsoft.com/office/drawing/2014/main" id="{F1AB990C-A808-7399-3CEB-FEBA1D68FC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59350" y="5590316"/>
            <a:ext cx="3180053" cy="9540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CEEDDA-6995-8A4C-08DB-C12678A0B8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65" b="39935"/>
          <a:stretch/>
        </p:blipFill>
        <p:spPr>
          <a:xfrm>
            <a:off x="0" y="2852382"/>
            <a:ext cx="12192000" cy="228394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80C255A-9FD9-9CD2-1840-72C6FBA3F6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8878" y="2852382"/>
            <a:ext cx="12200878" cy="658760"/>
          </a:xfrm>
          <a:prstGeom prst="rect">
            <a:avLst/>
          </a:prstGeom>
          <a:gradFill>
            <a:gsLst>
              <a:gs pos="0">
                <a:srgbClr val="06315F"/>
              </a:gs>
              <a:gs pos="100000">
                <a:srgbClr val="001F57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/>
          </a:p>
        </p:txBody>
      </p:sp>
    </p:spTree>
    <p:extLst>
      <p:ext uri="{BB962C8B-B14F-4D97-AF65-F5344CB8AC3E}">
        <p14:creationId xmlns:p14="http://schemas.microsoft.com/office/powerpoint/2010/main" val="2992498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D6DFD2E-F102-FC4C-145C-84AEF3483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9" t="-787" r="30008" b="11102"/>
          <a:stretch/>
        </p:blipFill>
        <p:spPr>
          <a:xfrm>
            <a:off x="-8877" y="-54477"/>
            <a:ext cx="12212357" cy="51908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A98135-95FB-8C0F-D3BC-772A302D411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5164" y="1040477"/>
            <a:ext cx="5195248" cy="1567571"/>
          </a:xfrm>
        </p:spPr>
        <p:txBody>
          <a:bodyPr anchor="b">
            <a:normAutofit/>
          </a:bodyPr>
          <a:lstStyle>
            <a:lvl1pPr algn="l">
              <a:defRPr sz="540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8C4647-FC96-C44B-411B-A1FA3AF4DD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5164" y="3119072"/>
            <a:ext cx="5195248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j-lt"/>
              </a:defRPr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CFF8188-9B68-4028-FF1A-BFC49F6F5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735163" y="2863559"/>
            <a:ext cx="4959659" cy="0"/>
          </a:xfrm>
          <a:prstGeom prst="line">
            <a:avLst/>
          </a:prstGeom>
          <a:ln>
            <a:solidFill>
              <a:srgbClr val="7DBD4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Health Care Payment Learning &amp; Action Network Logo">
            <a:extLst>
              <a:ext uri="{FF2B5EF4-FFF2-40B4-BE49-F238E27FC236}">
                <a16:creationId xmlns:a16="http://schemas.microsoft.com/office/drawing/2014/main" id="{F1AB990C-A808-7399-3CEB-FEBA1D68FC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59350" y="5590316"/>
            <a:ext cx="3180053" cy="9540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DD3F3F-0D5D-EFC1-AF94-9E11D0014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6" t="24991" r="25423" b="7793"/>
          <a:stretch/>
        </p:blipFill>
        <p:spPr>
          <a:xfrm>
            <a:off x="-8875" y="0"/>
            <a:ext cx="6104876" cy="513633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29D3F27-8230-C8A3-039C-ACAC71A67B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15826" y="-1"/>
            <a:ext cx="2197291" cy="5136325"/>
          </a:xfrm>
          <a:prstGeom prst="rect">
            <a:avLst/>
          </a:prstGeom>
          <a:gradFill>
            <a:gsLst>
              <a:gs pos="0">
                <a:srgbClr val="022B5B"/>
              </a:gs>
              <a:gs pos="100000">
                <a:srgbClr val="023462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/>
          </a:p>
        </p:txBody>
      </p:sp>
    </p:spTree>
    <p:extLst>
      <p:ext uri="{BB962C8B-B14F-4D97-AF65-F5344CB8AC3E}">
        <p14:creationId xmlns:p14="http://schemas.microsoft.com/office/powerpoint/2010/main" val="1326172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D6DFD2E-F102-FC4C-145C-84AEF3483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9" t="35228" r="30008" b="11102"/>
          <a:stretch/>
        </p:blipFill>
        <p:spPr>
          <a:xfrm>
            <a:off x="-8877" y="1875821"/>
            <a:ext cx="12212357" cy="31063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A98135-95FB-8C0F-D3BC-772A302D411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645216"/>
            <a:ext cx="9144000" cy="1567571"/>
          </a:xfr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section title</a:t>
            </a:r>
          </a:p>
        </p:txBody>
      </p:sp>
    </p:spTree>
    <p:extLst>
      <p:ext uri="{BB962C8B-B14F-4D97-AF65-F5344CB8AC3E}">
        <p14:creationId xmlns:p14="http://schemas.microsoft.com/office/powerpoint/2010/main" val="3756390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FAEE6C8-5C7D-3C24-AE6D-EC71AF6595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4" b="70029"/>
          <a:stretch/>
        </p:blipFill>
        <p:spPr>
          <a:xfrm>
            <a:off x="-136" y="-9933"/>
            <a:ext cx="12191998" cy="139430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1B34A6B-B54D-3F34-C724-8FD55A6522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6841" y="251440"/>
            <a:ext cx="0" cy="876563"/>
          </a:xfrm>
          <a:prstGeom prst="line">
            <a:avLst/>
          </a:prstGeom>
          <a:ln w="76200">
            <a:solidFill>
              <a:srgbClr val="ACD2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8138C3C-15DF-3DCC-7787-BC7D00D1A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4907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5D44B-F005-1C99-B36E-033E8870F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2" y="1634877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6BF76BD-16AA-45EB-73BE-FFFABF2F0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38760" y="6236723"/>
            <a:ext cx="1169924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6BB598-925C-FBDE-ECF3-981F972DA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684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6985025-2193-4D20-8010-DE0BC70DF1E5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B0F8331-D236-2922-6C99-3CB12DA23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0019" y="6292995"/>
            <a:ext cx="1610437" cy="48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251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5630778-729B-93AB-236A-D7198E4FED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4" b="70029"/>
          <a:stretch/>
        </p:blipFill>
        <p:spPr>
          <a:xfrm>
            <a:off x="-136" y="-9933"/>
            <a:ext cx="12191998" cy="139430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DADF400-A654-A728-4363-609DEDE3B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6841" y="251440"/>
            <a:ext cx="0" cy="876563"/>
          </a:xfrm>
          <a:prstGeom prst="line">
            <a:avLst/>
          </a:prstGeom>
          <a:ln w="76200">
            <a:solidFill>
              <a:srgbClr val="ACD2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0540A02-1556-3058-AE0E-3538E912C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4907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9494C-4F58-F05B-6177-E11509FD78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634877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ABA241-2D02-B21F-0651-88FB662CA9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634877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86497BD-D2E7-F803-F9D1-B8DD39605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38760" y="6236723"/>
            <a:ext cx="1169924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70DB4A8-7E5B-EA41-2CA8-62EDC291B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6841" y="6366079"/>
            <a:ext cx="2743200" cy="365125"/>
          </a:xfrm>
          <a:prstGeom prst="rect">
            <a:avLst/>
          </a:prstGeom>
        </p:spPr>
        <p:txBody>
          <a:bodyPr/>
          <a:lstStyle/>
          <a:p>
            <a:fld id="{16985025-2193-4D20-8010-DE0BC70DF1E5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ECE8B38-CF32-EC47-E56E-F225964B4C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0019" y="6292995"/>
            <a:ext cx="1610437" cy="48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384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D5D12A8-78B1-ACA9-E63C-85E6E0A50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4" b="70029"/>
          <a:stretch/>
        </p:blipFill>
        <p:spPr>
          <a:xfrm>
            <a:off x="-136" y="-9933"/>
            <a:ext cx="12191998" cy="1394303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0B64489-138C-47BC-BCDE-FFA972613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6841" y="251440"/>
            <a:ext cx="0" cy="876563"/>
          </a:xfrm>
          <a:prstGeom prst="line">
            <a:avLst/>
          </a:prstGeom>
          <a:ln w="76200">
            <a:solidFill>
              <a:srgbClr val="ACD2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60A089D-48CA-8452-5D67-515DA5261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9351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12E24-32DC-5139-F033-6A7EC93747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2DB097-2D5D-6858-F5D7-7674A307B0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557F43-B420-5015-6BEE-B647D01E19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8667C2-F415-9F74-5F80-14BE1A8484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726D6EA-ACE9-E3DE-8358-026EB15D0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38760" y="6236723"/>
            <a:ext cx="1169924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43AFD03-952F-3902-0E4E-F2A25CC3E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684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6985025-2193-4D20-8010-DE0BC70DF1E5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2982A22-7AA0-2350-B267-33EE798FF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0019" y="6292995"/>
            <a:ext cx="1610437" cy="48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117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4768CF3-45DF-B025-676C-E36060415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4" b="70029"/>
          <a:stretch/>
        </p:blipFill>
        <p:spPr>
          <a:xfrm>
            <a:off x="-136" y="-205"/>
            <a:ext cx="12191998" cy="139430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4852DB9-ECBB-28DC-7D5B-207784579D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6841" y="251440"/>
            <a:ext cx="0" cy="876563"/>
          </a:xfrm>
          <a:prstGeom prst="line">
            <a:avLst/>
          </a:prstGeom>
          <a:ln w="76200">
            <a:solidFill>
              <a:srgbClr val="ACD2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FB7B734-E450-5A48-A801-4A800D394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6668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1DC045F-9BD9-E7DD-BD89-27EF61010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38760" y="6236723"/>
            <a:ext cx="1169924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91DF905-81D4-2793-3188-6E816D3883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684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6985025-2193-4D20-8010-DE0BC70DF1E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14ADE4-81E0-EA16-94CF-F27B46AA5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0019" y="6292995"/>
            <a:ext cx="1610437" cy="48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058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EA838-E826-B470-0C73-999D756D1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686" y="-1455361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704948F-7C88-5347-7B4E-A7F9954A8C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688" y="389113"/>
            <a:ext cx="11116628" cy="55497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684DD9-5B86-09C8-CC06-BB73C1753D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8761" y="6366079"/>
            <a:ext cx="2743200" cy="365125"/>
          </a:xfrm>
          <a:prstGeom prst="rect">
            <a:avLst/>
          </a:prstGeom>
        </p:spPr>
        <p:txBody>
          <a:bodyPr/>
          <a:lstStyle/>
          <a:p>
            <a:fld id="{16985025-2193-4D20-8010-DE0BC70DF1E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C81249-F3BA-A57F-B360-0D8ABD86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80019" y="6292995"/>
            <a:ext cx="1610437" cy="483132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BC18DCC-E07B-D4E1-0935-11911CB99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38760" y="6236723"/>
            <a:ext cx="1169924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054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F0D3784-2A7A-F57E-F446-279C28870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38760" y="6236723"/>
            <a:ext cx="1169924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126F06-1FAF-E717-B1DD-1D70B07BA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876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6985025-2193-4D20-8010-DE0BC70DF1E5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A25881B-0111-2384-A805-56845AAC24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80019" y="6292995"/>
            <a:ext cx="1610437" cy="4831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0C6415-C011-A974-7C72-C479B5A80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4" r="48362" b="59571"/>
          <a:stretch/>
        </p:blipFill>
        <p:spPr>
          <a:xfrm>
            <a:off x="-134" y="9524"/>
            <a:ext cx="4772162" cy="1880826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61C1FFE-230D-1524-C859-6CA5E1D05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6841" y="385399"/>
            <a:ext cx="0" cy="1205276"/>
          </a:xfrm>
          <a:prstGeom prst="line">
            <a:avLst/>
          </a:prstGeom>
          <a:ln w="76200">
            <a:solidFill>
              <a:srgbClr val="ACD2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3142E73F-C192-78FC-B3A8-A38AC6264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290149"/>
            <a:ext cx="3932236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4BF33F-48EA-732D-9EFC-78A2CCCD9A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EC390-560E-1A2D-826F-95CBDC74A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72377"/>
            <a:ext cx="6754812" cy="55886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79253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778B3BF-6370-F453-2885-A33491C88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4" r="48362" b="59571"/>
          <a:stretch/>
        </p:blipFill>
        <p:spPr>
          <a:xfrm>
            <a:off x="-134" y="9524"/>
            <a:ext cx="4772162" cy="188082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80DBD43-6D27-8325-F369-86D0BC13C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6841" y="385399"/>
            <a:ext cx="0" cy="1205276"/>
          </a:xfrm>
          <a:prstGeom prst="line">
            <a:avLst/>
          </a:prstGeom>
          <a:ln w="76200">
            <a:solidFill>
              <a:srgbClr val="ACD2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E95EBDA-464F-8511-F83C-2658A5171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290149"/>
            <a:ext cx="3932236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A39266-D663-CDAB-D8A4-10F726708E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A994A7-6888-E016-499D-A59CC6FBF2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9" y="1"/>
            <a:ext cx="7008812" cy="5861050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4B5B57-F615-F2C6-F932-15FE547A1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876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6985025-2193-4D20-8010-DE0BC70DF1E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F747E8F-8516-7681-C931-3DDB910708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38760" y="6236723"/>
            <a:ext cx="1169924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6725888A-EC1F-815A-2447-67492C09E1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80019" y="6292995"/>
            <a:ext cx="1610437" cy="48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680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_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FB6D3AA-7682-F027-3726-7976B9BB7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4" b="70029"/>
          <a:stretch/>
        </p:blipFill>
        <p:spPr>
          <a:xfrm>
            <a:off x="-136" y="-205"/>
            <a:ext cx="12191998" cy="139430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4AFE2D4-E242-EC36-BE87-E125699740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6841" y="251440"/>
            <a:ext cx="0" cy="876563"/>
          </a:xfrm>
          <a:prstGeom prst="line">
            <a:avLst/>
          </a:prstGeom>
          <a:ln w="76200">
            <a:solidFill>
              <a:srgbClr val="ACD2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3A2FAA79-6523-4F14-4D26-CDBD17002FCE}"/>
              </a:ext>
            </a:extLst>
          </p:cNvPr>
          <p:cNvSpPr txBox="1">
            <a:spLocks/>
          </p:cNvSpPr>
          <p:nvPr userDrawn="1"/>
        </p:nvSpPr>
        <p:spPr>
          <a:xfrm>
            <a:off x="838202" y="36668"/>
            <a:ext cx="10515600" cy="1325563"/>
          </a:xfrm>
          <a:prstGeom prst="rect">
            <a:avLst/>
          </a:prstGeom>
        </p:spPr>
        <p:txBody>
          <a:bodyPr vert="horz" lIns="91440" tIns="45721" rIns="91440" bIns="4572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/>
              <a:t>Contact the HCPLAN</a:t>
            </a:r>
          </a:p>
        </p:txBody>
      </p:sp>
      <p:pic>
        <p:nvPicPr>
          <p:cNvPr id="28" name="Picture 27" descr="Website">
            <a:extLst>
              <a:ext uri="{FF2B5EF4-FFF2-40B4-BE49-F238E27FC236}">
                <a16:creationId xmlns:a16="http://schemas.microsoft.com/office/drawing/2014/main" id="{8AB4836A-E9E3-C565-B711-48B0E749BD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0746" y="2163878"/>
            <a:ext cx="467483" cy="46748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CAB5F0D-5924-83B6-0C99-0D6382150A17}"/>
              </a:ext>
            </a:extLst>
          </p:cNvPr>
          <p:cNvSpPr txBox="1"/>
          <p:nvPr userDrawn="1"/>
        </p:nvSpPr>
        <p:spPr>
          <a:xfrm>
            <a:off x="2152171" y="2207194"/>
            <a:ext cx="5885895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1">
                <a:hlinkClick r:id="rId4"/>
              </a:rPr>
              <a:t>www.hcplan.org</a:t>
            </a:r>
            <a:endParaRPr lang="en-US" sz="1801"/>
          </a:p>
        </p:txBody>
      </p:sp>
      <p:pic>
        <p:nvPicPr>
          <p:cNvPr id="20" name="Picture 19" descr="Email">
            <a:extLst>
              <a:ext uri="{FF2B5EF4-FFF2-40B4-BE49-F238E27FC236}">
                <a16:creationId xmlns:a16="http://schemas.microsoft.com/office/drawing/2014/main" id="{C068CD76-CCF2-F8F8-83D8-2CFDEDB0927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746" y="2851116"/>
            <a:ext cx="467483" cy="46748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AB080D0-1F12-C7EC-0614-881AC1E56053}"/>
              </a:ext>
            </a:extLst>
          </p:cNvPr>
          <p:cNvSpPr txBox="1"/>
          <p:nvPr userDrawn="1"/>
        </p:nvSpPr>
        <p:spPr>
          <a:xfrm>
            <a:off x="2152169" y="2905080"/>
            <a:ext cx="5885895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1">
                <a:hlinkClick r:id="rId6"/>
              </a:rPr>
              <a:t>HCPLAN@rippleeffect.com</a:t>
            </a:r>
            <a:endParaRPr lang="en-US" sz="1801"/>
          </a:p>
        </p:txBody>
      </p:sp>
      <p:pic>
        <p:nvPicPr>
          <p:cNvPr id="22" name="Picture 21" descr="LinkedIn">
            <a:extLst>
              <a:ext uri="{FF2B5EF4-FFF2-40B4-BE49-F238E27FC236}">
                <a16:creationId xmlns:a16="http://schemas.microsoft.com/office/drawing/2014/main" id="{E6747347-089E-407F-077A-B9B69A11A7B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745" y="3534102"/>
            <a:ext cx="471733" cy="47173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5B5F7A8-9007-5862-8055-79CB14631BC5}"/>
              </a:ext>
            </a:extLst>
          </p:cNvPr>
          <p:cNvSpPr txBox="1"/>
          <p:nvPr userDrawn="1"/>
        </p:nvSpPr>
        <p:spPr>
          <a:xfrm>
            <a:off x="2152174" y="3582209"/>
            <a:ext cx="5885895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1">
                <a:hlinkClick r:id="rId8"/>
              </a:rPr>
              <a:t>HCPLAN</a:t>
            </a:r>
            <a:endParaRPr lang="en-US" sz="1801"/>
          </a:p>
        </p:txBody>
      </p:sp>
      <p:pic>
        <p:nvPicPr>
          <p:cNvPr id="16" name="Picture 15" descr="YouTube">
            <a:extLst>
              <a:ext uri="{FF2B5EF4-FFF2-40B4-BE49-F238E27FC236}">
                <a16:creationId xmlns:a16="http://schemas.microsoft.com/office/drawing/2014/main" id="{91AAE786-EBE4-3BE9-4A44-C52EC44F5C4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746" y="4221340"/>
            <a:ext cx="467483" cy="47173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D7F32F0-4277-56F6-264D-072452A55F61}"/>
              </a:ext>
            </a:extLst>
          </p:cNvPr>
          <p:cNvSpPr txBox="1"/>
          <p:nvPr userDrawn="1"/>
        </p:nvSpPr>
        <p:spPr>
          <a:xfrm>
            <a:off x="2152173" y="4267140"/>
            <a:ext cx="5885895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1">
                <a:hlinkClick r:id="rId10"/>
              </a:rPr>
              <a:t>HCPLAN YouTube</a:t>
            </a:r>
            <a:endParaRPr lang="en-US" sz="1801"/>
          </a:p>
        </p:txBody>
      </p:sp>
      <p:pic>
        <p:nvPicPr>
          <p:cNvPr id="18" name="Picture 17" descr="X">
            <a:extLst>
              <a:ext uri="{FF2B5EF4-FFF2-40B4-BE49-F238E27FC236}">
                <a16:creationId xmlns:a16="http://schemas.microsoft.com/office/drawing/2014/main" id="{92171FD4-3E11-8CE1-609A-25D1E9B2AF47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745" y="4908577"/>
            <a:ext cx="471733" cy="47173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D4028CD-20FA-F261-6A7C-E95BFC49A9AD}"/>
              </a:ext>
            </a:extLst>
          </p:cNvPr>
          <p:cNvSpPr txBox="1"/>
          <p:nvPr userDrawn="1"/>
        </p:nvSpPr>
        <p:spPr>
          <a:xfrm>
            <a:off x="2152171" y="4959778"/>
            <a:ext cx="5885895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1">
                <a:hlinkClick r:id="rId12"/>
              </a:rPr>
              <a:t>@Payment_Network</a:t>
            </a:r>
            <a:endParaRPr lang="en-US" sz="1801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A91DF0-01BC-3B6A-70A1-4A238045E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38760" y="6236723"/>
            <a:ext cx="1169924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18936656-41D3-C502-F4B7-D11848AC8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238761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6985025-2193-4D20-8010-DE0BC70DF1E5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48B01BF-C685-3DE2-12A4-7A4F06B9E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380019" y="6292995"/>
            <a:ext cx="1610437" cy="48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884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127EC-89AE-03CA-3BCC-180DE8BFC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852350-001F-C6E1-B503-DB4DE09CA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3AA0DC-1050-909A-66DC-97AA96CB19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985025-2193-4D20-8010-DE0BC70DF1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623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8" r:id="rId4"/>
    <p:sldLayoutId id="2147483650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9" r:id="rId12"/>
  </p:sldLayoutIdLst>
  <p:hf hdr="0" ftr="0" dt="0"/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28604" indent="-228604" algn="l" defTabSz="914411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68580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15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21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27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32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8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4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sv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7CBABF7-4400-6EEA-D91F-C166BC1DC6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HCPLAN </a:t>
            </a:r>
            <a:br>
              <a:rPr lang="en-US" dirty="0"/>
            </a:br>
            <a:r>
              <a:rPr lang="en-US" dirty="0"/>
              <a:t>October-December 2025 Communications Planning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B3637371-B611-1B0B-627E-57C9CD52D3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Ideas for Discussion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64882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D7DB5-F7D7-6253-26ED-B86B12BD2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7B66BD2-C965-CB15-ADCE-511A814D5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Communications Plan Overview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1F8ECA-D351-645E-AEA8-B9E74DC5B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5025-2193-4D20-8010-DE0BC70DF1E5}" type="slidenum">
              <a:rPr lang="en-US" smtClean="0"/>
              <a:t>2</a:t>
            </a:fld>
            <a:endParaRPr lang="en-US" dirty="0"/>
          </a:p>
        </p:txBody>
      </p:sp>
      <p:sp>
        <p:nvSpPr>
          <p:cNvPr id="17" name="object 4">
            <a:extLst>
              <a:ext uri="{FF2B5EF4-FFF2-40B4-BE49-F238E27FC236}">
                <a16:creationId xmlns:a16="http://schemas.microsoft.com/office/drawing/2014/main" id="{BB6096D9-66AE-63A3-AB74-2B07626953C8}"/>
              </a:ext>
            </a:extLst>
          </p:cNvPr>
          <p:cNvSpPr txBox="1"/>
          <p:nvPr/>
        </p:nvSpPr>
        <p:spPr>
          <a:xfrm>
            <a:off x="995366" y="1369317"/>
            <a:ext cx="10665540" cy="830997"/>
          </a:xfrm>
          <a:prstGeom prst="rect">
            <a:avLst/>
          </a:prstGeom>
        </p:spPr>
        <p:txBody>
          <a:bodyPr vert="horz" wrap="square" lIns="0" tIns="0" rIns="91440" bIns="0" rtlCol="0">
            <a:spAutoFit/>
          </a:bodyPr>
          <a:lstStyle/>
          <a:p>
            <a:pPr lvl="0" defTabSz="457200" hangingPunct="0">
              <a:spcAft>
                <a:spcPts val="600"/>
              </a:spcAft>
              <a:defRPr/>
            </a:pPr>
            <a:r>
              <a:rPr lang="en-US" dirty="0"/>
              <a:t>This deck proposes communications plans for October-December 2025 - a period after the planned launch of the four workgroups. It also reflects the HCPLAN’s commitment to CMMI’s new strategy and </a:t>
            </a:r>
            <a:r>
              <a:rPr lang="en-US"/>
              <a:t>to promoting </a:t>
            </a:r>
            <a:r>
              <a:rPr lang="en-US" dirty="0"/>
              <a:t>value-based care (VBC). </a:t>
            </a:r>
            <a:endParaRPr kumimoji="0" lang="en-US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4820728-2F5F-4225-0D0C-6E7D8C6F9BD7}"/>
              </a:ext>
            </a:extLst>
          </p:cNvPr>
          <p:cNvGrpSpPr/>
          <p:nvPr/>
        </p:nvGrpSpPr>
        <p:grpSpPr>
          <a:xfrm>
            <a:off x="849672" y="5046180"/>
            <a:ext cx="5148005" cy="830997"/>
            <a:chOff x="849672" y="5046180"/>
            <a:chExt cx="5148005" cy="830997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C201399-DB6C-CF82-7DE4-B94DC7F0EFF0}"/>
                </a:ext>
              </a:extLst>
            </p:cNvPr>
            <p:cNvSpPr txBox="1"/>
            <p:nvPr/>
          </p:nvSpPr>
          <p:spPr>
            <a:xfrm>
              <a:off x="1341289" y="5046180"/>
              <a:ext cx="4656388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schemeClr val="accent2"/>
                  </a:solidFill>
                </a:rPr>
                <a:t>Partnership </a:t>
              </a:r>
              <a:r>
                <a:rPr lang="en-US" sz="1600" dirty="0"/>
                <a:t>| Keep HCPLAN members (current, new, prior) aware, engaged, and ready to support the next phase of the effort. </a:t>
              </a:r>
              <a:endParaRPr lang="en-US" sz="1600" dirty="0">
                <a:cs typeface="Arial"/>
              </a:endParaRPr>
            </a:p>
          </p:txBody>
        </p:sp>
        <p:pic>
          <p:nvPicPr>
            <p:cNvPr id="7" name="Graphic 6" descr="Badge 3 with solid fill">
              <a:extLst>
                <a:ext uri="{FF2B5EF4-FFF2-40B4-BE49-F238E27FC236}">
                  <a16:creationId xmlns:a16="http://schemas.microsoft.com/office/drawing/2014/main" id="{FDFE6273-9363-A725-1AB8-4B676ABE4BD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49672" y="5046180"/>
              <a:ext cx="548640" cy="548640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8514D4D-2CD3-34FC-132A-38E6E39F10F0}"/>
              </a:ext>
            </a:extLst>
          </p:cNvPr>
          <p:cNvGrpSpPr/>
          <p:nvPr/>
        </p:nvGrpSpPr>
        <p:grpSpPr>
          <a:xfrm>
            <a:off x="849672" y="2990247"/>
            <a:ext cx="5324986" cy="1077218"/>
            <a:chOff x="849672" y="2990247"/>
            <a:chExt cx="5324986" cy="107721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EE3AEAB-1558-6604-B2CA-F470DBB47561}"/>
                </a:ext>
              </a:extLst>
            </p:cNvPr>
            <p:cNvSpPr txBox="1"/>
            <p:nvPr/>
          </p:nvSpPr>
          <p:spPr>
            <a:xfrm>
              <a:off x="1341289" y="2990247"/>
              <a:ext cx="4833369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schemeClr val="accent3"/>
                  </a:solidFill>
                </a:rPr>
                <a:t>Interest</a:t>
              </a:r>
              <a:r>
                <a:rPr lang="en-US" sz="1600" b="1" dirty="0"/>
                <a:t> |</a:t>
              </a:r>
              <a:r>
                <a:rPr lang="en-US" sz="1600" dirty="0"/>
                <a:t> Generate interest in learning about the status of value-based care and HCPLAN’s orientation, priorities, and future activities in support of CMMI’s goals. </a:t>
              </a:r>
            </a:p>
          </p:txBody>
        </p:sp>
        <p:pic>
          <p:nvPicPr>
            <p:cNvPr id="8" name="Graphic 7" descr="Badge 1 with solid fill">
              <a:extLst>
                <a:ext uri="{FF2B5EF4-FFF2-40B4-BE49-F238E27FC236}">
                  <a16:creationId xmlns:a16="http://schemas.microsoft.com/office/drawing/2014/main" id="{F2C972F2-4DB0-7FBB-9B5C-DAF8FFA25C1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49672" y="2990247"/>
              <a:ext cx="548640" cy="548640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731017E-FCDF-F289-A8BC-F2FF822E2457}"/>
              </a:ext>
            </a:extLst>
          </p:cNvPr>
          <p:cNvGrpSpPr/>
          <p:nvPr/>
        </p:nvGrpSpPr>
        <p:grpSpPr>
          <a:xfrm>
            <a:off x="849672" y="4018214"/>
            <a:ext cx="5324987" cy="830997"/>
            <a:chOff x="849672" y="3980520"/>
            <a:chExt cx="5324987" cy="830997"/>
          </a:xfrm>
        </p:grpSpPr>
        <p:pic>
          <p:nvPicPr>
            <p:cNvPr id="6" name="Graphic 5" descr="Badge with solid fill">
              <a:extLst>
                <a:ext uri="{FF2B5EF4-FFF2-40B4-BE49-F238E27FC236}">
                  <a16:creationId xmlns:a16="http://schemas.microsoft.com/office/drawing/2014/main" id="{DBADAA3C-5A73-31B3-0AE0-8CEECBCEC57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49672" y="3980520"/>
              <a:ext cx="548640" cy="54864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367B03A-D88C-D862-2C7D-DD4DBC5BA9C8}"/>
                </a:ext>
              </a:extLst>
            </p:cNvPr>
            <p:cNvSpPr txBox="1"/>
            <p:nvPr/>
          </p:nvSpPr>
          <p:spPr>
            <a:xfrm>
              <a:off x="1341289" y="3980520"/>
              <a:ext cx="483337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schemeClr val="accent1"/>
                  </a:solidFill>
                </a:rPr>
                <a:t>Leadership </a:t>
              </a:r>
              <a:r>
                <a:rPr lang="en-US" sz="1600" dirty="0"/>
                <a:t>| Position the HCPLAN and CMMI as critical leaders in the next phase of the transition to value-based care.</a:t>
              </a:r>
              <a:endParaRPr lang="en-US" sz="1600" dirty="0">
                <a:cs typeface="Arial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7F20E05-B482-E368-766A-26A968F48E5C}"/>
              </a:ext>
            </a:extLst>
          </p:cNvPr>
          <p:cNvGrpSpPr/>
          <p:nvPr/>
        </p:nvGrpSpPr>
        <p:grpSpPr>
          <a:xfrm>
            <a:off x="8263845" y="3053508"/>
            <a:ext cx="3239897" cy="378607"/>
            <a:chOff x="8263845" y="3053508"/>
            <a:chExt cx="3239897" cy="378607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1B4E0DA-EDA0-5172-F997-457A433EFA60}"/>
                </a:ext>
              </a:extLst>
            </p:cNvPr>
            <p:cNvGrpSpPr/>
            <p:nvPr/>
          </p:nvGrpSpPr>
          <p:grpSpPr>
            <a:xfrm>
              <a:off x="8263845" y="3053508"/>
              <a:ext cx="365762" cy="366873"/>
              <a:chOff x="673764" y="2357256"/>
              <a:chExt cx="762455" cy="764771"/>
            </a:xfrm>
          </p:grpSpPr>
          <p:sp>
            <p:nvSpPr>
              <p:cNvPr id="18" name="Freeform 13">
                <a:extLst>
                  <a:ext uri="{FF2B5EF4-FFF2-40B4-BE49-F238E27FC236}">
                    <a16:creationId xmlns:a16="http://schemas.microsoft.com/office/drawing/2014/main" id="{2A070999-64A3-30C4-893B-81CF80F1F9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3764" y="2357256"/>
                <a:ext cx="762455" cy="764771"/>
              </a:xfrm>
              <a:custGeom>
                <a:avLst/>
                <a:gdLst>
                  <a:gd name="T0" fmla="*/ 311 w 658"/>
                  <a:gd name="T1" fmla="*/ 658 h 658"/>
                  <a:gd name="T2" fmla="*/ 262 w 658"/>
                  <a:gd name="T3" fmla="*/ 652 h 658"/>
                  <a:gd name="T4" fmla="*/ 201 w 658"/>
                  <a:gd name="T5" fmla="*/ 633 h 658"/>
                  <a:gd name="T6" fmla="*/ 119 w 658"/>
                  <a:gd name="T7" fmla="*/ 583 h 658"/>
                  <a:gd name="T8" fmla="*/ 56 w 658"/>
                  <a:gd name="T9" fmla="*/ 513 h 658"/>
                  <a:gd name="T10" fmla="*/ 14 w 658"/>
                  <a:gd name="T11" fmla="*/ 427 h 658"/>
                  <a:gd name="T12" fmla="*/ 4 w 658"/>
                  <a:gd name="T13" fmla="*/ 379 h 658"/>
                  <a:gd name="T14" fmla="*/ 0 w 658"/>
                  <a:gd name="T15" fmla="*/ 329 h 658"/>
                  <a:gd name="T16" fmla="*/ 1 w 658"/>
                  <a:gd name="T17" fmla="*/ 295 h 658"/>
                  <a:gd name="T18" fmla="*/ 10 w 658"/>
                  <a:gd name="T19" fmla="*/ 247 h 658"/>
                  <a:gd name="T20" fmla="*/ 40 w 658"/>
                  <a:gd name="T21" fmla="*/ 173 h 658"/>
                  <a:gd name="T22" fmla="*/ 96 w 658"/>
                  <a:gd name="T23" fmla="*/ 96 h 658"/>
                  <a:gd name="T24" fmla="*/ 172 w 658"/>
                  <a:gd name="T25" fmla="*/ 40 h 658"/>
                  <a:gd name="T26" fmla="*/ 247 w 658"/>
                  <a:gd name="T27" fmla="*/ 10 h 658"/>
                  <a:gd name="T28" fmla="*/ 295 w 658"/>
                  <a:gd name="T29" fmla="*/ 2 h 658"/>
                  <a:gd name="T30" fmla="*/ 329 w 658"/>
                  <a:gd name="T31" fmla="*/ 0 h 658"/>
                  <a:gd name="T32" fmla="*/ 379 w 658"/>
                  <a:gd name="T33" fmla="*/ 4 h 658"/>
                  <a:gd name="T34" fmla="*/ 426 w 658"/>
                  <a:gd name="T35" fmla="*/ 16 h 658"/>
                  <a:gd name="T36" fmla="*/ 513 w 658"/>
                  <a:gd name="T37" fmla="*/ 56 h 658"/>
                  <a:gd name="T38" fmla="*/ 583 w 658"/>
                  <a:gd name="T39" fmla="*/ 121 h 658"/>
                  <a:gd name="T40" fmla="*/ 631 w 658"/>
                  <a:gd name="T41" fmla="*/ 201 h 658"/>
                  <a:gd name="T42" fmla="*/ 651 w 658"/>
                  <a:gd name="T43" fmla="*/ 263 h 658"/>
                  <a:gd name="T44" fmla="*/ 657 w 658"/>
                  <a:gd name="T45" fmla="*/ 313 h 658"/>
                  <a:gd name="T46" fmla="*/ 657 w 658"/>
                  <a:gd name="T47" fmla="*/ 346 h 658"/>
                  <a:gd name="T48" fmla="*/ 651 w 658"/>
                  <a:gd name="T49" fmla="*/ 396 h 658"/>
                  <a:gd name="T50" fmla="*/ 631 w 658"/>
                  <a:gd name="T51" fmla="*/ 457 h 658"/>
                  <a:gd name="T52" fmla="*/ 583 w 658"/>
                  <a:gd name="T53" fmla="*/ 539 h 658"/>
                  <a:gd name="T54" fmla="*/ 513 w 658"/>
                  <a:gd name="T55" fmla="*/ 602 h 658"/>
                  <a:gd name="T56" fmla="*/ 426 w 658"/>
                  <a:gd name="T57" fmla="*/ 644 h 658"/>
                  <a:gd name="T58" fmla="*/ 379 w 658"/>
                  <a:gd name="T59" fmla="*/ 654 h 658"/>
                  <a:gd name="T60" fmla="*/ 329 w 658"/>
                  <a:gd name="T61" fmla="*/ 658 h 658"/>
                  <a:gd name="T62" fmla="*/ 329 w 658"/>
                  <a:gd name="T63" fmla="*/ 37 h 658"/>
                  <a:gd name="T64" fmla="*/ 241 w 658"/>
                  <a:gd name="T65" fmla="*/ 51 h 658"/>
                  <a:gd name="T66" fmla="*/ 166 w 658"/>
                  <a:gd name="T67" fmla="*/ 88 h 658"/>
                  <a:gd name="T68" fmla="*/ 104 w 658"/>
                  <a:gd name="T69" fmla="*/ 144 h 658"/>
                  <a:gd name="T70" fmla="*/ 60 w 658"/>
                  <a:gd name="T71" fmla="*/ 216 h 658"/>
                  <a:gd name="T72" fmla="*/ 38 w 658"/>
                  <a:gd name="T73" fmla="*/ 299 h 658"/>
                  <a:gd name="T74" fmla="*/ 38 w 658"/>
                  <a:gd name="T75" fmla="*/ 359 h 658"/>
                  <a:gd name="T76" fmla="*/ 60 w 658"/>
                  <a:gd name="T77" fmla="*/ 443 h 658"/>
                  <a:gd name="T78" fmla="*/ 104 w 658"/>
                  <a:gd name="T79" fmla="*/ 514 h 658"/>
                  <a:gd name="T80" fmla="*/ 166 w 658"/>
                  <a:gd name="T81" fmla="*/ 571 h 658"/>
                  <a:gd name="T82" fmla="*/ 241 w 658"/>
                  <a:gd name="T83" fmla="*/ 607 h 658"/>
                  <a:gd name="T84" fmla="*/ 329 w 658"/>
                  <a:gd name="T85" fmla="*/ 621 h 658"/>
                  <a:gd name="T86" fmla="*/ 387 w 658"/>
                  <a:gd name="T87" fmla="*/ 615 h 658"/>
                  <a:gd name="T88" fmla="*/ 467 w 658"/>
                  <a:gd name="T89" fmla="*/ 586 h 658"/>
                  <a:gd name="T90" fmla="*/ 534 w 658"/>
                  <a:gd name="T91" fmla="*/ 535 h 658"/>
                  <a:gd name="T92" fmla="*/ 584 w 658"/>
                  <a:gd name="T93" fmla="*/ 467 h 658"/>
                  <a:gd name="T94" fmla="*/ 614 w 658"/>
                  <a:gd name="T95" fmla="*/ 388 h 658"/>
                  <a:gd name="T96" fmla="*/ 620 w 658"/>
                  <a:gd name="T97" fmla="*/ 329 h 658"/>
                  <a:gd name="T98" fmla="*/ 607 w 658"/>
                  <a:gd name="T99" fmla="*/ 243 h 658"/>
                  <a:gd name="T100" fmla="*/ 569 w 658"/>
                  <a:gd name="T101" fmla="*/ 166 h 658"/>
                  <a:gd name="T102" fmla="*/ 514 w 658"/>
                  <a:gd name="T103" fmla="*/ 105 h 658"/>
                  <a:gd name="T104" fmla="*/ 442 w 658"/>
                  <a:gd name="T105" fmla="*/ 62 h 658"/>
                  <a:gd name="T106" fmla="*/ 358 w 658"/>
                  <a:gd name="T107" fmla="*/ 40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58" h="658">
                    <a:moveTo>
                      <a:pt x="329" y="658"/>
                    </a:moveTo>
                    <a:lnTo>
                      <a:pt x="329" y="658"/>
                    </a:lnTo>
                    <a:lnTo>
                      <a:pt x="311" y="658"/>
                    </a:lnTo>
                    <a:lnTo>
                      <a:pt x="295" y="657"/>
                    </a:lnTo>
                    <a:lnTo>
                      <a:pt x="279" y="654"/>
                    </a:lnTo>
                    <a:lnTo>
                      <a:pt x="262" y="652"/>
                    </a:lnTo>
                    <a:lnTo>
                      <a:pt x="247" y="648"/>
                    </a:lnTo>
                    <a:lnTo>
                      <a:pt x="231" y="644"/>
                    </a:lnTo>
                    <a:lnTo>
                      <a:pt x="201" y="633"/>
                    </a:lnTo>
                    <a:lnTo>
                      <a:pt x="172" y="618"/>
                    </a:lnTo>
                    <a:lnTo>
                      <a:pt x="145" y="602"/>
                    </a:lnTo>
                    <a:lnTo>
                      <a:pt x="119" y="583"/>
                    </a:lnTo>
                    <a:lnTo>
                      <a:pt x="96" y="562"/>
                    </a:lnTo>
                    <a:lnTo>
                      <a:pt x="75" y="539"/>
                    </a:lnTo>
                    <a:lnTo>
                      <a:pt x="56" y="513"/>
                    </a:lnTo>
                    <a:lnTo>
                      <a:pt x="40" y="486"/>
                    </a:lnTo>
                    <a:lnTo>
                      <a:pt x="25" y="457"/>
                    </a:lnTo>
                    <a:lnTo>
                      <a:pt x="14" y="427"/>
                    </a:lnTo>
                    <a:lnTo>
                      <a:pt x="10" y="411"/>
                    </a:lnTo>
                    <a:lnTo>
                      <a:pt x="6" y="396"/>
                    </a:lnTo>
                    <a:lnTo>
                      <a:pt x="4" y="379"/>
                    </a:lnTo>
                    <a:lnTo>
                      <a:pt x="1" y="363"/>
                    </a:lnTo>
                    <a:lnTo>
                      <a:pt x="0" y="346"/>
                    </a:lnTo>
                    <a:lnTo>
                      <a:pt x="0" y="329"/>
                    </a:lnTo>
                    <a:lnTo>
                      <a:pt x="0" y="329"/>
                    </a:lnTo>
                    <a:lnTo>
                      <a:pt x="0" y="313"/>
                    </a:lnTo>
                    <a:lnTo>
                      <a:pt x="1" y="295"/>
                    </a:lnTo>
                    <a:lnTo>
                      <a:pt x="4" y="279"/>
                    </a:lnTo>
                    <a:lnTo>
                      <a:pt x="6" y="263"/>
                    </a:lnTo>
                    <a:lnTo>
                      <a:pt x="10" y="247"/>
                    </a:lnTo>
                    <a:lnTo>
                      <a:pt x="14" y="232"/>
                    </a:lnTo>
                    <a:lnTo>
                      <a:pt x="25" y="201"/>
                    </a:lnTo>
                    <a:lnTo>
                      <a:pt x="40" y="173"/>
                    </a:lnTo>
                    <a:lnTo>
                      <a:pt x="56" y="145"/>
                    </a:lnTo>
                    <a:lnTo>
                      <a:pt x="75" y="121"/>
                    </a:lnTo>
                    <a:lnTo>
                      <a:pt x="96" y="96"/>
                    </a:lnTo>
                    <a:lnTo>
                      <a:pt x="119" y="75"/>
                    </a:lnTo>
                    <a:lnTo>
                      <a:pt x="145" y="56"/>
                    </a:lnTo>
                    <a:lnTo>
                      <a:pt x="172" y="40"/>
                    </a:lnTo>
                    <a:lnTo>
                      <a:pt x="201" y="27"/>
                    </a:lnTo>
                    <a:lnTo>
                      <a:pt x="231" y="16"/>
                    </a:lnTo>
                    <a:lnTo>
                      <a:pt x="247" y="10"/>
                    </a:lnTo>
                    <a:lnTo>
                      <a:pt x="262" y="6"/>
                    </a:lnTo>
                    <a:lnTo>
                      <a:pt x="279" y="4"/>
                    </a:lnTo>
                    <a:lnTo>
                      <a:pt x="295" y="2"/>
                    </a:lnTo>
                    <a:lnTo>
                      <a:pt x="311" y="1"/>
                    </a:lnTo>
                    <a:lnTo>
                      <a:pt x="329" y="0"/>
                    </a:lnTo>
                    <a:lnTo>
                      <a:pt x="329" y="0"/>
                    </a:lnTo>
                    <a:lnTo>
                      <a:pt x="345" y="1"/>
                    </a:lnTo>
                    <a:lnTo>
                      <a:pt x="362" y="2"/>
                    </a:lnTo>
                    <a:lnTo>
                      <a:pt x="379" y="4"/>
                    </a:lnTo>
                    <a:lnTo>
                      <a:pt x="395" y="6"/>
                    </a:lnTo>
                    <a:lnTo>
                      <a:pt x="411" y="10"/>
                    </a:lnTo>
                    <a:lnTo>
                      <a:pt x="426" y="16"/>
                    </a:lnTo>
                    <a:lnTo>
                      <a:pt x="456" y="27"/>
                    </a:lnTo>
                    <a:lnTo>
                      <a:pt x="485" y="40"/>
                    </a:lnTo>
                    <a:lnTo>
                      <a:pt x="513" y="56"/>
                    </a:lnTo>
                    <a:lnTo>
                      <a:pt x="537" y="75"/>
                    </a:lnTo>
                    <a:lnTo>
                      <a:pt x="561" y="96"/>
                    </a:lnTo>
                    <a:lnTo>
                      <a:pt x="583" y="121"/>
                    </a:lnTo>
                    <a:lnTo>
                      <a:pt x="602" y="145"/>
                    </a:lnTo>
                    <a:lnTo>
                      <a:pt x="618" y="173"/>
                    </a:lnTo>
                    <a:lnTo>
                      <a:pt x="631" y="201"/>
                    </a:lnTo>
                    <a:lnTo>
                      <a:pt x="643" y="232"/>
                    </a:lnTo>
                    <a:lnTo>
                      <a:pt x="647" y="247"/>
                    </a:lnTo>
                    <a:lnTo>
                      <a:pt x="651" y="263"/>
                    </a:lnTo>
                    <a:lnTo>
                      <a:pt x="654" y="279"/>
                    </a:lnTo>
                    <a:lnTo>
                      <a:pt x="655" y="295"/>
                    </a:lnTo>
                    <a:lnTo>
                      <a:pt x="657" y="313"/>
                    </a:lnTo>
                    <a:lnTo>
                      <a:pt x="658" y="329"/>
                    </a:lnTo>
                    <a:lnTo>
                      <a:pt x="658" y="329"/>
                    </a:lnTo>
                    <a:lnTo>
                      <a:pt x="657" y="346"/>
                    </a:lnTo>
                    <a:lnTo>
                      <a:pt x="655" y="363"/>
                    </a:lnTo>
                    <a:lnTo>
                      <a:pt x="654" y="379"/>
                    </a:lnTo>
                    <a:lnTo>
                      <a:pt x="651" y="396"/>
                    </a:lnTo>
                    <a:lnTo>
                      <a:pt x="647" y="411"/>
                    </a:lnTo>
                    <a:lnTo>
                      <a:pt x="643" y="427"/>
                    </a:lnTo>
                    <a:lnTo>
                      <a:pt x="631" y="457"/>
                    </a:lnTo>
                    <a:lnTo>
                      <a:pt x="618" y="486"/>
                    </a:lnTo>
                    <a:lnTo>
                      <a:pt x="602" y="513"/>
                    </a:lnTo>
                    <a:lnTo>
                      <a:pt x="583" y="539"/>
                    </a:lnTo>
                    <a:lnTo>
                      <a:pt x="561" y="562"/>
                    </a:lnTo>
                    <a:lnTo>
                      <a:pt x="537" y="583"/>
                    </a:lnTo>
                    <a:lnTo>
                      <a:pt x="513" y="602"/>
                    </a:lnTo>
                    <a:lnTo>
                      <a:pt x="485" y="618"/>
                    </a:lnTo>
                    <a:lnTo>
                      <a:pt x="456" y="633"/>
                    </a:lnTo>
                    <a:lnTo>
                      <a:pt x="426" y="644"/>
                    </a:lnTo>
                    <a:lnTo>
                      <a:pt x="411" y="648"/>
                    </a:lnTo>
                    <a:lnTo>
                      <a:pt x="395" y="652"/>
                    </a:lnTo>
                    <a:lnTo>
                      <a:pt x="379" y="654"/>
                    </a:lnTo>
                    <a:lnTo>
                      <a:pt x="362" y="657"/>
                    </a:lnTo>
                    <a:lnTo>
                      <a:pt x="345" y="658"/>
                    </a:lnTo>
                    <a:lnTo>
                      <a:pt x="329" y="658"/>
                    </a:lnTo>
                    <a:lnTo>
                      <a:pt x="329" y="658"/>
                    </a:lnTo>
                    <a:close/>
                    <a:moveTo>
                      <a:pt x="329" y="37"/>
                    </a:moveTo>
                    <a:lnTo>
                      <a:pt x="329" y="37"/>
                    </a:lnTo>
                    <a:lnTo>
                      <a:pt x="299" y="40"/>
                    </a:lnTo>
                    <a:lnTo>
                      <a:pt x="270" y="44"/>
                    </a:lnTo>
                    <a:lnTo>
                      <a:pt x="241" y="51"/>
                    </a:lnTo>
                    <a:lnTo>
                      <a:pt x="215" y="62"/>
                    </a:lnTo>
                    <a:lnTo>
                      <a:pt x="190" y="74"/>
                    </a:lnTo>
                    <a:lnTo>
                      <a:pt x="166" y="88"/>
                    </a:lnTo>
                    <a:lnTo>
                      <a:pt x="143" y="105"/>
                    </a:lnTo>
                    <a:lnTo>
                      <a:pt x="123" y="123"/>
                    </a:lnTo>
                    <a:lnTo>
                      <a:pt x="104" y="144"/>
                    </a:lnTo>
                    <a:lnTo>
                      <a:pt x="87" y="166"/>
                    </a:lnTo>
                    <a:lnTo>
                      <a:pt x="72" y="191"/>
                    </a:lnTo>
                    <a:lnTo>
                      <a:pt x="60" y="216"/>
                    </a:lnTo>
                    <a:lnTo>
                      <a:pt x="51" y="243"/>
                    </a:lnTo>
                    <a:lnTo>
                      <a:pt x="43" y="271"/>
                    </a:lnTo>
                    <a:lnTo>
                      <a:pt x="38" y="299"/>
                    </a:lnTo>
                    <a:lnTo>
                      <a:pt x="37" y="329"/>
                    </a:lnTo>
                    <a:lnTo>
                      <a:pt x="37" y="329"/>
                    </a:lnTo>
                    <a:lnTo>
                      <a:pt x="38" y="359"/>
                    </a:lnTo>
                    <a:lnTo>
                      <a:pt x="43" y="388"/>
                    </a:lnTo>
                    <a:lnTo>
                      <a:pt x="51" y="416"/>
                    </a:lnTo>
                    <a:lnTo>
                      <a:pt x="60" y="443"/>
                    </a:lnTo>
                    <a:lnTo>
                      <a:pt x="72" y="467"/>
                    </a:lnTo>
                    <a:lnTo>
                      <a:pt x="87" y="492"/>
                    </a:lnTo>
                    <a:lnTo>
                      <a:pt x="104" y="514"/>
                    </a:lnTo>
                    <a:lnTo>
                      <a:pt x="123" y="535"/>
                    </a:lnTo>
                    <a:lnTo>
                      <a:pt x="143" y="553"/>
                    </a:lnTo>
                    <a:lnTo>
                      <a:pt x="166" y="571"/>
                    </a:lnTo>
                    <a:lnTo>
                      <a:pt x="190" y="586"/>
                    </a:lnTo>
                    <a:lnTo>
                      <a:pt x="215" y="598"/>
                    </a:lnTo>
                    <a:lnTo>
                      <a:pt x="241" y="607"/>
                    </a:lnTo>
                    <a:lnTo>
                      <a:pt x="270" y="615"/>
                    </a:lnTo>
                    <a:lnTo>
                      <a:pt x="299" y="619"/>
                    </a:lnTo>
                    <a:lnTo>
                      <a:pt x="329" y="621"/>
                    </a:lnTo>
                    <a:lnTo>
                      <a:pt x="329" y="621"/>
                    </a:lnTo>
                    <a:lnTo>
                      <a:pt x="358" y="619"/>
                    </a:lnTo>
                    <a:lnTo>
                      <a:pt x="387" y="615"/>
                    </a:lnTo>
                    <a:lnTo>
                      <a:pt x="415" y="607"/>
                    </a:lnTo>
                    <a:lnTo>
                      <a:pt x="442" y="598"/>
                    </a:lnTo>
                    <a:lnTo>
                      <a:pt x="467" y="586"/>
                    </a:lnTo>
                    <a:lnTo>
                      <a:pt x="491" y="571"/>
                    </a:lnTo>
                    <a:lnTo>
                      <a:pt x="514" y="553"/>
                    </a:lnTo>
                    <a:lnTo>
                      <a:pt x="534" y="535"/>
                    </a:lnTo>
                    <a:lnTo>
                      <a:pt x="553" y="514"/>
                    </a:lnTo>
                    <a:lnTo>
                      <a:pt x="569" y="492"/>
                    </a:lnTo>
                    <a:lnTo>
                      <a:pt x="584" y="467"/>
                    </a:lnTo>
                    <a:lnTo>
                      <a:pt x="596" y="443"/>
                    </a:lnTo>
                    <a:lnTo>
                      <a:pt x="607" y="416"/>
                    </a:lnTo>
                    <a:lnTo>
                      <a:pt x="614" y="388"/>
                    </a:lnTo>
                    <a:lnTo>
                      <a:pt x="618" y="359"/>
                    </a:lnTo>
                    <a:lnTo>
                      <a:pt x="620" y="329"/>
                    </a:lnTo>
                    <a:lnTo>
                      <a:pt x="620" y="329"/>
                    </a:lnTo>
                    <a:lnTo>
                      <a:pt x="618" y="299"/>
                    </a:lnTo>
                    <a:lnTo>
                      <a:pt x="614" y="271"/>
                    </a:lnTo>
                    <a:lnTo>
                      <a:pt x="607" y="243"/>
                    </a:lnTo>
                    <a:lnTo>
                      <a:pt x="596" y="216"/>
                    </a:lnTo>
                    <a:lnTo>
                      <a:pt x="584" y="191"/>
                    </a:lnTo>
                    <a:lnTo>
                      <a:pt x="569" y="166"/>
                    </a:lnTo>
                    <a:lnTo>
                      <a:pt x="553" y="144"/>
                    </a:lnTo>
                    <a:lnTo>
                      <a:pt x="534" y="123"/>
                    </a:lnTo>
                    <a:lnTo>
                      <a:pt x="514" y="105"/>
                    </a:lnTo>
                    <a:lnTo>
                      <a:pt x="491" y="88"/>
                    </a:lnTo>
                    <a:lnTo>
                      <a:pt x="467" y="74"/>
                    </a:lnTo>
                    <a:lnTo>
                      <a:pt x="442" y="62"/>
                    </a:lnTo>
                    <a:lnTo>
                      <a:pt x="415" y="51"/>
                    </a:lnTo>
                    <a:lnTo>
                      <a:pt x="387" y="44"/>
                    </a:lnTo>
                    <a:lnTo>
                      <a:pt x="358" y="40"/>
                    </a:lnTo>
                    <a:lnTo>
                      <a:pt x="329" y="37"/>
                    </a:lnTo>
                    <a:lnTo>
                      <a:pt x="329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pic>
            <p:nvPicPr>
              <p:cNvPr id="19" name="Graphic 18" descr="Monitor with solid fill">
                <a:extLst>
                  <a:ext uri="{FF2B5EF4-FFF2-40B4-BE49-F238E27FC236}">
                    <a16:creationId xmlns:a16="http://schemas.microsoft.com/office/drawing/2014/main" id="{EE80DA22-CAD5-9F8F-9BC0-73F1C1D5C5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80671" y="2488487"/>
                <a:ext cx="548640" cy="548640"/>
              </a:xfrm>
              <a:prstGeom prst="rect">
                <a:avLst/>
              </a:prstGeom>
            </p:spPr>
          </p:pic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64B446E-9136-41AC-EF0A-92E9BDA3892B}"/>
                </a:ext>
              </a:extLst>
            </p:cNvPr>
            <p:cNvSpPr txBox="1"/>
            <p:nvPr/>
          </p:nvSpPr>
          <p:spPr>
            <a:xfrm>
              <a:off x="8669102" y="3093561"/>
              <a:ext cx="28346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1600" b="1"/>
                <a:t>Website</a:t>
              </a:r>
              <a:r>
                <a:rPr lang="en-US" sz="1600"/>
                <a:t>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01FCCD9-9F0D-B6F6-4541-DE4B246012BF}"/>
              </a:ext>
            </a:extLst>
          </p:cNvPr>
          <p:cNvGrpSpPr/>
          <p:nvPr/>
        </p:nvGrpSpPr>
        <p:grpSpPr>
          <a:xfrm>
            <a:off x="8247980" y="5276778"/>
            <a:ext cx="3216267" cy="377746"/>
            <a:chOff x="8247980" y="5099404"/>
            <a:chExt cx="3216267" cy="377746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06AD50D-F228-A57A-29EB-4AE476F2D5C4}"/>
                </a:ext>
              </a:extLst>
            </p:cNvPr>
            <p:cNvGrpSpPr/>
            <p:nvPr/>
          </p:nvGrpSpPr>
          <p:grpSpPr>
            <a:xfrm>
              <a:off x="8247980" y="5110277"/>
              <a:ext cx="366873" cy="366873"/>
              <a:chOff x="7318514" y="2357256"/>
              <a:chExt cx="764771" cy="764771"/>
            </a:xfrm>
          </p:grpSpPr>
          <p:sp>
            <p:nvSpPr>
              <p:cNvPr id="24" name="Freeform 79">
                <a:extLst>
                  <a:ext uri="{FF2B5EF4-FFF2-40B4-BE49-F238E27FC236}">
                    <a16:creationId xmlns:a16="http://schemas.microsoft.com/office/drawing/2014/main" id="{96C1C7CF-47FC-5A51-D129-A401EF03C46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18514" y="2357256"/>
                <a:ext cx="764771" cy="764771"/>
              </a:xfrm>
              <a:custGeom>
                <a:avLst/>
                <a:gdLst>
                  <a:gd name="T0" fmla="*/ 312 w 659"/>
                  <a:gd name="T1" fmla="*/ 658 h 659"/>
                  <a:gd name="T2" fmla="*/ 262 w 659"/>
                  <a:gd name="T3" fmla="*/ 652 h 659"/>
                  <a:gd name="T4" fmla="*/ 202 w 659"/>
                  <a:gd name="T5" fmla="*/ 632 h 659"/>
                  <a:gd name="T6" fmla="*/ 120 w 659"/>
                  <a:gd name="T7" fmla="*/ 584 h 659"/>
                  <a:gd name="T8" fmla="*/ 56 w 659"/>
                  <a:gd name="T9" fmla="*/ 514 h 659"/>
                  <a:gd name="T10" fmla="*/ 15 w 659"/>
                  <a:gd name="T11" fmla="*/ 428 h 659"/>
                  <a:gd name="T12" fmla="*/ 4 w 659"/>
                  <a:gd name="T13" fmla="*/ 379 h 659"/>
                  <a:gd name="T14" fmla="*/ 0 w 659"/>
                  <a:gd name="T15" fmla="*/ 330 h 659"/>
                  <a:gd name="T16" fmla="*/ 1 w 659"/>
                  <a:gd name="T17" fmla="*/ 296 h 659"/>
                  <a:gd name="T18" fmla="*/ 11 w 659"/>
                  <a:gd name="T19" fmla="*/ 248 h 659"/>
                  <a:gd name="T20" fmla="*/ 40 w 659"/>
                  <a:gd name="T21" fmla="*/ 172 h 659"/>
                  <a:gd name="T22" fmla="*/ 97 w 659"/>
                  <a:gd name="T23" fmla="*/ 97 h 659"/>
                  <a:gd name="T24" fmla="*/ 172 w 659"/>
                  <a:gd name="T25" fmla="*/ 41 h 659"/>
                  <a:gd name="T26" fmla="*/ 247 w 659"/>
                  <a:gd name="T27" fmla="*/ 11 h 659"/>
                  <a:gd name="T28" fmla="*/ 296 w 659"/>
                  <a:gd name="T29" fmla="*/ 2 h 659"/>
                  <a:gd name="T30" fmla="*/ 329 w 659"/>
                  <a:gd name="T31" fmla="*/ 0 h 659"/>
                  <a:gd name="T32" fmla="*/ 379 w 659"/>
                  <a:gd name="T33" fmla="*/ 4 h 659"/>
                  <a:gd name="T34" fmla="*/ 426 w 659"/>
                  <a:gd name="T35" fmla="*/ 15 h 659"/>
                  <a:gd name="T36" fmla="*/ 513 w 659"/>
                  <a:gd name="T37" fmla="*/ 57 h 659"/>
                  <a:gd name="T38" fmla="*/ 583 w 659"/>
                  <a:gd name="T39" fmla="*/ 120 h 659"/>
                  <a:gd name="T40" fmla="*/ 632 w 659"/>
                  <a:gd name="T41" fmla="*/ 202 h 659"/>
                  <a:gd name="T42" fmla="*/ 652 w 659"/>
                  <a:gd name="T43" fmla="*/ 264 h 659"/>
                  <a:gd name="T44" fmla="*/ 657 w 659"/>
                  <a:gd name="T45" fmla="*/ 312 h 659"/>
                  <a:gd name="T46" fmla="*/ 657 w 659"/>
                  <a:gd name="T47" fmla="*/ 347 h 659"/>
                  <a:gd name="T48" fmla="*/ 652 w 659"/>
                  <a:gd name="T49" fmla="*/ 396 h 659"/>
                  <a:gd name="T50" fmla="*/ 632 w 659"/>
                  <a:gd name="T51" fmla="*/ 457 h 659"/>
                  <a:gd name="T52" fmla="*/ 583 w 659"/>
                  <a:gd name="T53" fmla="*/ 539 h 659"/>
                  <a:gd name="T54" fmla="*/ 513 w 659"/>
                  <a:gd name="T55" fmla="*/ 603 h 659"/>
                  <a:gd name="T56" fmla="*/ 426 w 659"/>
                  <a:gd name="T57" fmla="*/ 644 h 659"/>
                  <a:gd name="T58" fmla="*/ 379 w 659"/>
                  <a:gd name="T59" fmla="*/ 655 h 659"/>
                  <a:gd name="T60" fmla="*/ 329 w 659"/>
                  <a:gd name="T61" fmla="*/ 659 h 659"/>
                  <a:gd name="T62" fmla="*/ 329 w 659"/>
                  <a:gd name="T63" fmla="*/ 38 h 659"/>
                  <a:gd name="T64" fmla="*/ 242 w 659"/>
                  <a:gd name="T65" fmla="*/ 51 h 659"/>
                  <a:gd name="T66" fmla="*/ 167 w 659"/>
                  <a:gd name="T67" fmla="*/ 88 h 659"/>
                  <a:gd name="T68" fmla="*/ 105 w 659"/>
                  <a:gd name="T69" fmla="*/ 144 h 659"/>
                  <a:gd name="T70" fmla="*/ 60 w 659"/>
                  <a:gd name="T71" fmla="*/ 217 h 659"/>
                  <a:gd name="T72" fmla="*/ 39 w 659"/>
                  <a:gd name="T73" fmla="*/ 300 h 659"/>
                  <a:gd name="T74" fmla="*/ 39 w 659"/>
                  <a:gd name="T75" fmla="*/ 359 h 659"/>
                  <a:gd name="T76" fmla="*/ 60 w 659"/>
                  <a:gd name="T77" fmla="*/ 443 h 659"/>
                  <a:gd name="T78" fmla="*/ 105 w 659"/>
                  <a:gd name="T79" fmla="*/ 515 h 659"/>
                  <a:gd name="T80" fmla="*/ 167 w 659"/>
                  <a:gd name="T81" fmla="*/ 572 h 659"/>
                  <a:gd name="T82" fmla="*/ 242 w 659"/>
                  <a:gd name="T83" fmla="*/ 608 h 659"/>
                  <a:gd name="T84" fmla="*/ 329 w 659"/>
                  <a:gd name="T85" fmla="*/ 621 h 659"/>
                  <a:gd name="T86" fmla="*/ 387 w 659"/>
                  <a:gd name="T87" fmla="*/ 615 h 659"/>
                  <a:gd name="T88" fmla="*/ 468 w 659"/>
                  <a:gd name="T89" fmla="*/ 586 h 659"/>
                  <a:gd name="T90" fmla="*/ 535 w 659"/>
                  <a:gd name="T91" fmla="*/ 535 h 659"/>
                  <a:gd name="T92" fmla="*/ 585 w 659"/>
                  <a:gd name="T93" fmla="*/ 468 h 659"/>
                  <a:gd name="T94" fmla="*/ 614 w 659"/>
                  <a:gd name="T95" fmla="*/ 389 h 659"/>
                  <a:gd name="T96" fmla="*/ 621 w 659"/>
                  <a:gd name="T97" fmla="*/ 330 h 659"/>
                  <a:gd name="T98" fmla="*/ 607 w 659"/>
                  <a:gd name="T99" fmla="*/ 244 h 659"/>
                  <a:gd name="T100" fmla="*/ 570 w 659"/>
                  <a:gd name="T101" fmla="*/ 167 h 659"/>
                  <a:gd name="T102" fmla="*/ 515 w 659"/>
                  <a:gd name="T103" fmla="*/ 105 h 659"/>
                  <a:gd name="T104" fmla="*/ 442 w 659"/>
                  <a:gd name="T105" fmla="*/ 61 h 659"/>
                  <a:gd name="T106" fmla="*/ 359 w 659"/>
                  <a:gd name="T107" fmla="*/ 39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59" h="659">
                    <a:moveTo>
                      <a:pt x="329" y="659"/>
                    </a:moveTo>
                    <a:lnTo>
                      <a:pt x="329" y="659"/>
                    </a:lnTo>
                    <a:lnTo>
                      <a:pt x="312" y="658"/>
                    </a:lnTo>
                    <a:lnTo>
                      <a:pt x="296" y="656"/>
                    </a:lnTo>
                    <a:lnTo>
                      <a:pt x="280" y="655"/>
                    </a:lnTo>
                    <a:lnTo>
                      <a:pt x="262" y="652"/>
                    </a:lnTo>
                    <a:lnTo>
                      <a:pt x="247" y="648"/>
                    </a:lnTo>
                    <a:lnTo>
                      <a:pt x="231" y="644"/>
                    </a:lnTo>
                    <a:lnTo>
                      <a:pt x="202" y="632"/>
                    </a:lnTo>
                    <a:lnTo>
                      <a:pt x="172" y="619"/>
                    </a:lnTo>
                    <a:lnTo>
                      <a:pt x="145" y="603"/>
                    </a:lnTo>
                    <a:lnTo>
                      <a:pt x="120" y="584"/>
                    </a:lnTo>
                    <a:lnTo>
                      <a:pt x="97" y="562"/>
                    </a:lnTo>
                    <a:lnTo>
                      <a:pt x="75" y="539"/>
                    </a:lnTo>
                    <a:lnTo>
                      <a:pt x="56" y="514"/>
                    </a:lnTo>
                    <a:lnTo>
                      <a:pt x="40" y="487"/>
                    </a:lnTo>
                    <a:lnTo>
                      <a:pt x="26" y="457"/>
                    </a:lnTo>
                    <a:lnTo>
                      <a:pt x="15" y="428"/>
                    </a:lnTo>
                    <a:lnTo>
                      <a:pt x="11" y="412"/>
                    </a:lnTo>
                    <a:lnTo>
                      <a:pt x="7" y="396"/>
                    </a:lnTo>
                    <a:lnTo>
                      <a:pt x="4" y="379"/>
                    </a:lnTo>
                    <a:lnTo>
                      <a:pt x="1" y="363"/>
                    </a:lnTo>
                    <a:lnTo>
                      <a:pt x="0" y="347"/>
                    </a:lnTo>
                    <a:lnTo>
                      <a:pt x="0" y="330"/>
                    </a:lnTo>
                    <a:lnTo>
                      <a:pt x="0" y="330"/>
                    </a:lnTo>
                    <a:lnTo>
                      <a:pt x="0" y="312"/>
                    </a:lnTo>
                    <a:lnTo>
                      <a:pt x="1" y="296"/>
                    </a:lnTo>
                    <a:lnTo>
                      <a:pt x="4" y="280"/>
                    </a:lnTo>
                    <a:lnTo>
                      <a:pt x="7" y="264"/>
                    </a:lnTo>
                    <a:lnTo>
                      <a:pt x="11" y="248"/>
                    </a:lnTo>
                    <a:lnTo>
                      <a:pt x="15" y="232"/>
                    </a:lnTo>
                    <a:lnTo>
                      <a:pt x="26" y="202"/>
                    </a:lnTo>
                    <a:lnTo>
                      <a:pt x="40" y="172"/>
                    </a:lnTo>
                    <a:lnTo>
                      <a:pt x="56" y="146"/>
                    </a:lnTo>
                    <a:lnTo>
                      <a:pt x="75" y="120"/>
                    </a:lnTo>
                    <a:lnTo>
                      <a:pt x="97" y="97"/>
                    </a:lnTo>
                    <a:lnTo>
                      <a:pt x="120" y="76"/>
                    </a:lnTo>
                    <a:lnTo>
                      <a:pt x="145" y="57"/>
                    </a:lnTo>
                    <a:lnTo>
                      <a:pt x="172" y="41"/>
                    </a:lnTo>
                    <a:lnTo>
                      <a:pt x="202" y="26"/>
                    </a:lnTo>
                    <a:lnTo>
                      <a:pt x="231" y="15"/>
                    </a:lnTo>
                    <a:lnTo>
                      <a:pt x="247" y="11"/>
                    </a:lnTo>
                    <a:lnTo>
                      <a:pt x="262" y="7"/>
                    </a:lnTo>
                    <a:lnTo>
                      <a:pt x="280" y="4"/>
                    </a:lnTo>
                    <a:lnTo>
                      <a:pt x="296" y="2"/>
                    </a:lnTo>
                    <a:lnTo>
                      <a:pt x="312" y="2"/>
                    </a:lnTo>
                    <a:lnTo>
                      <a:pt x="329" y="0"/>
                    </a:lnTo>
                    <a:lnTo>
                      <a:pt x="329" y="0"/>
                    </a:lnTo>
                    <a:lnTo>
                      <a:pt x="345" y="2"/>
                    </a:lnTo>
                    <a:lnTo>
                      <a:pt x="363" y="2"/>
                    </a:lnTo>
                    <a:lnTo>
                      <a:pt x="379" y="4"/>
                    </a:lnTo>
                    <a:lnTo>
                      <a:pt x="395" y="7"/>
                    </a:lnTo>
                    <a:lnTo>
                      <a:pt x="411" y="11"/>
                    </a:lnTo>
                    <a:lnTo>
                      <a:pt x="426" y="15"/>
                    </a:lnTo>
                    <a:lnTo>
                      <a:pt x="457" y="26"/>
                    </a:lnTo>
                    <a:lnTo>
                      <a:pt x="485" y="41"/>
                    </a:lnTo>
                    <a:lnTo>
                      <a:pt x="513" y="57"/>
                    </a:lnTo>
                    <a:lnTo>
                      <a:pt x="538" y="76"/>
                    </a:lnTo>
                    <a:lnTo>
                      <a:pt x="562" y="97"/>
                    </a:lnTo>
                    <a:lnTo>
                      <a:pt x="583" y="120"/>
                    </a:lnTo>
                    <a:lnTo>
                      <a:pt x="602" y="146"/>
                    </a:lnTo>
                    <a:lnTo>
                      <a:pt x="618" y="172"/>
                    </a:lnTo>
                    <a:lnTo>
                      <a:pt x="632" y="202"/>
                    </a:lnTo>
                    <a:lnTo>
                      <a:pt x="644" y="232"/>
                    </a:lnTo>
                    <a:lnTo>
                      <a:pt x="648" y="248"/>
                    </a:lnTo>
                    <a:lnTo>
                      <a:pt x="652" y="264"/>
                    </a:lnTo>
                    <a:lnTo>
                      <a:pt x="655" y="280"/>
                    </a:lnTo>
                    <a:lnTo>
                      <a:pt x="656" y="296"/>
                    </a:lnTo>
                    <a:lnTo>
                      <a:pt x="657" y="312"/>
                    </a:lnTo>
                    <a:lnTo>
                      <a:pt x="659" y="330"/>
                    </a:lnTo>
                    <a:lnTo>
                      <a:pt x="659" y="330"/>
                    </a:lnTo>
                    <a:lnTo>
                      <a:pt x="657" y="347"/>
                    </a:lnTo>
                    <a:lnTo>
                      <a:pt x="656" y="363"/>
                    </a:lnTo>
                    <a:lnTo>
                      <a:pt x="655" y="379"/>
                    </a:lnTo>
                    <a:lnTo>
                      <a:pt x="652" y="396"/>
                    </a:lnTo>
                    <a:lnTo>
                      <a:pt x="648" y="412"/>
                    </a:lnTo>
                    <a:lnTo>
                      <a:pt x="644" y="428"/>
                    </a:lnTo>
                    <a:lnTo>
                      <a:pt x="632" y="457"/>
                    </a:lnTo>
                    <a:lnTo>
                      <a:pt x="618" y="487"/>
                    </a:lnTo>
                    <a:lnTo>
                      <a:pt x="602" y="514"/>
                    </a:lnTo>
                    <a:lnTo>
                      <a:pt x="583" y="539"/>
                    </a:lnTo>
                    <a:lnTo>
                      <a:pt x="562" y="562"/>
                    </a:lnTo>
                    <a:lnTo>
                      <a:pt x="538" y="584"/>
                    </a:lnTo>
                    <a:lnTo>
                      <a:pt x="513" y="603"/>
                    </a:lnTo>
                    <a:lnTo>
                      <a:pt x="485" y="619"/>
                    </a:lnTo>
                    <a:lnTo>
                      <a:pt x="457" y="632"/>
                    </a:lnTo>
                    <a:lnTo>
                      <a:pt x="426" y="644"/>
                    </a:lnTo>
                    <a:lnTo>
                      <a:pt x="411" y="648"/>
                    </a:lnTo>
                    <a:lnTo>
                      <a:pt x="395" y="652"/>
                    </a:lnTo>
                    <a:lnTo>
                      <a:pt x="379" y="655"/>
                    </a:lnTo>
                    <a:lnTo>
                      <a:pt x="363" y="656"/>
                    </a:lnTo>
                    <a:lnTo>
                      <a:pt x="345" y="658"/>
                    </a:lnTo>
                    <a:lnTo>
                      <a:pt x="329" y="659"/>
                    </a:lnTo>
                    <a:lnTo>
                      <a:pt x="329" y="659"/>
                    </a:lnTo>
                    <a:close/>
                    <a:moveTo>
                      <a:pt x="329" y="38"/>
                    </a:moveTo>
                    <a:lnTo>
                      <a:pt x="329" y="38"/>
                    </a:lnTo>
                    <a:lnTo>
                      <a:pt x="300" y="39"/>
                    </a:lnTo>
                    <a:lnTo>
                      <a:pt x="270" y="45"/>
                    </a:lnTo>
                    <a:lnTo>
                      <a:pt x="242" y="51"/>
                    </a:lnTo>
                    <a:lnTo>
                      <a:pt x="215" y="61"/>
                    </a:lnTo>
                    <a:lnTo>
                      <a:pt x="191" y="73"/>
                    </a:lnTo>
                    <a:lnTo>
                      <a:pt x="167" y="88"/>
                    </a:lnTo>
                    <a:lnTo>
                      <a:pt x="144" y="105"/>
                    </a:lnTo>
                    <a:lnTo>
                      <a:pt x="124" y="124"/>
                    </a:lnTo>
                    <a:lnTo>
                      <a:pt x="105" y="144"/>
                    </a:lnTo>
                    <a:lnTo>
                      <a:pt x="87" y="167"/>
                    </a:lnTo>
                    <a:lnTo>
                      <a:pt x="73" y="191"/>
                    </a:lnTo>
                    <a:lnTo>
                      <a:pt x="60" y="217"/>
                    </a:lnTo>
                    <a:lnTo>
                      <a:pt x="51" y="244"/>
                    </a:lnTo>
                    <a:lnTo>
                      <a:pt x="43" y="271"/>
                    </a:lnTo>
                    <a:lnTo>
                      <a:pt x="39" y="300"/>
                    </a:lnTo>
                    <a:lnTo>
                      <a:pt x="38" y="330"/>
                    </a:lnTo>
                    <a:lnTo>
                      <a:pt x="38" y="330"/>
                    </a:lnTo>
                    <a:lnTo>
                      <a:pt x="39" y="359"/>
                    </a:lnTo>
                    <a:lnTo>
                      <a:pt x="43" y="389"/>
                    </a:lnTo>
                    <a:lnTo>
                      <a:pt x="51" y="416"/>
                    </a:lnTo>
                    <a:lnTo>
                      <a:pt x="60" y="443"/>
                    </a:lnTo>
                    <a:lnTo>
                      <a:pt x="73" y="468"/>
                    </a:lnTo>
                    <a:lnTo>
                      <a:pt x="87" y="492"/>
                    </a:lnTo>
                    <a:lnTo>
                      <a:pt x="105" y="515"/>
                    </a:lnTo>
                    <a:lnTo>
                      <a:pt x="124" y="535"/>
                    </a:lnTo>
                    <a:lnTo>
                      <a:pt x="144" y="554"/>
                    </a:lnTo>
                    <a:lnTo>
                      <a:pt x="167" y="572"/>
                    </a:lnTo>
                    <a:lnTo>
                      <a:pt x="191" y="586"/>
                    </a:lnTo>
                    <a:lnTo>
                      <a:pt x="215" y="598"/>
                    </a:lnTo>
                    <a:lnTo>
                      <a:pt x="242" y="608"/>
                    </a:lnTo>
                    <a:lnTo>
                      <a:pt x="270" y="615"/>
                    </a:lnTo>
                    <a:lnTo>
                      <a:pt x="300" y="620"/>
                    </a:lnTo>
                    <a:lnTo>
                      <a:pt x="329" y="621"/>
                    </a:lnTo>
                    <a:lnTo>
                      <a:pt x="329" y="621"/>
                    </a:lnTo>
                    <a:lnTo>
                      <a:pt x="359" y="620"/>
                    </a:lnTo>
                    <a:lnTo>
                      <a:pt x="387" y="615"/>
                    </a:lnTo>
                    <a:lnTo>
                      <a:pt x="415" y="608"/>
                    </a:lnTo>
                    <a:lnTo>
                      <a:pt x="442" y="598"/>
                    </a:lnTo>
                    <a:lnTo>
                      <a:pt x="468" y="586"/>
                    </a:lnTo>
                    <a:lnTo>
                      <a:pt x="492" y="572"/>
                    </a:lnTo>
                    <a:lnTo>
                      <a:pt x="515" y="554"/>
                    </a:lnTo>
                    <a:lnTo>
                      <a:pt x="535" y="535"/>
                    </a:lnTo>
                    <a:lnTo>
                      <a:pt x="554" y="515"/>
                    </a:lnTo>
                    <a:lnTo>
                      <a:pt x="570" y="492"/>
                    </a:lnTo>
                    <a:lnTo>
                      <a:pt x="585" y="468"/>
                    </a:lnTo>
                    <a:lnTo>
                      <a:pt x="597" y="443"/>
                    </a:lnTo>
                    <a:lnTo>
                      <a:pt x="607" y="416"/>
                    </a:lnTo>
                    <a:lnTo>
                      <a:pt x="614" y="389"/>
                    </a:lnTo>
                    <a:lnTo>
                      <a:pt x="618" y="359"/>
                    </a:lnTo>
                    <a:lnTo>
                      <a:pt x="621" y="330"/>
                    </a:lnTo>
                    <a:lnTo>
                      <a:pt x="621" y="330"/>
                    </a:lnTo>
                    <a:lnTo>
                      <a:pt x="618" y="300"/>
                    </a:lnTo>
                    <a:lnTo>
                      <a:pt x="614" y="271"/>
                    </a:lnTo>
                    <a:lnTo>
                      <a:pt x="607" y="244"/>
                    </a:lnTo>
                    <a:lnTo>
                      <a:pt x="597" y="217"/>
                    </a:lnTo>
                    <a:lnTo>
                      <a:pt x="585" y="191"/>
                    </a:lnTo>
                    <a:lnTo>
                      <a:pt x="570" y="167"/>
                    </a:lnTo>
                    <a:lnTo>
                      <a:pt x="554" y="144"/>
                    </a:lnTo>
                    <a:lnTo>
                      <a:pt x="535" y="124"/>
                    </a:lnTo>
                    <a:lnTo>
                      <a:pt x="515" y="105"/>
                    </a:lnTo>
                    <a:lnTo>
                      <a:pt x="492" y="88"/>
                    </a:lnTo>
                    <a:lnTo>
                      <a:pt x="468" y="73"/>
                    </a:lnTo>
                    <a:lnTo>
                      <a:pt x="442" y="61"/>
                    </a:lnTo>
                    <a:lnTo>
                      <a:pt x="415" y="51"/>
                    </a:lnTo>
                    <a:lnTo>
                      <a:pt x="387" y="45"/>
                    </a:lnTo>
                    <a:lnTo>
                      <a:pt x="359" y="39"/>
                    </a:lnTo>
                    <a:lnTo>
                      <a:pt x="329" y="38"/>
                    </a:lnTo>
                    <a:lnTo>
                      <a:pt x="329" y="3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pic>
            <p:nvPicPr>
              <p:cNvPr id="25" name="Graphic 24" descr="Network with solid fill">
                <a:extLst>
                  <a:ext uri="{FF2B5EF4-FFF2-40B4-BE49-F238E27FC236}">
                    <a16:creationId xmlns:a16="http://schemas.microsoft.com/office/drawing/2014/main" id="{DF8431D2-C3DA-7925-6D95-9E8B1EE58D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/>
              <a:stretch/>
            </p:blipFill>
            <p:spPr>
              <a:xfrm>
                <a:off x="7426580" y="2465322"/>
                <a:ext cx="548639" cy="548639"/>
              </a:xfrm>
              <a:prstGeom prst="rect">
                <a:avLst/>
              </a:prstGeom>
            </p:spPr>
          </p:pic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A9A7A0-8FA7-61B9-4C83-888FC1FFFFED}"/>
                </a:ext>
              </a:extLst>
            </p:cNvPr>
            <p:cNvSpPr txBox="1"/>
            <p:nvPr/>
          </p:nvSpPr>
          <p:spPr>
            <a:xfrm>
              <a:off x="8629607" y="5099404"/>
              <a:ext cx="283464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1600" b="1" dirty="0"/>
                <a:t>Partner Outreach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E9288D0-E84C-EA01-43E9-9AA3662BB7F0}"/>
              </a:ext>
            </a:extLst>
          </p:cNvPr>
          <p:cNvGrpSpPr/>
          <p:nvPr/>
        </p:nvGrpSpPr>
        <p:grpSpPr>
          <a:xfrm>
            <a:off x="8263845" y="3618905"/>
            <a:ext cx="3239897" cy="366873"/>
            <a:chOff x="8263845" y="3755904"/>
            <a:chExt cx="3239897" cy="366873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4034F79-1F06-FA79-DEA1-5E9CE5279B16}"/>
                </a:ext>
              </a:extLst>
            </p:cNvPr>
            <p:cNvGrpSpPr/>
            <p:nvPr/>
          </p:nvGrpSpPr>
          <p:grpSpPr>
            <a:xfrm>
              <a:off x="8263845" y="3755904"/>
              <a:ext cx="365762" cy="366873"/>
              <a:chOff x="2935549" y="2357256"/>
              <a:chExt cx="762455" cy="764771"/>
            </a:xfrm>
          </p:grpSpPr>
          <p:sp>
            <p:nvSpPr>
              <p:cNvPr id="21" name="Freeform 19">
                <a:extLst>
                  <a:ext uri="{FF2B5EF4-FFF2-40B4-BE49-F238E27FC236}">
                    <a16:creationId xmlns:a16="http://schemas.microsoft.com/office/drawing/2014/main" id="{5FBF4E67-CD43-91BB-C6C9-D51E6C6DB53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35549" y="2357256"/>
                <a:ext cx="762455" cy="764771"/>
              </a:xfrm>
              <a:custGeom>
                <a:avLst/>
                <a:gdLst>
                  <a:gd name="T0" fmla="*/ 313 w 659"/>
                  <a:gd name="T1" fmla="*/ 659 h 659"/>
                  <a:gd name="T2" fmla="*/ 264 w 659"/>
                  <a:gd name="T3" fmla="*/ 652 h 659"/>
                  <a:gd name="T4" fmla="*/ 202 w 659"/>
                  <a:gd name="T5" fmla="*/ 634 h 659"/>
                  <a:gd name="T6" fmla="*/ 121 w 659"/>
                  <a:gd name="T7" fmla="*/ 584 h 659"/>
                  <a:gd name="T8" fmla="*/ 57 w 659"/>
                  <a:gd name="T9" fmla="*/ 514 h 659"/>
                  <a:gd name="T10" fmla="*/ 15 w 659"/>
                  <a:gd name="T11" fmla="*/ 428 h 659"/>
                  <a:gd name="T12" fmla="*/ 4 w 659"/>
                  <a:gd name="T13" fmla="*/ 380 h 659"/>
                  <a:gd name="T14" fmla="*/ 0 w 659"/>
                  <a:gd name="T15" fmla="*/ 330 h 659"/>
                  <a:gd name="T16" fmla="*/ 3 w 659"/>
                  <a:gd name="T17" fmla="*/ 296 h 659"/>
                  <a:gd name="T18" fmla="*/ 11 w 659"/>
                  <a:gd name="T19" fmla="*/ 248 h 659"/>
                  <a:gd name="T20" fmla="*/ 41 w 659"/>
                  <a:gd name="T21" fmla="*/ 174 h 659"/>
                  <a:gd name="T22" fmla="*/ 97 w 659"/>
                  <a:gd name="T23" fmla="*/ 97 h 659"/>
                  <a:gd name="T24" fmla="*/ 174 w 659"/>
                  <a:gd name="T25" fmla="*/ 41 h 659"/>
                  <a:gd name="T26" fmla="*/ 248 w 659"/>
                  <a:gd name="T27" fmla="*/ 11 h 659"/>
                  <a:gd name="T28" fmla="*/ 296 w 659"/>
                  <a:gd name="T29" fmla="*/ 3 h 659"/>
                  <a:gd name="T30" fmla="*/ 330 w 659"/>
                  <a:gd name="T31" fmla="*/ 0 h 659"/>
                  <a:gd name="T32" fmla="*/ 379 w 659"/>
                  <a:gd name="T33" fmla="*/ 5 h 659"/>
                  <a:gd name="T34" fmla="*/ 428 w 659"/>
                  <a:gd name="T35" fmla="*/ 15 h 659"/>
                  <a:gd name="T36" fmla="*/ 514 w 659"/>
                  <a:gd name="T37" fmla="*/ 57 h 659"/>
                  <a:gd name="T38" fmla="*/ 584 w 659"/>
                  <a:gd name="T39" fmla="*/ 121 h 659"/>
                  <a:gd name="T40" fmla="*/ 633 w 659"/>
                  <a:gd name="T41" fmla="*/ 202 h 659"/>
                  <a:gd name="T42" fmla="*/ 652 w 659"/>
                  <a:gd name="T43" fmla="*/ 264 h 659"/>
                  <a:gd name="T44" fmla="*/ 659 w 659"/>
                  <a:gd name="T45" fmla="*/ 314 h 659"/>
                  <a:gd name="T46" fmla="*/ 659 w 659"/>
                  <a:gd name="T47" fmla="*/ 347 h 659"/>
                  <a:gd name="T48" fmla="*/ 652 w 659"/>
                  <a:gd name="T49" fmla="*/ 396 h 659"/>
                  <a:gd name="T50" fmla="*/ 633 w 659"/>
                  <a:gd name="T51" fmla="*/ 457 h 659"/>
                  <a:gd name="T52" fmla="*/ 584 w 659"/>
                  <a:gd name="T53" fmla="*/ 539 h 659"/>
                  <a:gd name="T54" fmla="*/ 514 w 659"/>
                  <a:gd name="T55" fmla="*/ 603 h 659"/>
                  <a:gd name="T56" fmla="*/ 428 w 659"/>
                  <a:gd name="T57" fmla="*/ 644 h 659"/>
                  <a:gd name="T58" fmla="*/ 379 w 659"/>
                  <a:gd name="T59" fmla="*/ 655 h 659"/>
                  <a:gd name="T60" fmla="*/ 330 w 659"/>
                  <a:gd name="T61" fmla="*/ 659 h 659"/>
                  <a:gd name="T62" fmla="*/ 330 w 659"/>
                  <a:gd name="T63" fmla="*/ 38 h 659"/>
                  <a:gd name="T64" fmla="*/ 243 w 659"/>
                  <a:gd name="T65" fmla="*/ 52 h 659"/>
                  <a:gd name="T66" fmla="*/ 167 w 659"/>
                  <a:gd name="T67" fmla="*/ 89 h 659"/>
                  <a:gd name="T68" fmla="*/ 105 w 659"/>
                  <a:gd name="T69" fmla="*/ 144 h 659"/>
                  <a:gd name="T70" fmla="*/ 62 w 659"/>
                  <a:gd name="T71" fmla="*/ 217 h 659"/>
                  <a:gd name="T72" fmla="*/ 41 w 659"/>
                  <a:gd name="T73" fmla="*/ 300 h 659"/>
                  <a:gd name="T74" fmla="*/ 41 w 659"/>
                  <a:gd name="T75" fmla="*/ 359 h 659"/>
                  <a:gd name="T76" fmla="*/ 62 w 659"/>
                  <a:gd name="T77" fmla="*/ 443 h 659"/>
                  <a:gd name="T78" fmla="*/ 105 w 659"/>
                  <a:gd name="T79" fmla="*/ 515 h 659"/>
                  <a:gd name="T80" fmla="*/ 167 w 659"/>
                  <a:gd name="T81" fmla="*/ 572 h 659"/>
                  <a:gd name="T82" fmla="*/ 243 w 659"/>
                  <a:gd name="T83" fmla="*/ 608 h 659"/>
                  <a:gd name="T84" fmla="*/ 330 w 659"/>
                  <a:gd name="T85" fmla="*/ 621 h 659"/>
                  <a:gd name="T86" fmla="*/ 389 w 659"/>
                  <a:gd name="T87" fmla="*/ 616 h 659"/>
                  <a:gd name="T88" fmla="*/ 468 w 659"/>
                  <a:gd name="T89" fmla="*/ 586 h 659"/>
                  <a:gd name="T90" fmla="*/ 535 w 659"/>
                  <a:gd name="T91" fmla="*/ 535 h 659"/>
                  <a:gd name="T92" fmla="*/ 586 w 659"/>
                  <a:gd name="T93" fmla="*/ 468 h 659"/>
                  <a:gd name="T94" fmla="*/ 616 w 659"/>
                  <a:gd name="T95" fmla="*/ 389 h 659"/>
                  <a:gd name="T96" fmla="*/ 621 w 659"/>
                  <a:gd name="T97" fmla="*/ 330 h 659"/>
                  <a:gd name="T98" fmla="*/ 608 w 659"/>
                  <a:gd name="T99" fmla="*/ 244 h 659"/>
                  <a:gd name="T100" fmla="*/ 571 w 659"/>
                  <a:gd name="T101" fmla="*/ 167 h 659"/>
                  <a:gd name="T102" fmla="*/ 515 w 659"/>
                  <a:gd name="T103" fmla="*/ 105 h 659"/>
                  <a:gd name="T104" fmla="*/ 444 w 659"/>
                  <a:gd name="T105" fmla="*/ 62 h 659"/>
                  <a:gd name="T106" fmla="*/ 359 w 659"/>
                  <a:gd name="T107" fmla="*/ 41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59" h="659">
                    <a:moveTo>
                      <a:pt x="330" y="659"/>
                    </a:moveTo>
                    <a:lnTo>
                      <a:pt x="330" y="659"/>
                    </a:lnTo>
                    <a:lnTo>
                      <a:pt x="313" y="659"/>
                    </a:lnTo>
                    <a:lnTo>
                      <a:pt x="296" y="658"/>
                    </a:lnTo>
                    <a:lnTo>
                      <a:pt x="280" y="655"/>
                    </a:lnTo>
                    <a:lnTo>
                      <a:pt x="264" y="652"/>
                    </a:lnTo>
                    <a:lnTo>
                      <a:pt x="248" y="648"/>
                    </a:lnTo>
                    <a:lnTo>
                      <a:pt x="233" y="644"/>
                    </a:lnTo>
                    <a:lnTo>
                      <a:pt x="202" y="634"/>
                    </a:lnTo>
                    <a:lnTo>
                      <a:pt x="174" y="619"/>
                    </a:lnTo>
                    <a:lnTo>
                      <a:pt x="145" y="603"/>
                    </a:lnTo>
                    <a:lnTo>
                      <a:pt x="121" y="584"/>
                    </a:lnTo>
                    <a:lnTo>
                      <a:pt x="97" y="562"/>
                    </a:lnTo>
                    <a:lnTo>
                      <a:pt x="75" y="539"/>
                    </a:lnTo>
                    <a:lnTo>
                      <a:pt x="57" y="514"/>
                    </a:lnTo>
                    <a:lnTo>
                      <a:pt x="41" y="487"/>
                    </a:lnTo>
                    <a:lnTo>
                      <a:pt x="27" y="457"/>
                    </a:lnTo>
                    <a:lnTo>
                      <a:pt x="15" y="428"/>
                    </a:lnTo>
                    <a:lnTo>
                      <a:pt x="11" y="412"/>
                    </a:lnTo>
                    <a:lnTo>
                      <a:pt x="7" y="396"/>
                    </a:lnTo>
                    <a:lnTo>
                      <a:pt x="4" y="380"/>
                    </a:lnTo>
                    <a:lnTo>
                      <a:pt x="3" y="363"/>
                    </a:lnTo>
                    <a:lnTo>
                      <a:pt x="2" y="347"/>
                    </a:lnTo>
                    <a:lnTo>
                      <a:pt x="0" y="330"/>
                    </a:lnTo>
                    <a:lnTo>
                      <a:pt x="0" y="330"/>
                    </a:lnTo>
                    <a:lnTo>
                      <a:pt x="2" y="314"/>
                    </a:lnTo>
                    <a:lnTo>
                      <a:pt x="3" y="296"/>
                    </a:lnTo>
                    <a:lnTo>
                      <a:pt x="4" y="280"/>
                    </a:lnTo>
                    <a:lnTo>
                      <a:pt x="7" y="264"/>
                    </a:lnTo>
                    <a:lnTo>
                      <a:pt x="11" y="248"/>
                    </a:lnTo>
                    <a:lnTo>
                      <a:pt x="15" y="233"/>
                    </a:lnTo>
                    <a:lnTo>
                      <a:pt x="27" y="202"/>
                    </a:lnTo>
                    <a:lnTo>
                      <a:pt x="41" y="174"/>
                    </a:lnTo>
                    <a:lnTo>
                      <a:pt x="57" y="146"/>
                    </a:lnTo>
                    <a:lnTo>
                      <a:pt x="75" y="121"/>
                    </a:lnTo>
                    <a:lnTo>
                      <a:pt x="97" y="97"/>
                    </a:lnTo>
                    <a:lnTo>
                      <a:pt x="121" y="76"/>
                    </a:lnTo>
                    <a:lnTo>
                      <a:pt x="145" y="57"/>
                    </a:lnTo>
                    <a:lnTo>
                      <a:pt x="174" y="41"/>
                    </a:lnTo>
                    <a:lnTo>
                      <a:pt x="202" y="27"/>
                    </a:lnTo>
                    <a:lnTo>
                      <a:pt x="233" y="15"/>
                    </a:lnTo>
                    <a:lnTo>
                      <a:pt x="248" y="11"/>
                    </a:lnTo>
                    <a:lnTo>
                      <a:pt x="264" y="7"/>
                    </a:lnTo>
                    <a:lnTo>
                      <a:pt x="280" y="5"/>
                    </a:lnTo>
                    <a:lnTo>
                      <a:pt x="296" y="3"/>
                    </a:lnTo>
                    <a:lnTo>
                      <a:pt x="313" y="2"/>
                    </a:lnTo>
                    <a:lnTo>
                      <a:pt x="330" y="0"/>
                    </a:lnTo>
                    <a:lnTo>
                      <a:pt x="330" y="0"/>
                    </a:lnTo>
                    <a:lnTo>
                      <a:pt x="347" y="2"/>
                    </a:lnTo>
                    <a:lnTo>
                      <a:pt x="363" y="3"/>
                    </a:lnTo>
                    <a:lnTo>
                      <a:pt x="379" y="5"/>
                    </a:lnTo>
                    <a:lnTo>
                      <a:pt x="395" y="7"/>
                    </a:lnTo>
                    <a:lnTo>
                      <a:pt x="411" y="11"/>
                    </a:lnTo>
                    <a:lnTo>
                      <a:pt x="428" y="15"/>
                    </a:lnTo>
                    <a:lnTo>
                      <a:pt x="457" y="27"/>
                    </a:lnTo>
                    <a:lnTo>
                      <a:pt x="487" y="41"/>
                    </a:lnTo>
                    <a:lnTo>
                      <a:pt x="514" y="57"/>
                    </a:lnTo>
                    <a:lnTo>
                      <a:pt x="539" y="76"/>
                    </a:lnTo>
                    <a:lnTo>
                      <a:pt x="562" y="97"/>
                    </a:lnTo>
                    <a:lnTo>
                      <a:pt x="584" y="121"/>
                    </a:lnTo>
                    <a:lnTo>
                      <a:pt x="602" y="146"/>
                    </a:lnTo>
                    <a:lnTo>
                      <a:pt x="618" y="174"/>
                    </a:lnTo>
                    <a:lnTo>
                      <a:pt x="633" y="202"/>
                    </a:lnTo>
                    <a:lnTo>
                      <a:pt x="644" y="233"/>
                    </a:lnTo>
                    <a:lnTo>
                      <a:pt x="648" y="248"/>
                    </a:lnTo>
                    <a:lnTo>
                      <a:pt x="652" y="264"/>
                    </a:lnTo>
                    <a:lnTo>
                      <a:pt x="655" y="280"/>
                    </a:lnTo>
                    <a:lnTo>
                      <a:pt x="657" y="296"/>
                    </a:lnTo>
                    <a:lnTo>
                      <a:pt x="659" y="314"/>
                    </a:lnTo>
                    <a:lnTo>
                      <a:pt x="659" y="330"/>
                    </a:lnTo>
                    <a:lnTo>
                      <a:pt x="659" y="330"/>
                    </a:lnTo>
                    <a:lnTo>
                      <a:pt x="659" y="347"/>
                    </a:lnTo>
                    <a:lnTo>
                      <a:pt x="657" y="363"/>
                    </a:lnTo>
                    <a:lnTo>
                      <a:pt x="655" y="380"/>
                    </a:lnTo>
                    <a:lnTo>
                      <a:pt x="652" y="396"/>
                    </a:lnTo>
                    <a:lnTo>
                      <a:pt x="648" y="412"/>
                    </a:lnTo>
                    <a:lnTo>
                      <a:pt x="644" y="428"/>
                    </a:lnTo>
                    <a:lnTo>
                      <a:pt x="633" y="457"/>
                    </a:lnTo>
                    <a:lnTo>
                      <a:pt x="618" y="487"/>
                    </a:lnTo>
                    <a:lnTo>
                      <a:pt x="602" y="514"/>
                    </a:lnTo>
                    <a:lnTo>
                      <a:pt x="584" y="539"/>
                    </a:lnTo>
                    <a:lnTo>
                      <a:pt x="562" y="562"/>
                    </a:lnTo>
                    <a:lnTo>
                      <a:pt x="539" y="584"/>
                    </a:lnTo>
                    <a:lnTo>
                      <a:pt x="514" y="603"/>
                    </a:lnTo>
                    <a:lnTo>
                      <a:pt x="487" y="619"/>
                    </a:lnTo>
                    <a:lnTo>
                      <a:pt x="457" y="634"/>
                    </a:lnTo>
                    <a:lnTo>
                      <a:pt x="428" y="644"/>
                    </a:lnTo>
                    <a:lnTo>
                      <a:pt x="411" y="648"/>
                    </a:lnTo>
                    <a:lnTo>
                      <a:pt x="395" y="652"/>
                    </a:lnTo>
                    <a:lnTo>
                      <a:pt x="379" y="655"/>
                    </a:lnTo>
                    <a:lnTo>
                      <a:pt x="363" y="658"/>
                    </a:lnTo>
                    <a:lnTo>
                      <a:pt x="347" y="659"/>
                    </a:lnTo>
                    <a:lnTo>
                      <a:pt x="330" y="659"/>
                    </a:lnTo>
                    <a:lnTo>
                      <a:pt x="330" y="659"/>
                    </a:lnTo>
                    <a:close/>
                    <a:moveTo>
                      <a:pt x="330" y="38"/>
                    </a:moveTo>
                    <a:lnTo>
                      <a:pt x="330" y="38"/>
                    </a:lnTo>
                    <a:lnTo>
                      <a:pt x="300" y="41"/>
                    </a:lnTo>
                    <a:lnTo>
                      <a:pt x="272" y="45"/>
                    </a:lnTo>
                    <a:lnTo>
                      <a:pt x="243" y="52"/>
                    </a:lnTo>
                    <a:lnTo>
                      <a:pt x="217" y="62"/>
                    </a:lnTo>
                    <a:lnTo>
                      <a:pt x="191" y="74"/>
                    </a:lnTo>
                    <a:lnTo>
                      <a:pt x="167" y="89"/>
                    </a:lnTo>
                    <a:lnTo>
                      <a:pt x="144" y="105"/>
                    </a:lnTo>
                    <a:lnTo>
                      <a:pt x="124" y="124"/>
                    </a:lnTo>
                    <a:lnTo>
                      <a:pt x="105" y="144"/>
                    </a:lnTo>
                    <a:lnTo>
                      <a:pt x="89" y="167"/>
                    </a:lnTo>
                    <a:lnTo>
                      <a:pt x="74" y="191"/>
                    </a:lnTo>
                    <a:lnTo>
                      <a:pt x="62" y="217"/>
                    </a:lnTo>
                    <a:lnTo>
                      <a:pt x="51" y="244"/>
                    </a:lnTo>
                    <a:lnTo>
                      <a:pt x="45" y="272"/>
                    </a:lnTo>
                    <a:lnTo>
                      <a:pt x="41" y="300"/>
                    </a:lnTo>
                    <a:lnTo>
                      <a:pt x="38" y="330"/>
                    </a:lnTo>
                    <a:lnTo>
                      <a:pt x="38" y="330"/>
                    </a:lnTo>
                    <a:lnTo>
                      <a:pt x="41" y="359"/>
                    </a:lnTo>
                    <a:lnTo>
                      <a:pt x="45" y="389"/>
                    </a:lnTo>
                    <a:lnTo>
                      <a:pt x="51" y="417"/>
                    </a:lnTo>
                    <a:lnTo>
                      <a:pt x="62" y="443"/>
                    </a:lnTo>
                    <a:lnTo>
                      <a:pt x="74" y="468"/>
                    </a:lnTo>
                    <a:lnTo>
                      <a:pt x="89" y="492"/>
                    </a:lnTo>
                    <a:lnTo>
                      <a:pt x="105" y="515"/>
                    </a:lnTo>
                    <a:lnTo>
                      <a:pt x="124" y="535"/>
                    </a:lnTo>
                    <a:lnTo>
                      <a:pt x="144" y="554"/>
                    </a:lnTo>
                    <a:lnTo>
                      <a:pt x="167" y="572"/>
                    </a:lnTo>
                    <a:lnTo>
                      <a:pt x="191" y="586"/>
                    </a:lnTo>
                    <a:lnTo>
                      <a:pt x="217" y="599"/>
                    </a:lnTo>
                    <a:lnTo>
                      <a:pt x="243" y="608"/>
                    </a:lnTo>
                    <a:lnTo>
                      <a:pt x="272" y="616"/>
                    </a:lnTo>
                    <a:lnTo>
                      <a:pt x="300" y="620"/>
                    </a:lnTo>
                    <a:lnTo>
                      <a:pt x="330" y="621"/>
                    </a:lnTo>
                    <a:lnTo>
                      <a:pt x="330" y="621"/>
                    </a:lnTo>
                    <a:lnTo>
                      <a:pt x="359" y="620"/>
                    </a:lnTo>
                    <a:lnTo>
                      <a:pt x="389" y="616"/>
                    </a:lnTo>
                    <a:lnTo>
                      <a:pt x="417" y="608"/>
                    </a:lnTo>
                    <a:lnTo>
                      <a:pt x="444" y="599"/>
                    </a:lnTo>
                    <a:lnTo>
                      <a:pt x="468" y="586"/>
                    </a:lnTo>
                    <a:lnTo>
                      <a:pt x="492" y="572"/>
                    </a:lnTo>
                    <a:lnTo>
                      <a:pt x="515" y="554"/>
                    </a:lnTo>
                    <a:lnTo>
                      <a:pt x="535" y="535"/>
                    </a:lnTo>
                    <a:lnTo>
                      <a:pt x="554" y="515"/>
                    </a:lnTo>
                    <a:lnTo>
                      <a:pt x="571" y="492"/>
                    </a:lnTo>
                    <a:lnTo>
                      <a:pt x="586" y="468"/>
                    </a:lnTo>
                    <a:lnTo>
                      <a:pt x="598" y="443"/>
                    </a:lnTo>
                    <a:lnTo>
                      <a:pt x="608" y="417"/>
                    </a:lnTo>
                    <a:lnTo>
                      <a:pt x="616" y="389"/>
                    </a:lnTo>
                    <a:lnTo>
                      <a:pt x="620" y="359"/>
                    </a:lnTo>
                    <a:lnTo>
                      <a:pt x="621" y="330"/>
                    </a:lnTo>
                    <a:lnTo>
                      <a:pt x="621" y="330"/>
                    </a:lnTo>
                    <a:lnTo>
                      <a:pt x="620" y="300"/>
                    </a:lnTo>
                    <a:lnTo>
                      <a:pt x="616" y="272"/>
                    </a:lnTo>
                    <a:lnTo>
                      <a:pt x="608" y="244"/>
                    </a:lnTo>
                    <a:lnTo>
                      <a:pt x="598" y="217"/>
                    </a:lnTo>
                    <a:lnTo>
                      <a:pt x="586" y="191"/>
                    </a:lnTo>
                    <a:lnTo>
                      <a:pt x="571" y="167"/>
                    </a:lnTo>
                    <a:lnTo>
                      <a:pt x="554" y="144"/>
                    </a:lnTo>
                    <a:lnTo>
                      <a:pt x="535" y="124"/>
                    </a:lnTo>
                    <a:lnTo>
                      <a:pt x="515" y="105"/>
                    </a:lnTo>
                    <a:lnTo>
                      <a:pt x="492" y="89"/>
                    </a:lnTo>
                    <a:lnTo>
                      <a:pt x="468" y="74"/>
                    </a:lnTo>
                    <a:lnTo>
                      <a:pt x="444" y="62"/>
                    </a:lnTo>
                    <a:lnTo>
                      <a:pt x="417" y="52"/>
                    </a:lnTo>
                    <a:lnTo>
                      <a:pt x="389" y="45"/>
                    </a:lnTo>
                    <a:lnTo>
                      <a:pt x="359" y="41"/>
                    </a:lnTo>
                    <a:lnTo>
                      <a:pt x="330" y="38"/>
                    </a:lnTo>
                    <a:lnTo>
                      <a:pt x="330" y="3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pic>
            <p:nvPicPr>
              <p:cNvPr id="22" name="Graphic 21" descr="Document with solid fill">
                <a:extLst>
                  <a:ext uri="{FF2B5EF4-FFF2-40B4-BE49-F238E27FC236}">
                    <a16:creationId xmlns:a16="http://schemas.microsoft.com/office/drawing/2014/main" id="{A58EA1B7-C846-C681-65F5-2F047BAEA3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3042456" y="2438961"/>
                <a:ext cx="548640" cy="548640"/>
              </a:xfrm>
              <a:prstGeom prst="rect">
                <a:avLst/>
              </a:prstGeom>
            </p:spPr>
          </p:pic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9DF7880-7215-E319-F860-9CD9D8F0B2B7}"/>
                </a:ext>
              </a:extLst>
            </p:cNvPr>
            <p:cNvSpPr txBox="1"/>
            <p:nvPr/>
          </p:nvSpPr>
          <p:spPr>
            <a:xfrm>
              <a:off x="8669102" y="3771081"/>
              <a:ext cx="283464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1600" b="1"/>
                <a:t>Social Media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0005C4D-CB0B-4741-FB7C-8E7B9C70C75D}"/>
              </a:ext>
            </a:extLst>
          </p:cNvPr>
          <p:cNvGrpSpPr/>
          <p:nvPr/>
        </p:nvGrpSpPr>
        <p:grpSpPr>
          <a:xfrm>
            <a:off x="8258260" y="4172568"/>
            <a:ext cx="3245482" cy="376573"/>
            <a:chOff x="8258260" y="4448600"/>
            <a:chExt cx="3245482" cy="376573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B479F47-9798-56DF-61B7-AC9374F2E6B5}"/>
                </a:ext>
              </a:extLst>
            </p:cNvPr>
            <p:cNvGrpSpPr/>
            <p:nvPr/>
          </p:nvGrpSpPr>
          <p:grpSpPr>
            <a:xfrm>
              <a:off x="8258260" y="4458300"/>
              <a:ext cx="365757" cy="366873"/>
              <a:chOff x="5135936" y="2357256"/>
              <a:chExt cx="762445" cy="764771"/>
            </a:xfrm>
          </p:grpSpPr>
          <p:sp>
            <p:nvSpPr>
              <p:cNvPr id="30" name="Freeform 22">
                <a:extLst>
                  <a:ext uri="{FF2B5EF4-FFF2-40B4-BE49-F238E27FC236}">
                    <a16:creationId xmlns:a16="http://schemas.microsoft.com/office/drawing/2014/main" id="{77DF3C73-0F91-83C5-FE91-5573C246325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35936" y="2357256"/>
                <a:ext cx="762445" cy="764771"/>
              </a:xfrm>
              <a:custGeom>
                <a:avLst/>
                <a:gdLst>
                  <a:gd name="T0" fmla="*/ 311 w 657"/>
                  <a:gd name="T1" fmla="*/ 658 h 658"/>
                  <a:gd name="T2" fmla="*/ 262 w 657"/>
                  <a:gd name="T3" fmla="*/ 651 h 658"/>
                  <a:gd name="T4" fmla="*/ 201 w 657"/>
                  <a:gd name="T5" fmla="*/ 632 h 658"/>
                  <a:gd name="T6" fmla="*/ 119 w 657"/>
                  <a:gd name="T7" fmla="*/ 583 h 658"/>
                  <a:gd name="T8" fmla="*/ 56 w 657"/>
                  <a:gd name="T9" fmla="*/ 513 h 658"/>
                  <a:gd name="T10" fmla="*/ 15 w 657"/>
                  <a:gd name="T11" fmla="*/ 427 h 658"/>
                  <a:gd name="T12" fmla="*/ 4 w 657"/>
                  <a:gd name="T13" fmla="*/ 378 h 658"/>
                  <a:gd name="T14" fmla="*/ 0 w 657"/>
                  <a:gd name="T15" fmla="*/ 329 h 658"/>
                  <a:gd name="T16" fmla="*/ 1 w 657"/>
                  <a:gd name="T17" fmla="*/ 295 h 658"/>
                  <a:gd name="T18" fmla="*/ 11 w 657"/>
                  <a:gd name="T19" fmla="*/ 247 h 658"/>
                  <a:gd name="T20" fmla="*/ 40 w 657"/>
                  <a:gd name="T21" fmla="*/ 173 h 658"/>
                  <a:gd name="T22" fmla="*/ 97 w 657"/>
                  <a:gd name="T23" fmla="*/ 97 h 658"/>
                  <a:gd name="T24" fmla="*/ 172 w 657"/>
                  <a:gd name="T25" fmla="*/ 40 h 658"/>
                  <a:gd name="T26" fmla="*/ 247 w 657"/>
                  <a:gd name="T27" fmla="*/ 11 h 658"/>
                  <a:gd name="T28" fmla="*/ 295 w 657"/>
                  <a:gd name="T29" fmla="*/ 3 h 658"/>
                  <a:gd name="T30" fmla="*/ 329 w 657"/>
                  <a:gd name="T31" fmla="*/ 0 h 658"/>
                  <a:gd name="T32" fmla="*/ 379 w 657"/>
                  <a:gd name="T33" fmla="*/ 4 h 658"/>
                  <a:gd name="T34" fmla="*/ 426 w 657"/>
                  <a:gd name="T35" fmla="*/ 15 h 658"/>
                  <a:gd name="T36" fmla="*/ 512 w 657"/>
                  <a:gd name="T37" fmla="*/ 56 h 658"/>
                  <a:gd name="T38" fmla="*/ 583 w 657"/>
                  <a:gd name="T39" fmla="*/ 121 h 658"/>
                  <a:gd name="T40" fmla="*/ 631 w 657"/>
                  <a:gd name="T41" fmla="*/ 201 h 658"/>
                  <a:gd name="T42" fmla="*/ 651 w 657"/>
                  <a:gd name="T43" fmla="*/ 263 h 658"/>
                  <a:gd name="T44" fmla="*/ 657 w 657"/>
                  <a:gd name="T45" fmla="*/ 313 h 658"/>
                  <a:gd name="T46" fmla="*/ 657 w 657"/>
                  <a:gd name="T47" fmla="*/ 346 h 658"/>
                  <a:gd name="T48" fmla="*/ 651 w 657"/>
                  <a:gd name="T49" fmla="*/ 395 h 658"/>
                  <a:gd name="T50" fmla="*/ 631 w 657"/>
                  <a:gd name="T51" fmla="*/ 456 h 658"/>
                  <a:gd name="T52" fmla="*/ 583 w 657"/>
                  <a:gd name="T53" fmla="*/ 538 h 658"/>
                  <a:gd name="T54" fmla="*/ 512 w 657"/>
                  <a:gd name="T55" fmla="*/ 601 h 658"/>
                  <a:gd name="T56" fmla="*/ 426 w 657"/>
                  <a:gd name="T57" fmla="*/ 643 h 658"/>
                  <a:gd name="T58" fmla="*/ 379 w 657"/>
                  <a:gd name="T59" fmla="*/ 654 h 658"/>
                  <a:gd name="T60" fmla="*/ 329 w 657"/>
                  <a:gd name="T61" fmla="*/ 658 h 658"/>
                  <a:gd name="T62" fmla="*/ 329 w 657"/>
                  <a:gd name="T63" fmla="*/ 37 h 658"/>
                  <a:gd name="T64" fmla="*/ 242 w 657"/>
                  <a:gd name="T65" fmla="*/ 51 h 658"/>
                  <a:gd name="T66" fmla="*/ 166 w 657"/>
                  <a:gd name="T67" fmla="*/ 87 h 658"/>
                  <a:gd name="T68" fmla="*/ 105 w 657"/>
                  <a:gd name="T69" fmla="*/ 144 h 658"/>
                  <a:gd name="T70" fmla="*/ 60 w 657"/>
                  <a:gd name="T71" fmla="*/ 216 h 658"/>
                  <a:gd name="T72" fmla="*/ 39 w 657"/>
                  <a:gd name="T73" fmla="*/ 299 h 658"/>
                  <a:gd name="T74" fmla="*/ 39 w 657"/>
                  <a:gd name="T75" fmla="*/ 358 h 658"/>
                  <a:gd name="T76" fmla="*/ 60 w 657"/>
                  <a:gd name="T77" fmla="*/ 442 h 658"/>
                  <a:gd name="T78" fmla="*/ 105 w 657"/>
                  <a:gd name="T79" fmla="*/ 514 h 658"/>
                  <a:gd name="T80" fmla="*/ 166 w 657"/>
                  <a:gd name="T81" fmla="*/ 570 h 658"/>
                  <a:gd name="T82" fmla="*/ 242 w 657"/>
                  <a:gd name="T83" fmla="*/ 607 h 658"/>
                  <a:gd name="T84" fmla="*/ 329 w 657"/>
                  <a:gd name="T85" fmla="*/ 620 h 658"/>
                  <a:gd name="T86" fmla="*/ 387 w 657"/>
                  <a:gd name="T87" fmla="*/ 615 h 658"/>
                  <a:gd name="T88" fmla="*/ 467 w 657"/>
                  <a:gd name="T89" fmla="*/ 585 h 658"/>
                  <a:gd name="T90" fmla="*/ 534 w 657"/>
                  <a:gd name="T91" fmla="*/ 534 h 658"/>
                  <a:gd name="T92" fmla="*/ 584 w 657"/>
                  <a:gd name="T93" fmla="*/ 467 h 658"/>
                  <a:gd name="T94" fmla="*/ 614 w 657"/>
                  <a:gd name="T95" fmla="*/ 388 h 658"/>
                  <a:gd name="T96" fmla="*/ 619 w 657"/>
                  <a:gd name="T97" fmla="*/ 329 h 658"/>
                  <a:gd name="T98" fmla="*/ 607 w 657"/>
                  <a:gd name="T99" fmla="*/ 243 h 658"/>
                  <a:gd name="T100" fmla="*/ 569 w 657"/>
                  <a:gd name="T101" fmla="*/ 166 h 658"/>
                  <a:gd name="T102" fmla="*/ 514 w 657"/>
                  <a:gd name="T103" fmla="*/ 105 h 658"/>
                  <a:gd name="T104" fmla="*/ 442 w 657"/>
                  <a:gd name="T105" fmla="*/ 60 h 658"/>
                  <a:gd name="T106" fmla="*/ 358 w 657"/>
                  <a:gd name="T107" fmla="*/ 40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57" h="658">
                    <a:moveTo>
                      <a:pt x="329" y="658"/>
                    </a:moveTo>
                    <a:lnTo>
                      <a:pt x="329" y="658"/>
                    </a:lnTo>
                    <a:lnTo>
                      <a:pt x="311" y="658"/>
                    </a:lnTo>
                    <a:lnTo>
                      <a:pt x="295" y="656"/>
                    </a:lnTo>
                    <a:lnTo>
                      <a:pt x="278" y="654"/>
                    </a:lnTo>
                    <a:lnTo>
                      <a:pt x="262" y="651"/>
                    </a:lnTo>
                    <a:lnTo>
                      <a:pt x="247" y="647"/>
                    </a:lnTo>
                    <a:lnTo>
                      <a:pt x="231" y="643"/>
                    </a:lnTo>
                    <a:lnTo>
                      <a:pt x="201" y="632"/>
                    </a:lnTo>
                    <a:lnTo>
                      <a:pt x="172" y="617"/>
                    </a:lnTo>
                    <a:lnTo>
                      <a:pt x="145" y="601"/>
                    </a:lnTo>
                    <a:lnTo>
                      <a:pt x="119" y="583"/>
                    </a:lnTo>
                    <a:lnTo>
                      <a:pt x="97" y="561"/>
                    </a:lnTo>
                    <a:lnTo>
                      <a:pt x="75" y="538"/>
                    </a:lnTo>
                    <a:lnTo>
                      <a:pt x="56" y="513"/>
                    </a:lnTo>
                    <a:lnTo>
                      <a:pt x="40" y="486"/>
                    </a:lnTo>
                    <a:lnTo>
                      <a:pt x="25" y="456"/>
                    </a:lnTo>
                    <a:lnTo>
                      <a:pt x="15" y="427"/>
                    </a:lnTo>
                    <a:lnTo>
                      <a:pt x="11" y="411"/>
                    </a:lnTo>
                    <a:lnTo>
                      <a:pt x="7" y="395"/>
                    </a:lnTo>
                    <a:lnTo>
                      <a:pt x="4" y="378"/>
                    </a:lnTo>
                    <a:lnTo>
                      <a:pt x="1" y="362"/>
                    </a:lnTo>
                    <a:lnTo>
                      <a:pt x="0" y="346"/>
                    </a:lnTo>
                    <a:lnTo>
                      <a:pt x="0" y="329"/>
                    </a:lnTo>
                    <a:lnTo>
                      <a:pt x="0" y="329"/>
                    </a:lnTo>
                    <a:lnTo>
                      <a:pt x="0" y="313"/>
                    </a:lnTo>
                    <a:lnTo>
                      <a:pt x="1" y="295"/>
                    </a:lnTo>
                    <a:lnTo>
                      <a:pt x="4" y="279"/>
                    </a:lnTo>
                    <a:lnTo>
                      <a:pt x="7" y="263"/>
                    </a:lnTo>
                    <a:lnTo>
                      <a:pt x="11" y="247"/>
                    </a:lnTo>
                    <a:lnTo>
                      <a:pt x="15" y="231"/>
                    </a:lnTo>
                    <a:lnTo>
                      <a:pt x="25" y="201"/>
                    </a:lnTo>
                    <a:lnTo>
                      <a:pt x="40" y="173"/>
                    </a:lnTo>
                    <a:lnTo>
                      <a:pt x="56" y="145"/>
                    </a:lnTo>
                    <a:lnTo>
                      <a:pt x="75" y="121"/>
                    </a:lnTo>
                    <a:lnTo>
                      <a:pt x="97" y="97"/>
                    </a:lnTo>
                    <a:lnTo>
                      <a:pt x="119" y="75"/>
                    </a:lnTo>
                    <a:lnTo>
                      <a:pt x="145" y="56"/>
                    </a:lnTo>
                    <a:lnTo>
                      <a:pt x="172" y="40"/>
                    </a:lnTo>
                    <a:lnTo>
                      <a:pt x="201" y="27"/>
                    </a:lnTo>
                    <a:lnTo>
                      <a:pt x="231" y="15"/>
                    </a:lnTo>
                    <a:lnTo>
                      <a:pt x="247" y="11"/>
                    </a:lnTo>
                    <a:lnTo>
                      <a:pt x="262" y="7"/>
                    </a:lnTo>
                    <a:lnTo>
                      <a:pt x="278" y="4"/>
                    </a:lnTo>
                    <a:lnTo>
                      <a:pt x="295" y="3"/>
                    </a:lnTo>
                    <a:lnTo>
                      <a:pt x="311" y="1"/>
                    </a:lnTo>
                    <a:lnTo>
                      <a:pt x="329" y="0"/>
                    </a:lnTo>
                    <a:lnTo>
                      <a:pt x="329" y="0"/>
                    </a:lnTo>
                    <a:lnTo>
                      <a:pt x="345" y="1"/>
                    </a:lnTo>
                    <a:lnTo>
                      <a:pt x="362" y="3"/>
                    </a:lnTo>
                    <a:lnTo>
                      <a:pt x="379" y="4"/>
                    </a:lnTo>
                    <a:lnTo>
                      <a:pt x="395" y="7"/>
                    </a:lnTo>
                    <a:lnTo>
                      <a:pt x="411" y="11"/>
                    </a:lnTo>
                    <a:lnTo>
                      <a:pt x="426" y="15"/>
                    </a:lnTo>
                    <a:lnTo>
                      <a:pt x="456" y="27"/>
                    </a:lnTo>
                    <a:lnTo>
                      <a:pt x="485" y="40"/>
                    </a:lnTo>
                    <a:lnTo>
                      <a:pt x="512" y="56"/>
                    </a:lnTo>
                    <a:lnTo>
                      <a:pt x="537" y="75"/>
                    </a:lnTo>
                    <a:lnTo>
                      <a:pt x="561" y="97"/>
                    </a:lnTo>
                    <a:lnTo>
                      <a:pt x="583" y="121"/>
                    </a:lnTo>
                    <a:lnTo>
                      <a:pt x="601" y="145"/>
                    </a:lnTo>
                    <a:lnTo>
                      <a:pt x="618" y="173"/>
                    </a:lnTo>
                    <a:lnTo>
                      <a:pt x="631" y="201"/>
                    </a:lnTo>
                    <a:lnTo>
                      <a:pt x="642" y="231"/>
                    </a:lnTo>
                    <a:lnTo>
                      <a:pt x="647" y="247"/>
                    </a:lnTo>
                    <a:lnTo>
                      <a:pt x="651" y="263"/>
                    </a:lnTo>
                    <a:lnTo>
                      <a:pt x="654" y="279"/>
                    </a:lnTo>
                    <a:lnTo>
                      <a:pt x="655" y="295"/>
                    </a:lnTo>
                    <a:lnTo>
                      <a:pt x="657" y="313"/>
                    </a:lnTo>
                    <a:lnTo>
                      <a:pt x="657" y="329"/>
                    </a:lnTo>
                    <a:lnTo>
                      <a:pt x="657" y="329"/>
                    </a:lnTo>
                    <a:lnTo>
                      <a:pt x="657" y="346"/>
                    </a:lnTo>
                    <a:lnTo>
                      <a:pt x="655" y="362"/>
                    </a:lnTo>
                    <a:lnTo>
                      <a:pt x="654" y="378"/>
                    </a:lnTo>
                    <a:lnTo>
                      <a:pt x="651" y="395"/>
                    </a:lnTo>
                    <a:lnTo>
                      <a:pt x="647" y="411"/>
                    </a:lnTo>
                    <a:lnTo>
                      <a:pt x="642" y="427"/>
                    </a:lnTo>
                    <a:lnTo>
                      <a:pt x="631" y="456"/>
                    </a:lnTo>
                    <a:lnTo>
                      <a:pt x="618" y="486"/>
                    </a:lnTo>
                    <a:lnTo>
                      <a:pt x="601" y="513"/>
                    </a:lnTo>
                    <a:lnTo>
                      <a:pt x="583" y="538"/>
                    </a:lnTo>
                    <a:lnTo>
                      <a:pt x="561" y="561"/>
                    </a:lnTo>
                    <a:lnTo>
                      <a:pt x="537" y="583"/>
                    </a:lnTo>
                    <a:lnTo>
                      <a:pt x="512" y="601"/>
                    </a:lnTo>
                    <a:lnTo>
                      <a:pt x="485" y="617"/>
                    </a:lnTo>
                    <a:lnTo>
                      <a:pt x="456" y="632"/>
                    </a:lnTo>
                    <a:lnTo>
                      <a:pt x="426" y="643"/>
                    </a:lnTo>
                    <a:lnTo>
                      <a:pt x="411" y="647"/>
                    </a:lnTo>
                    <a:lnTo>
                      <a:pt x="395" y="651"/>
                    </a:lnTo>
                    <a:lnTo>
                      <a:pt x="379" y="654"/>
                    </a:lnTo>
                    <a:lnTo>
                      <a:pt x="362" y="656"/>
                    </a:lnTo>
                    <a:lnTo>
                      <a:pt x="345" y="658"/>
                    </a:lnTo>
                    <a:lnTo>
                      <a:pt x="329" y="658"/>
                    </a:lnTo>
                    <a:lnTo>
                      <a:pt x="329" y="658"/>
                    </a:lnTo>
                    <a:close/>
                    <a:moveTo>
                      <a:pt x="329" y="37"/>
                    </a:moveTo>
                    <a:lnTo>
                      <a:pt x="329" y="37"/>
                    </a:lnTo>
                    <a:lnTo>
                      <a:pt x="299" y="40"/>
                    </a:lnTo>
                    <a:lnTo>
                      <a:pt x="270" y="44"/>
                    </a:lnTo>
                    <a:lnTo>
                      <a:pt x="242" y="51"/>
                    </a:lnTo>
                    <a:lnTo>
                      <a:pt x="215" y="60"/>
                    </a:lnTo>
                    <a:lnTo>
                      <a:pt x="189" y="74"/>
                    </a:lnTo>
                    <a:lnTo>
                      <a:pt x="166" y="87"/>
                    </a:lnTo>
                    <a:lnTo>
                      <a:pt x="144" y="105"/>
                    </a:lnTo>
                    <a:lnTo>
                      <a:pt x="124" y="123"/>
                    </a:lnTo>
                    <a:lnTo>
                      <a:pt x="105" y="144"/>
                    </a:lnTo>
                    <a:lnTo>
                      <a:pt x="87" y="166"/>
                    </a:lnTo>
                    <a:lnTo>
                      <a:pt x="72" y="191"/>
                    </a:lnTo>
                    <a:lnTo>
                      <a:pt x="60" y="216"/>
                    </a:lnTo>
                    <a:lnTo>
                      <a:pt x="51" y="243"/>
                    </a:lnTo>
                    <a:lnTo>
                      <a:pt x="43" y="271"/>
                    </a:lnTo>
                    <a:lnTo>
                      <a:pt x="39" y="299"/>
                    </a:lnTo>
                    <a:lnTo>
                      <a:pt x="38" y="329"/>
                    </a:lnTo>
                    <a:lnTo>
                      <a:pt x="38" y="329"/>
                    </a:lnTo>
                    <a:lnTo>
                      <a:pt x="39" y="358"/>
                    </a:lnTo>
                    <a:lnTo>
                      <a:pt x="43" y="388"/>
                    </a:lnTo>
                    <a:lnTo>
                      <a:pt x="51" y="416"/>
                    </a:lnTo>
                    <a:lnTo>
                      <a:pt x="60" y="442"/>
                    </a:lnTo>
                    <a:lnTo>
                      <a:pt x="72" y="467"/>
                    </a:lnTo>
                    <a:lnTo>
                      <a:pt x="87" y="491"/>
                    </a:lnTo>
                    <a:lnTo>
                      <a:pt x="105" y="514"/>
                    </a:lnTo>
                    <a:lnTo>
                      <a:pt x="124" y="534"/>
                    </a:lnTo>
                    <a:lnTo>
                      <a:pt x="144" y="553"/>
                    </a:lnTo>
                    <a:lnTo>
                      <a:pt x="166" y="570"/>
                    </a:lnTo>
                    <a:lnTo>
                      <a:pt x="189" y="585"/>
                    </a:lnTo>
                    <a:lnTo>
                      <a:pt x="215" y="597"/>
                    </a:lnTo>
                    <a:lnTo>
                      <a:pt x="242" y="607"/>
                    </a:lnTo>
                    <a:lnTo>
                      <a:pt x="270" y="615"/>
                    </a:lnTo>
                    <a:lnTo>
                      <a:pt x="299" y="619"/>
                    </a:lnTo>
                    <a:lnTo>
                      <a:pt x="329" y="620"/>
                    </a:lnTo>
                    <a:lnTo>
                      <a:pt x="329" y="620"/>
                    </a:lnTo>
                    <a:lnTo>
                      <a:pt x="358" y="619"/>
                    </a:lnTo>
                    <a:lnTo>
                      <a:pt x="387" y="615"/>
                    </a:lnTo>
                    <a:lnTo>
                      <a:pt x="415" y="607"/>
                    </a:lnTo>
                    <a:lnTo>
                      <a:pt x="442" y="597"/>
                    </a:lnTo>
                    <a:lnTo>
                      <a:pt x="467" y="585"/>
                    </a:lnTo>
                    <a:lnTo>
                      <a:pt x="491" y="570"/>
                    </a:lnTo>
                    <a:lnTo>
                      <a:pt x="514" y="553"/>
                    </a:lnTo>
                    <a:lnTo>
                      <a:pt x="534" y="534"/>
                    </a:lnTo>
                    <a:lnTo>
                      <a:pt x="553" y="514"/>
                    </a:lnTo>
                    <a:lnTo>
                      <a:pt x="569" y="491"/>
                    </a:lnTo>
                    <a:lnTo>
                      <a:pt x="584" y="467"/>
                    </a:lnTo>
                    <a:lnTo>
                      <a:pt x="596" y="442"/>
                    </a:lnTo>
                    <a:lnTo>
                      <a:pt x="607" y="416"/>
                    </a:lnTo>
                    <a:lnTo>
                      <a:pt x="614" y="388"/>
                    </a:lnTo>
                    <a:lnTo>
                      <a:pt x="618" y="358"/>
                    </a:lnTo>
                    <a:lnTo>
                      <a:pt x="619" y="329"/>
                    </a:lnTo>
                    <a:lnTo>
                      <a:pt x="619" y="329"/>
                    </a:lnTo>
                    <a:lnTo>
                      <a:pt x="618" y="299"/>
                    </a:lnTo>
                    <a:lnTo>
                      <a:pt x="614" y="271"/>
                    </a:lnTo>
                    <a:lnTo>
                      <a:pt x="607" y="243"/>
                    </a:lnTo>
                    <a:lnTo>
                      <a:pt x="596" y="216"/>
                    </a:lnTo>
                    <a:lnTo>
                      <a:pt x="584" y="191"/>
                    </a:lnTo>
                    <a:lnTo>
                      <a:pt x="569" y="166"/>
                    </a:lnTo>
                    <a:lnTo>
                      <a:pt x="553" y="144"/>
                    </a:lnTo>
                    <a:lnTo>
                      <a:pt x="534" y="123"/>
                    </a:lnTo>
                    <a:lnTo>
                      <a:pt x="514" y="105"/>
                    </a:lnTo>
                    <a:lnTo>
                      <a:pt x="491" y="87"/>
                    </a:lnTo>
                    <a:lnTo>
                      <a:pt x="467" y="74"/>
                    </a:lnTo>
                    <a:lnTo>
                      <a:pt x="442" y="60"/>
                    </a:lnTo>
                    <a:lnTo>
                      <a:pt x="415" y="51"/>
                    </a:lnTo>
                    <a:lnTo>
                      <a:pt x="387" y="44"/>
                    </a:lnTo>
                    <a:lnTo>
                      <a:pt x="358" y="40"/>
                    </a:lnTo>
                    <a:lnTo>
                      <a:pt x="329" y="37"/>
                    </a:lnTo>
                    <a:lnTo>
                      <a:pt x="329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pic>
            <p:nvPicPr>
              <p:cNvPr id="31" name="Graphic 30" descr="Email with solid fill">
                <a:extLst>
                  <a:ext uri="{FF2B5EF4-FFF2-40B4-BE49-F238E27FC236}">
                    <a16:creationId xmlns:a16="http://schemas.microsoft.com/office/drawing/2014/main" id="{C396E8C0-79E9-1D80-E22B-8D7E3792D2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242838" y="2448740"/>
                <a:ext cx="548640" cy="548640"/>
              </a:xfrm>
              <a:prstGeom prst="rect">
                <a:avLst/>
              </a:prstGeom>
            </p:spPr>
          </p:pic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09CAB70-7F61-8FD7-C4D4-E9031E86DE28}"/>
                </a:ext>
              </a:extLst>
            </p:cNvPr>
            <p:cNvSpPr txBox="1"/>
            <p:nvPr/>
          </p:nvSpPr>
          <p:spPr>
            <a:xfrm>
              <a:off x="8669102" y="4448600"/>
              <a:ext cx="283464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1600" b="1" dirty="0"/>
                <a:t>Email Marketing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00850EB-92B9-4497-0140-372A8E848301}"/>
              </a:ext>
            </a:extLst>
          </p:cNvPr>
          <p:cNvGrpSpPr/>
          <p:nvPr/>
        </p:nvGrpSpPr>
        <p:grpSpPr>
          <a:xfrm>
            <a:off x="8272905" y="4744770"/>
            <a:ext cx="3230837" cy="366873"/>
            <a:chOff x="8250393" y="5811745"/>
            <a:chExt cx="3230837" cy="366873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A907541-76A4-2DCB-E875-75865AE6ACD6}"/>
                </a:ext>
              </a:extLst>
            </p:cNvPr>
            <p:cNvGrpSpPr/>
            <p:nvPr/>
          </p:nvGrpSpPr>
          <p:grpSpPr>
            <a:xfrm>
              <a:off x="8250393" y="5811745"/>
              <a:ext cx="365762" cy="366873"/>
              <a:chOff x="9500373" y="2357256"/>
              <a:chExt cx="762455" cy="764771"/>
            </a:xfrm>
          </p:grpSpPr>
          <p:sp>
            <p:nvSpPr>
              <p:cNvPr id="27" name="Freeform 11">
                <a:extLst>
                  <a:ext uri="{FF2B5EF4-FFF2-40B4-BE49-F238E27FC236}">
                    <a16:creationId xmlns:a16="http://schemas.microsoft.com/office/drawing/2014/main" id="{3047E6F3-E644-636B-6F60-74969673BE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500373" y="2357256"/>
                <a:ext cx="762455" cy="764771"/>
              </a:xfrm>
              <a:custGeom>
                <a:avLst/>
                <a:gdLst>
                  <a:gd name="T0" fmla="*/ 312 w 658"/>
                  <a:gd name="T1" fmla="*/ 658 h 658"/>
                  <a:gd name="T2" fmla="*/ 262 w 658"/>
                  <a:gd name="T3" fmla="*/ 652 h 658"/>
                  <a:gd name="T4" fmla="*/ 202 w 658"/>
                  <a:gd name="T5" fmla="*/ 633 h 658"/>
                  <a:gd name="T6" fmla="*/ 120 w 658"/>
                  <a:gd name="T7" fmla="*/ 583 h 658"/>
                  <a:gd name="T8" fmla="*/ 56 w 658"/>
                  <a:gd name="T9" fmla="*/ 513 h 658"/>
                  <a:gd name="T10" fmla="*/ 15 w 658"/>
                  <a:gd name="T11" fmla="*/ 427 h 658"/>
                  <a:gd name="T12" fmla="*/ 4 w 658"/>
                  <a:gd name="T13" fmla="*/ 379 h 658"/>
                  <a:gd name="T14" fmla="*/ 0 w 658"/>
                  <a:gd name="T15" fmla="*/ 329 h 658"/>
                  <a:gd name="T16" fmla="*/ 1 w 658"/>
                  <a:gd name="T17" fmla="*/ 295 h 658"/>
                  <a:gd name="T18" fmla="*/ 11 w 658"/>
                  <a:gd name="T19" fmla="*/ 247 h 658"/>
                  <a:gd name="T20" fmla="*/ 40 w 658"/>
                  <a:gd name="T21" fmla="*/ 173 h 658"/>
                  <a:gd name="T22" fmla="*/ 97 w 658"/>
                  <a:gd name="T23" fmla="*/ 96 h 658"/>
                  <a:gd name="T24" fmla="*/ 172 w 658"/>
                  <a:gd name="T25" fmla="*/ 40 h 658"/>
                  <a:gd name="T26" fmla="*/ 247 w 658"/>
                  <a:gd name="T27" fmla="*/ 10 h 658"/>
                  <a:gd name="T28" fmla="*/ 296 w 658"/>
                  <a:gd name="T29" fmla="*/ 2 h 658"/>
                  <a:gd name="T30" fmla="*/ 329 w 658"/>
                  <a:gd name="T31" fmla="*/ 0 h 658"/>
                  <a:gd name="T32" fmla="*/ 379 w 658"/>
                  <a:gd name="T33" fmla="*/ 4 h 658"/>
                  <a:gd name="T34" fmla="*/ 426 w 658"/>
                  <a:gd name="T35" fmla="*/ 16 h 658"/>
                  <a:gd name="T36" fmla="*/ 513 w 658"/>
                  <a:gd name="T37" fmla="*/ 56 h 658"/>
                  <a:gd name="T38" fmla="*/ 583 w 658"/>
                  <a:gd name="T39" fmla="*/ 121 h 658"/>
                  <a:gd name="T40" fmla="*/ 632 w 658"/>
                  <a:gd name="T41" fmla="*/ 201 h 658"/>
                  <a:gd name="T42" fmla="*/ 652 w 658"/>
                  <a:gd name="T43" fmla="*/ 263 h 658"/>
                  <a:gd name="T44" fmla="*/ 657 w 658"/>
                  <a:gd name="T45" fmla="*/ 313 h 658"/>
                  <a:gd name="T46" fmla="*/ 657 w 658"/>
                  <a:gd name="T47" fmla="*/ 346 h 658"/>
                  <a:gd name="T48" fmla="*/ 652 w 658"/>
                  <a:gd name="T49" fmla="*/ 396 h 658"/>
                  <a:gd name="T50" fmla="*/ 632 w 658"/>
                  <a:gd name="T51" fmla="*/ 457 h 658"/>
                  <a:gd name="T52" fmla="*/ 583 w 658"/>
                  <a:gd name="T53" fmla="*/ 539 h 658"/>
                  <a:gd name="T54" fmla="*/ 513 w 658"/>
                  <a:gd name="T55" fmla="*/ 602 h 658"/>
                  <a:gd name="T56" fmla="*/ 426 w 658"/>
                  <a:gd name="T57" fmla="*/ 644 h 658"/>
                  <a:gd name="T58" fmla="*/ 379 w 658"/>
                  <a:gd name="T59" fmla="*/ 654 h 658"/>
                  <a:gd name="T60" fmla="*/ 329 w 658"/>
                  <a:gd name="T61" fmla="*/ 658 h 658"/>
                  <a:gd name="T62" fmla="*/ 329 w 658"/>
                  <a:gd name="T63" fmla="*/ 37 h 658"/>
                  <a:gd name="T64" fmla="*/ 242 w 658"/>
                  <a:gd name="T65" fmla="*/ 51 h 658"/>
                  <a:gd name="T66" fmla="*/ 167 w 658"/>
                  <a:gd name="T67" fmla="*/ 88 h 658"/>
                  <a:gd name="T68" fmla="*/ 105 w 658"/>
                  <a:gd name="T69" fmla="*/ 144 h 658"/>
                  <a:gd name="T70" fmla="*/ 60 w 658"/>
                  <a:gd name="T71" fmla="*/ 216 h 658"/>
                  <a:gd name="T72" fmla="*/ 39 w 658"/>
                  <a:gd name="T73" fmla="*/ 299 h 658"/>
                  <a:gd name="T74" fmla="*/ 39 w 658"/>
                  <a:gd name="T75" fmla="*/ 359 h 658"/>
                  <a:gd name="T76" fmla="*/ 60 w 658"/>
                  <a:gd name="T77" fmla="*/ 443 h 658"/>
                  <a:gd name="T78" fmla="*/ 105 w 658"/>
                  <a:gd name="T79" fmla="*/ 514 h 658"/>
                  <a:gd name="T80" fmla="*/ 167 w 658"/>
                  <a:gd name="T81" fmla="*/ 571 h 658"/>
                  <a:gd name="T82" fmla="*/ 242 w 658"/>
                  <a:gd name="T83" fmla="*/ 607 h 658"/>
                  <a:gd name="T84" fmla="*/ 329 w 658"/>
                  <a:gd name="T85" fmla="*/ 621 h 658"/>
                  <a:gd name="T86" fmla="*/ 387 w 658"/>
                  <a:gd name="T87" fmla="*/ 615 h 658"/>
                  <a:gd name="T88" fmla="*/ 468 w 658"/>
                  <a:gd name="T89" fmla="*/ 586 h 658"/>
                  <a:gd name="T90" fmla="*/ 535 w 658"/>
                  <a:gd name="T91" fmla="*/ 535 h 658"/>
                  <a:gd name="T92" fmla="*/ 585 w 658"/>
                  <a:gd name="T93" fmla="*/ 467 h 658"/>
                  <a:gd name="T94" fmla="*/ 614 w 658"/>
                  <a:gd name="T95" fmla="*/ 388 h 658"/>
                  <a:gd name="T96" fmla="*/ 621 w 658"/>
                  <a:gd name="T97" fmla="*/ 329 h 658"/>
                  <a:gd name="T98" fmla="*/ 607 w 658"/>
                  <a:gd name="T99" fmla="*/ 243 h 658"/>
                  <a:gd name="T100" fmla="*/ 570 w 658"/>
                  <a:gd name="T101" fmla="*/ 166 h 658"/>
                  <a:gd name="T102" fmla="*/ 515 w 658"/>
                  <a:gd name="T103" fmla="*/ 105 h 658"/>
                  <a:gd name="T104" fmla="*/ 442 w 658"/>
                  <a:gd name="T105" fmla="*/ 62 h 658"/>
                  <a:gd name="T106" fmla="*/ 359 w 658"/>
                  <a:gd name="T107" fmla="*/ 40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58" h="658">
                    <a:moveTo>
                      <a:pt x="329" y="658"/>
                    </a:moveTo>
                    <a:lnTo>
                      <a:pt x="329" y="658"/>
                    </a:lnTo>
                    <a:lnTo>
                      <a:pt x="312" y="658"/>
                    </a:lnTo>
                    <a:lnTo>
                      <a:pt x="296" y="657"/>
                    </a:lnTo>
                    <a:lnTo>
                      <a:pt x="279" y="654"/>
                    </a:lnTo>
                    <a:lnTo>
                      <a:pt x="262" y="652"/>
                    </a:lnTo>
                    <a:lnTo>
                      <a:pt x="247" y="648"/>
                    </a:lnTo>
                    <a:lnTo>
                      <a:pt x="231" y="644"/>
                    </a:lnTo>
                    <a:lnTo>
                      <a:pt x="202" y="633"/>
                    </a:lnTo>
                    <a:lnTo>
                      <a:pt x="172" y="618"/>
                    </a:lnTo>
                    <a:lnTo>
                      <a:pt x="145" y="602"/>
                    </a:lnTo>
                    <a:lnTo>
                      <a:pt x="120" y="583"/>
                    </a:lnTo>
                    <a:lnTo>
                      <a:pt x="97" y="562"/>
                    </a:lnTo>
                    <a:lnTo>
                      <a:pt x="75" y="539"/>
                    </a:lnTo>
                    <a:lnTo>
                      <a:pt x="56" y="513"/>
                    </a:lnTo>
                    <a:lnTo>
                      <a:pt x="40" y="486"/>
                    </a:lnTo>
                    <a:lnTo>
                      <a:pt x="25" y="457"/>
                    </a:lnTo>
                    <a:lnTo>
                      <a:pt x="15" y="427"/>
                    </a:lnTo>
                    <a:lnTo>
                      <a:pt x="11" y="411"/>
                    </a:lnTo>
                    <a:lnTo>
                      <a:pt x="7" y="396"/>
                    </a:lnTo>
                    <a:lnTo>
                      <a:pt x="4" y="379"/>
                    </a:lnTo>
                    <a:lnTo>
                      <a:pt x="1" y="363"/>
                    </a:lnTo>
                    <a:lnTo>
                      <a:pt x="0" y="346"/>
                    </a:lnTo>
                    <a:lnTo>
                      <a:pt x="0" y="329"/>
                    </a:lnTo>
                    <a:lnTo>
                      <a:pt x="0" y="329"/>
                    </a:lnTo>
                    <a:lnTo>
                      <a:pt x="0" y="313"/>
                    </a:lnTo>
                    <a:lnTo>
                      <a:pt x="1" y="295"/>
                    </a:lnTo>
                    <a:lnTo>
                      <a:pt x="4" y="279"/>
                    </a:lnTo>
                    <a:lnTo>
                      <a:pt x="7" y="263"/>
                    </a:lnTo>
                    <a:lnTo>
                      <a:pt x="11" y="247"/>
                    </a:lnTo>
                    <a:lnTo>
                      <a:pt x="15" y="232"/>
                    </a:lnTo>
                    <a:lnTo>
                      <a:pt x="25" y="201"/>
                    </a:lnTo>
                    <a:lnTo>
                      <a:pt x="40" y="173"/>
                    </a:lnTo>
                    <a:lnTo>
                      <a:pt x="56" y="145"/>
                    </a:lnTo>
                    <a:lnTo>
                      <a:pt x="75" y="121"/>
                    </a:lnTo>
                    <a:lnTo>
                      <a:pt x="97" y="96"/>
                    </a:lnTo>
                    <a:lnTo>
                      <a:pt x="120" y="75"/>
                    </a:lnTo>
                    <a:lnTo>
                      <a:pt x="145" y="56"/>
                    </a:lnTo>
                    <a:lnTo>
                      <a:pt x="172" y="40"/>
                    </a:lnTo>
                    <a:lnTo>
                      <a:pt x="202" y="27"/>
                    </a:lnTo>
                    <a:lnTo>
                      <a:pt x="231" y="16"/>
                    </a:lnTo>
                    <a:lnTo>
                      <a:pt x="247" y="10"/>
                    </a:lnTo>
                    <a:lnTo>
                      <a:pt x="262" y="6"/>
                    </a:lnTo>
                    <a:lnTo>
                      <a:pt x="279" y="4"/>
                    </a:lnTo>
                    <a:lnTo>
                      <a:pt x="296" y="2"/>
                    </a:lnTo>
                    <a:lnTo>
                      <a:pt x="312" y="1"/>
                    </a:lnTo>
                    <a:lnTo>
                      <a:pt x="329" y="0"/>
                    </a:lnTo>
                    <a:lnTo>
                      <a:pt x="329" y="0"/>
                    </a:lnTo>
                    <a:lnTo>
                      <a:pt x="345" y="1"/>
                    </a:lnTo>
                    <a:lnTo>
                      <a:pt x="363" y="2"/>
                    </a:lnTo>
                    <a:lnTo>
                      <a:pt x="379" y="4"/>
                    </a:lnTo>
                    <a:lnTo>
                      <a:pt x="395" y="6"/>
                    </a:lnTo>
                    <a:lnTo>
                      <a:pt x="411" y="10"/>
                    </a:lnTo>
                    <a:lnTo>
                      <a:pt x="426" y="16"/>
                    </a:lnTo>
                    <a:lnTo>
                      <a:pt x="457" y="27"/>
                    </a:lnTo>
                    <a:lnTo>
                      <a:pt x="485" y="40"/>
                    </a:lnTo>
                    <a:lnTo>
                      <a:pt x="513" y="56"/>
                    </a:lnTo>
                    <a:lnTo>
                      <a:pt x="538" y="75"/>
                    </a:lnTo>
                    <a:lnTo>
                      <a:pt x="562" y="96"/>
                    </a:lnTo>
                    <a:lnTo>
                      <a:pt x="583" y="121"/>
                    </a:lnTo>
                    <a:lnTo>
                      <a:pt x="602" y="145"/>
                    </a:lnTo>
                    <a:lnTo>
                      <a:pt x="618" y="173"/>
                    </a:lnTo>
                    <a:lnTo>
                      <a:pt x="632" y="201"/>
                    </a:lnTo>
                    <a:lnTo>
                      <a:pt x="644" y="232"/>
                    </a:lnTo>
                    <a:lnTo>
                      <a:pt x="648" y="247"/>
                    </a:lnTo>
                    <a:lnTo>
                      <a:pt x="652" y="263"/>
                    </a:lnTo>
                    <a:lnTo>
                      <a:pt x="654" y="279"/>
                    </a:lnTo>
                    <a:lnTo>
                      <a:pt x="656" y="295"/>
                    </a:lnTo>
                    <a:lnTo>
                      <a:pt x="657" y="313"/>
                    </a:lnTo>
                    <a:lnTo>
                      <a:pt x="658" y="329"/>
                    </a:lnTo>
                    <a:lnTo>
                      <a:pt x="658" y="329"/>
                    </a:lnTo>
                    <a:lnTo>
                      <a:pt x="657" y="346"/>
                    </a:lnTo>
                    <a:lnTo>
                      <a:pt x="656" y="363"/>
                    </a:lnTo>
                    <a:lnTo>
                      <a:pt x="654" y="379"/>
                    </a:lnTo>
                    <a:lnTo>
                      <a:pt x="652" y="396"/>
                    </a:lnTo>
                    <a:lnTo>
                      <a:pt x="648" y="411"/>
                    </a:lnTo>
                    <a:lnTo>
                      <a:pt x="644" y="427"/>
                    </a:lnTo>
                    <a:lnTo>
                      <a:pt x="632" y="457"/>
                    </a:lnTo>
                    <a:lnTo>
                      <a:pt x="618" y="486"/>
                    </a:lnTo>
                    <a:lnTo>
                      <a:pt x="602" y="513"/>
                    </a:lnTo>
                    <a:lnTo>
                      <a:pt x="583" y="539"/>
                    </a:lnTo>
                    <a:lnTo>
                      <a:pt x="562" y="562"/>
                    </a:lnTo>
                    <a:lnTo>
                      <a:pt x="538" y="583"/>
                    </a:lnTo>
                    <a:lnTo>
                      <a:pt x="513" y="602"/>
                    </a:lnTo>
                    <a:lnTo>
                      <a:pt x="485" y="618"/>
                    </a:lnTo>
                    <a:lnTo>
                      <a:pt x="457" y="633"/>
                    </a:lnTo>
                    <a:lnTo>
                      <a:pt x="426" y="644"/>
                    </a:lnTo>
                    <a:lnTo>
                      <a:pt x="411" y="648"/>
                    </a:lnTo>
                    <a:lnTo>
                      <a:pt x="395" y="652"/>
                    </a:lnTo>
                    <a:lnTo>
                      <a:pt x="379" y="654"/>
                    </a:lnTo>
                    <a:lnTo>
                      <a:pt x="363" y="657"/>
                    </a:lnTo>
                    <a:lnTo>
                      <a:pt x="345" y="658"/>
                    </a:lnTo>
                    <a:lnTo>
                      <a:pt x="329" y="658"/>
                    </a:lnTo>
                    <a:lnTo>
                      <a:pt x="329" y="658"/>
                    </a:lnTo>
                    <a:close/>
                    <a:moveTo>
                      <a:pt x="329" y="37"/>
                    </a:moveTo>
                    <a:lnTo>
                      <a:pt x="329" y="37"/>
                    </a:lnTo>
                    <a:lnTo>
                      <a:pt x="300" y="40"/>
                    </a:lnTo>
                    <a:lnTo>
                      <a:pt x="270" y="44"/>
                    </a:lnTo>
                    <a:lnTo>
                      <a:pt x="242" y="51"/>
                    </a:lnTo>
                    <a:lnTo>
                      <a:pt x="215" y="62"/>
                    </a:lnTo>
                    <a:lnTo>
                      <a:pt x="191" y="74"/>
                    </a:lnTo>
                    <a:lnTo>
                      <a:pt x="167" y="88"/>
                    </a:lnTo>
                    <a:lnTo>
                      <a:pt x="144" y="105"/>
                    </a:lnTo>
                    <a:lnTo>
                      <a:pt x="124" y="123"/>
                    </a:lnTo>
                    <a:lnTo>
                      <a:pt x="105" y="144"/>
                    </a:lnTo>
                    <a:lnTo>
                      <a:pt x="87" y="166"/>
                    </a:lnTo>
                    <a:lnTo>
                      <a:pt x="73" y="191"/>
                    </a:lnTo>
                    <a:lnTo>
                      <a:pt x="60" y="216"/>
                    </a:lnTo>
                    <a:lnTo>
                      <a:pt x="51" y="243"/>
                    </a:lnTo>
                    <a:lnTo>
                      <a:pt x="43" y="271"/>
                    </a:lnTo>
                    <a:lnTo>
                      <a:pt x="39" y="299"/>
                    </a:lnTo>
                    <a:lnTo>
                      <a:pt x="38" y="329"/>
                    </a:lnTo>
                    <a:lnTo>
                      <a:pt x="38" y="329"/>
                    </a:lnTo>
                    <a:lnTo>
                      <a:pt x="39" y="359"/>
                    </a:lnTo>
                    <a:lnTo>
                      <a:pt x="43" y="388"/>
                    </a:lnTo>
                    <a:lnTo>
                      <a:pt x="51" y="416"/>
                    </a:lnTo>
                    <a:lnTo>
                      <a:pt x="60" y="443"/>
                    </a:lnTo>
                    <a:lnTo>
                      <a:pt x="73" y="467"/>
                    </a:lnTo>
                    <a:lnTo>
                      <a:pt x="87" y="492"/>
                    </a:lnTo>
                    <a:lnTo>
                      <a:pt x="105" y="514"/>
                    </a:lnTo>
                    <a:lnTo>
                      <a:pt x="124" y="535"/>
                    </a:lnTo>
                    <a:lnTo>
                      <a:pt x="144" y="553"/>
                    </a:lnTo>
                    <a:lnTo>
                      <a:pt x="167" y="571"/>
                    </a:lnTo>
                    <a:lnTo>
                      <a:pt x="191" y="586"/>
                    </a:lnTo>
                    <a:lnTo>
                      <a:pt x="215" y="598"/>
                    </a:lnTo>
                    <a:lnTo>
                      <a:pt x="242" y="607"/>
                    </a:lnTo>
                    <a:lnTo>
                      <a:pt x="270" y="615"/>
                    </a:lnTo>
                    <a:lnTo>
                      <a:pt x="300" y="619"/>
                    </a:lnTo>
                    <a:lnTo>
                      <a:pt x="329" y="621"/>
                    </a:lnTo>
                    <a:lnTo>
                      <a:pt x="329" y="621"/>
                    </a:lnTo>
                    <a:lnTo>
                      <a:pt x="359" y="619"/>
                    </a:lnTo>
                    <a:lnTo>
                      <a:pt x="387" y="615"/>
                    </a:lnTo>
                    <a:lnTo>
                      <a:pt x="415" y="607"/>
                    </a:lnTo>
                    <a:lnTo>
                      <a:pt x="442" y="598"/>
                    </a:lnTo>
                    <a:lnTo>
                      <a:pt x="468" y="586"/>
                    </a:lnTo>
                    <a:lnTo>
                      <a:pt x="492" y="571"/>
                    </a:lnTo>
                    <a:lnTo>
                      <a:pt x="515" y="553"/>
                    </a:lnTo>
                    <a:lnTo>
                      <a:pt x="535" y="535"/>
                    </a:lnTo>
                    <a:lnTo>
                      <a:pt x="554" y="514"/>
                    </a:lnTo>
                    <a:lnTo>
                      <a:pt x="570" y="492"/>
                    </a:lnTo>
                    <a:lnTo>
                      <a:pt x="585" y="467"/>
                    </a:lnTo>
                    <a:lnTo>
                      <a:pt x="597" y="443"/>
                    </a:lnTo>
                    <a:lnTo>
                      <a:pt x="607" y="416"/>
                    </a:lnTo>
                    <a:lnTo>
                      <a:pt x="614" y="388"/>
                    </a:lnTo>
                    <a:lnTo>
                      <a:pt x="618" y="359"/>
                    </a:lnTo>
                    <a:lnTo>
                      <a:pt x="621" y="329"/>
                    </a:lnTo>
                    <a:lnTo>
                      <a:pt x="621" y="329"/>
                    </a:lnTo>
                    <a:lnTo>
                      <a:pt x="618" y="299"/>
                    </a:lnTo>
                    <a:lnTo>
                      <a:pt x="614" y="271"/>
                    </a:lnTo>
                    <a:lnTo>
                      <a:pt x="607" y="243"/>
                    </a:lnTo>
                    <a:lnTo>
                      <a:pt x="597" y="216"/>
                    </a:lnTo>
                    <a:lnTo>
                      <a:pt x="585" y="191"/>
                    </a:lnTo>
                    <a:lnTo>
                      <a:pt x="570" y="166"/>
                    </a:lnTo>
                    <a:lnTo>
                      <a:pt x="554" y="144"/>
                    </a:lnTo>
                    <a:lnTo>
                      <a:pt x="535" y="123"/>
                    </a:lnTo>
                    <a:lnTo>
                      <a:pt x="515" y="105"/>
                    </a:lnTo>
                    <a:lnTo>
                      <a:pt x="492" y="88"/>
                    </a:lnTo>
                    <a:lnTo>
                      <a:pt x="468" y="74"/>
                    </a:lnTo>
                    <a:lnTo>
                      <a:pt x="442" y="62"/>
                    </a:lnTo>
                    <a:lnTo>
                      <a:pt x="415" y="51"/>
                    </a:lnTo>
                    <a:lnTo>
                      <a:pt x="387" y="44"/>
                    </a:lnTo>
                    <a:lnTo>
                      <a:pt x="359" y="40"/>
                    </a:lnTo>
                    <a:lnTo>
                      <a:pt x="329" y="37"/>
                    </a:lnTo>
                    <a:lnTo>
                      <a:pt x="329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pic>
            <p:nvPicPr>
              <p:cNvPr id="28" name="Graphic 27" descr="Group success with solid fill">
                <a:extLst>
                  <a:ext uri="{FF2B5EF4-FFF2-40B4-BE49-F238E27FC236}">
                    <a16:creationId xmlns:a16="http://schemas.microsoft.com/office/drawing/2014/main" id="{C5775846-E308-9047-A9FC-313AF5B7ED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9607280" y="2476518"/>
                <a:ext cx="548640" cy="548640"/>
              </a:xfrm>
              <a:prstGeom prst="rect">
                <a:avLst/>
              </a:prstGeom>
            </p:spPr>
          </p:pic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CD0209D-42EC-B4F8-4625-3A691F81B6AB}"/>
                </a:ext>
              </a:extLst>
            </p:cNvPr>
            <p:cNvSpPr txBox="1"/>
            <p:nvPr/>
          </p:nvSpPr>
          <p:spPr>
            <a:xfrm>
              <a:off x="8646590" y="5811745"/>
              <a:ext cx="283464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1600" b="1" dirty="0"/>
                <a:t>Events</a:t>
              </a:r>
            </a:p>
          </p:txBody>
        </p:sp>
      </p:grp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B584A08-547A-00F3-C541-BF2244B16053}"/>
              </a:ext>
            </a:extLst>
          </p:cNvPr>
          <p:cNvCxnSpPr>
            <a:cxnSpLocks/>
          </p:cNvCxnSpPr>
          <p:nvPr/>
        </p:nvCxnSpPr>
        <p:spPr>
          <a:xfrm>
            <a:off x="895354" y="2758053"/>
            <a:ext cx="45556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FE8AA7B2-622D-087E-D781-6A27949B0058}"/>
              </a:ext>
            </a:extLst>
          </p:cNvPr>
          <p:cNvSpPr/>
          <p:nvPr/>
        </p:nvSpPr>
        <p:spPr>
          <a:xfrm>
            <a:off x="838202" y="2417900"/>
            <a:ext cx="11063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spc="300">
                <a:latin typeface="+mj-lt"/>
                <a:ea typeface="Open Sans" charset="0"/>
                <a:cs typeface="Open Sans" charset="0"/>
              </a:rPr>
              <a:t>GOALS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D7C7C81-24F9-6F8B-CDFB-404E69726CA9}"/>
              </a:ext>
            </a:extLst>
          </p:cNvPr>
          <p:cNvCxnSpPr>
            <a:cxnSpLocks/>
          </p:cNvCxnSpPr>
          <p:nvPr/>
        </p:nvCxnSpPr>
        <p:spPr>
          <a:xfrm>
            <a:off x="7379728" y="2791723"/>
            <a:ext cx="45556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9D43A3BA-53FE-C8E9-4CA1-0B936C9F77C9}"/>
              </a:ext>
            </a:extLst>
          </p:cNvPr>
          <p:cNvSpPr/>
          <p:nvPr/>
        </p:nvSpPr>
        <p:spPr>
          <a:xfrm>
            <a:off x="7322576" y="2451570"/>
            <a:ext cx="39973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spc="300">
                <a:latin typeface="+mj-lt"/>
                <a:ea typeface="Open Sans" charset="0"/>
                <a:cs typeface="Open Sans" charset="0"/>
              </a:rPr>
              <a:t>COMMUNICATION CHANNELS</a:t>
            </a:r>
          </a:p>
        </p:txBody>
      </p:sp>
      <p:sp>
        <p:nvSpPr>
          <p:cNvPr id="46" name="object 12">
            <a:extLst>
              <a:ext uri="{FF2B5EF4-FFF2-40B4-BE49-F238E27FC236}">
                <a16:creationId xmlns:a16="http://schemas.microsoft.com/office/drawing/2014/main" id="{17EBEEF6-EF72-06CC-8085-D25BB71C15F7}"/>
              </a:ext>
            </a:extLst>
          </p:cNvPr>
          <p:cNvSpPr/>
          <p:nvPr/>
        </p:nvSpPr>
        <p:spPr>
          <a:xfrm>
            <a:off x="6328136" y="2956027"/>
            <a:ext cx="651694" cy="3110190"/>
          </a:xfrm>
          <a:custGeom>
            <a:avLst/>
            <a:gdLst/>
            <a:ahLst/>
            <a:cxnLst/>
            <a:rect l="l" t="t" r="r" b="b"/>
            <a:pathLst>
              <a:path w="749935" h="3836035">
                <a:moveTo>
                  <a:pt x="240233" y="0"/>
                </a:moveTo>
                <a:lnTo>
                  <a:pt x="0" y="0"/>
                </a:lnTo>
                <a:lnTo>
                  <a:pt x="509574" y="1917954"/>
                </a:lnTo>
                <a:lnTo>
                  <a:pt x="0" y="3835908"/>
                </a:lnTo>
                <a:lnTo>
                  <a:pt x="240233" y="3835908"/>
                </a:lnTo>
                <a:lnTo>
                  <a:pt x="749808" y="1917954"/>
                </a:lnTo>
                <a:lnTo>
                  <a:pt x="240233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EB2C06C-2727-D842-B338-4BCC5C0B4089}"/>
              </a:ext>
            </a:extLst>
          </p:cNvPr>
          <p:cNvGrpSpPr/>
          <p:nvPr/>
        </p:nvGrpSpPr>
        <p:grpSpPr>
          <a:xfrm>
            <a:off x="8272905" y="5835511"/>
            <a:ext cx="3230837" cy="366873"/>
            <a:chOff x="8250393" y="5811745"/>
            <a:chExt cx="3230837" cy="366873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AD8FED55-088F-C6D8-DFFE-47AD29A4E35B}"/>
                </a:ext>
              </a:extLst>
            </p:cNvPr>
            <p:cNvGrpSpPr/>
            <p:nvPr/>
          </p:nvGrpSpPr>
          <p:grpSpPr>
            <a:xfrm>
              <a:off x="8250393" y="5811745"/>
              <a:ext cx="365762" cy="366873"/>
              <a:chOff x="9500373" y="2357256"/>
              <a:chExt cx="762455" cy="764771"/>
            </a:xfrm>
          </p:grpSpPr>
          <p:sp>
            <p:nvSpPr>
              <p:cNvPr id="52" name="Freeform 11">
                <a:extLst>
                  <a:ext uri="{FF2B5EF4-FFF2-40B4-BE49-F238E27FC236}">
                    <a16:creationId xmlns:a16="http://schemas.microsoft.com/office/drawing/2014/main" id="{7C790ECC-83D1-3B54-4111-73C579C83C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500373" y="2357256"/>
                <a:ext cx="762455" cy="764771"/>
              </a:xfrm>
              <a:custGeom>
                <a:avLst/>
                <a:gdLst>
                  <a:gd name="T0" fmla="*/ 312 w 658"/>
                  <a:gd name="T1" fmla="*/ 658 h 658"/>
                  <a:gd name="T2" fmla="*/ 262 w 658"/>
                  <a:gd name="T3" fmla="*/ 652 h 658"/>
                  <a:gd name="T4" fmla="*/ 202 w 658"/>
                  <a:gd name="T5" fmla="*/ 633 h 658"/>
                  <a:gd name="T6" fmla="*/ 120 w 658"/>
                  <a:gd name="T7" fmla="*/ 583 h 658"/>
                  <a:gd name="T8" fmla="*/ 56 w 658"/>
                  <a:gd name="T9" fmla="*/ 513 h 658"/>
                  <a:gd name="T10" fmla="*/ 15 w 658"/>
                  <a:gd name="T11" fmla="*/ 427 h 658"/>
                  <a:gd name="T12" fmla="*/ 4 w 658"/>
                  <a:gd name="T13" fmla="*/ 379 h 658"/>
                  <a:gd name="T14" fmla="*/ 0 w 658"/>
                  <a:gd name="T15" fmla="*/ 329 h 658"/>
                  <a:gd name="T16" fmla="*/ 1 w 658"/>
                  <a:gd name="T17" fmla="*/ 295 h 658"/>
                  <a:gd name="T18" fmla="*/ 11 w 658"/>
                  <a:gd name="T19" fmla="*/ 247 h 658"/>
                  <a:gd name="T20" fmla="*/ 40 w 658"/>
                  <a:gd name="T21" fmla="*/ 173 h 658"/>
                  <a:gd name="T22" fmla="*/ 97 w 658"/>
                  <a:gd name="T23" fmla="*/ 96 h 658"/>
                  <a:gd name="T24" fmla="*/ 172 w 658"/>
                  <a:gd name="T25" fmla="*/ 40 h 658"/>
                  <a:gd name="T26" fmla="*/ 247 w 658"/>
                  <a:gd name="T27" fmla="*/ 10 h 658"/>
                  <a:gd name="T28" fmla="*/ 296 w 658"/>
                  <a:gd name="T29" fmla="*/ 2 h 658"/>
                  <a:gd name="T30" fmla="*/ 329 w 658"/>
                  <a:gd name="T31" fmla="*/ 0 h 658"/>
                  <a:gd name="T32" fmla="*/ 379 w 658"/>
                  <a:gd name="T33" fmla="*/ 4 h 658"/>
                  <a:gd name="T34" fmla="*/ 426 w 658"/>
                  <a:gd name="T35" fmla="*/ 16 h 658"/>
                  <a:gd name="T36" fmla="*/ 513 w 658"/>
                  <a:gd name="T37" fmla="*/ 56 h 658"/>
                  <a:gd name="T38" fmla="*/ 583 w 658"/>
                  <a:gd name="T39" fmla="*/ 121 h 658"/>
                  <a:gd name="T40" fmla="*/ 632 w 658"/>
                  <a:gd name="T41" fmla="*/ 201 h 658"/>
                  <a:gd name="T42" fmla="*/ 652 w 658"/>
                  <a:gd name="T43" fmla="*/ 263 h 658"/>
                  <a:gd name="T44" fmla="*/ 657 w 658"/>
                  <a:gd name="T45" fmla="*/ 313 h 658"/>
                  <a:gd name="T46" fmla="*/ 657 w 658"/>
                  <a:gd name="T47" fmla="*/ 346 h 658"/>
                  <a:gd name="T48" fmla="*/ 652 w 658"/>
                  <a:gd name="T49" fmla="*/ 396 h 658"/>
                  <a:gd name="T50" fmla="*/ 632 w 658"/>
                  <a:gd name="T51" fmla="*/ 457 h 658"/>
                  <a:gd name="T52" fmla="*/ 583 w 658"/>
                  <a:gd name="T53" fmla="*/ 539 h 658"/>
                  <a:gd name="T54" fmla="*/ 513 w 658"/>
                  <a:gd name="T55" fmla="*/ 602 h 658"/>
                  <a:gd name="T56" fmla="*/ 426 w 658"/>
                  <a:gd name="T57" fmla="*/ 644 h 658"/>
                  <a:gd name="T58" fmla="*/ 379 w 658"/>
                  <a:gd name="T59" fmla="*/ 654 h 658"/>
                  <a:gd name="T60" fmla="*/ 329 w 658"/>
                  <a:gd name="T61" fmla="*/ 658 h 658"/>
                  <a:gd name="T62" fmla="*/ 329 w 658"/>
                  <a:gd name="T63" fmla="*/ 37 h 658"/>
                  <a:gd name="T64" fmla="*/ 242 w 658"/>
                  <a:gd name="T65" fmla="*/ 51 h 658"/>
                  <a:gd name="T66" fmla="*/ 167 w 658"/>
                  <a:gd name="T67" fmla="*/ 88 h 658"/>
                  <a:gd name="T68" fmla="*/ 105 w 658"/>
                  <a:gd name="T69" fmla="*/ 144 h 658"/>
                  <a:gd name="T70" fmla="*/ 60 w 658"/>
                  <a:gd name="T71" fmla="*/ 216 h 658"/>
                  <a:gd name="T72" fmla="*/ 39 w 658"/>
                  <a:gd name="T73" fmla="*/ 299 h 658"/>
                  <a:gd name="T74" fmla="*/ 39 w 658"/>
                  <a:gd name="T75" fmla="*/ 359 h 658"/>
                  <a:gd name="T76" fmla="*/ 60 w 658"/>
                  <a:gd name="T77" fmla="*/ 443 h 658"/>
                  <a:gd name="T78" fmla="*/ 105 w 658"/>
                  <a:gd name="T79" fmla="*/ 514 h 658"/>
                  <a:gd name="T80" fmla="*/ 167 w 658"/>
                  <a:gd name="T81" fmla="*/ 571 h 658"/>
                  <a:gd name="T82" fmla="*/ 242 w 658"/>
                  <a:gd name="T83" fmla="*/ 607 h 658"/>
                  <a:gd name="T84" fmla="*/ 329 w 658"/>
                  <a:gd name="T85" fmla="*/ 621 h 658"/>
                  <a:gd name="T86" fmla="*/ 387 w 658"/>
                  <a:gd name="T87" fmla="*/ 615 h 658"/>
                  <a:gd name="T88" fmla="*/ 468 w 658"/>
                  <a:gd name="T89" fmla="*/ 586 h 658"/>
                  <a:gd name="T90" fmla="*/ 535 w 658"/>
                  <a:gd name="T91" fmla="*/ 535 h 658"/>
                  <a:gd name="T92" fmla="*/ 585 w 658"/>
                  <a:gd name="T93" fmla="*/ 467 h 658"/>
                  <a:gd name="T94" fmla="*/ 614 w 658"/>
                  <a:gd name="T95" fmla="*/ 388 h 658"/>
                  <a:gd name="T96" fmla="*/ 621 w 658"/>
                  <a:gd name="T97" fmla="*/ 329 h 658"/>
                  <a:gd name="T98" fmla="*/ 607 w 658"/>
                  <a:gd name="T99" fmla="*/ 243 h 658"/>
                  <a:gd name="T100" fmla="*/ 570 w 658"/>
                  <a:gd name="T101" fmla="*/ 166 h 658"/>
                  <a:gd name="T102" fmla="*/ 515 w 658"/>
                  <a:gd name="T103" fmla="*/ 105 h 658"/>
                  <a:gd name="T104" fmla="*/ 442 w 658"/>
                  <a:gd name="T105" fmla="*/ 62 h 658"/>
                  <a:gd name="T106" fmla="*/ 359 w 658"/>
                  <a:gd name="T107" fmla="*/ 40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58" h="658">
                    <a:moveTo>
                      <a:pt x="329" y="658"/>
                    </a:moveTo>
                    <a:lnTo>
                      <a:pt x="329" y="658"/>
                    </a:lnTo>
                    <a:lnTo>
                      <a:pt x="312" y="658"/>
                    </a:lnTo>
                    <a:lnTo>
                      <a:pt x="296" y="657"/>
                    </a:lnTo>
                    <a:lnTo>
                      <a:pt x="279" y="654"/>
                    </a:lnTo>
                    <a:lnTo>
                      <a:pt x="262" y="652"/>
                    </a:lnTo>
                    <a:lnTo>
                      <a:pt x="247" y="648"/>
                    </a:lnTo>
                    <a:lnTo>
                      <a:pt x="231" y="644"/>
                    </a:lnTo>
                    <a:lnTo>
                      <a:pt x="202" y="633"/>
                    </a:lnTo>
                    <a:lnTo>
                      <a:pt x="172" y="618"/>
                    </a:lnTo>
                    <a:lnTo>
                      <a:pt x="145" y="602"/>
                    </a:lnTo>
                    <a:lnTo>
                      <a:pt x="120" y="583"/>
                    </a:lnTo>
                    <a:lnTo>
                      <a:pt x="97" y="562"/>
                    </a:lnTo>
                    <a:lnTo>
                      <a:pt x="75" y="539"/>
                    </a:lnTo>
                    <a:lnTo>
                      <a:pt x="56" y="513"/>
                    </a:lnTo>
                    <a:lnTo>
                      <a:pt x="40" y="486"/>
                    </a:lnTo>
                    <a:lnTo>
                      <a:pt x="25" y="457"/>
                    </a:lnTo>
                    <a:lnTo>
                      <a:pt x="15" y="427"/>
                    </a:lnTo>
                    <a:lnTo>
                      <a:pt x="11" y="411"/>
                    </a:lnTo>
                    <a:lnTo>
                      <a:pt x="7" y="396"/>
                    </a:lnTo>
                    <a:lnTo>
                      <a:pt x="4" y="379"/>
                    </a:lnTo>
                    <a:lnTo>
                      <a:pt x="1" y="363"/>
                    </a:lnTo>
                    <a:lnTo>
                      <a:pt x="0" y="346"/>
                    </a:lnTo>
                    <a:lnTo>
                      <a:pt x="0" y="329"/>
                    </a:lnTo>
                    <a:lnTo>
                      <a:pt x="0" y="329"/>
                    </a:lnTo>
                    <a:lnTo>
                      <a:pt x="0" y="313"/>
                    </a:lnTo>
                    <a:lnTo>
                      <a:pt x="1" y="295"/>
                    </a:lnTo>
                    <a:lnTo>
                      <a:pt x="4" y="279"/>
                    </a:lnTo>
                    <a:lnTo>
                      <a:pt x="7" y="263"/>
                    </a:lnTo>
                    <a:lnTo>
                      <a:pt x="11" y="247"/>
                    </a:lnTo>
                    <a:lnTo>
                      <a:pt x="15" y="232"/>
                    </a:lnTo>
                    <a:lnTo>
                      <a:pt x="25" y="201"/>
                    </a:lnTo>
                    <a:lnTo>
                      <a:pt x="40" y="173"/>
                    </a:lnTo>
                    <a:lnTo>
                      <a:pt x="56" y="145"/>
                    </a:lnTo>
                    <a:lnTo>
                      <a:pt x="75" y="121"/>
                    </a:lnTo>
                    <a:lnTo>
                      <a:pt x="97" y="96"/>
                    </a:lnTo>
                    <a:lnTo>
                      <a:pt x="120" y="75"/>
                    </a:lnTo>
                    <a:lnTo>
                      <a:pt x="145" y="56"/>
                    </a:lnTo>
                    <a:lnTo>
                      <a:pt x="172" y="40"/>
                    </a:lnTo>
                    <a:lnTo>
                      <a:pt x="202" y="27"/>
                    </a:lnTo>
                    <a:lnTo>
                      <a:pt x="231" y="16"/>
                    </a:lnTo>
                    <a:lnTo>
                      <a:pt x="247" y="10"/>
                    </a:lnTo>
                    <a:lnTo>
                      <a:pt x="262" y="6"/>
                    </a:lnTo>
                    <a:lnTo>
                      <a:pt x="279" y="4"/>
                    </a:lnTo>
                    <a:lnTo>
                      <a:pt x="296" y="2"/>
                    </a:lnTo>
                    <a:lnTo>
                      <a:pt x="312" y="1"/>
                    </a:lnTo>
                    <a:lnTo>
                      <a:pt x="329" y="0"/>
                    </a:lnTo>
                    <a:lnTo>
                      <a:pt x="329" y="0"/>
                    </a:lnTo>
                    <a:lnTo>
                      <a:pt x="345" y="1"/>
                    </a:lnTo>
                    <a:lnTo>
                      <a:pt x="363" y="2"/>
                    </a:lnTo>
                    <a:lnTo>
                      <a:pt x="379" y="4"/>
                    </a:lnTo>
                    <a:lnTo>
                      <a:pt x="395" y="6"/>
                    </a:lnTo>
                    <a:lnTo>
                      <a:pt x="411" y="10"/>
                    </a:lnTo>
                    <a:lnTo>
                      <a:pt x="426" y="16"/>
                    </a:lnTo>
                    <a:lnTo>
                      <a:pt x="457" y="27"/>
                    </a:lnTo>
                    <a:lnTo>
                      <a:pt x="485" y="40"/>
                    </a:lnTo>
                    <a:lnTo>
                      <a:pt x="513" y="56"/>
                    </a:lnTo>
                    <a:lnTo>
                      <a:pt x="538" y="75"/>
                    </a:lnTo>
                    <a:lnTo>
                      <a:pt x="562" y="96"/>
                    </a:lnTo>
                    <a:lnTo>
                      <a:pt x="583" y="121"/>
                    </a:lnTo>
                    <a:lnTo>
                      <a:pt x="602" y="145"/>
                    </a:lnTo>
                    <a:lnTo>
                      <a:pt x="618" y="173"/>
                    </a:lnTo>
                    <a:lnTo>
                      <a:pt x="632" y="201"/>
                    </a:lnTo>
                    <a:lnTo>
                      <a:pt x="644" y="232"/>
                    </a:lnTo>
                    <a:lnTo>
                      <a:pt x="648" y="247"/>
                    </a:lnTo>
                    <a:lnTo>
                      <a:pt x="652" y="263"/>
                    </a:lnTo>
                    <a:lnTo>
                      <a:pt x="654" y="279"/>
                    </a:lnTo>
                    <a:lnTo>
                      <a:pt x="656" y="295"/>
                    </a:lnTo>
                    <a:lnTo>
                      <a:pt x="657" y="313"/>
                    </a:lnTo>
                    <a:lnTo>
                      <a:pt x="658" y="329"/>
                    </a:lnTo>
                    <a:lnTo>
                      <a:pt x="658" y="329"/>
                    </a:lnTo>
                    <a:lnTo>
                      <a:pt x="657" y="346"/>
                    </a:lnTo>
                    <a:lnTo>
                      <a:pt x="656" y="363"/>
                    </a:lnTo>
                    <a:lnTo>
                      <a:pt x="654" y="379"/>
                    </a:lnTo>
                    <a:lnTo>
                      <a:pt x="652" y="396"/>
                    </a:lnTo>
                    <a:lnTo>
                      <a:pt x="648" y="411"/>
                    </a:lnTo>
                    <a:lnTo>
                      <a:pt x="644" y="427"/>
                    </a:lnTo>
                    <a:lnTo>
                      <a:pt x="632" y="457"/>
                    </a:lnTo>
                    <a:lnTo>
                      <a:pt x="618" y="486"/>
                    </a:lnTo>
                    <a:lnTo>
                      <a:pt x="602" y="513"/>
                    </a:lnTo>
                    <a:lnTo>
                      <a:pt x="583" y="539"/>
                    </a:lnTo>
                    <a:lnTo>
                      <a:pt x="562" y="562"/>
                    </a:lnTo>
                    <a:lnTo>
                      <a:pt x="538" y="583"/>
                    </a:lnTo>
                    <a:lnTo>
                      <a:pt x="513" y="602"/>
                    </a:lnTo>
                    <a:lnTo>
                      <a:pt x="485" y="618"/>
                    </a:lnTo>
                    <a:lnTo>
                      <a:pt x="457" y="633"/>
                    </a:lnTo>
                    <a:lnTo>
                      <a:pt x="426" y="644"/>
                    </a:lnTo>
                    <a:lnTo>
                      <a:pt x="411" y="648"/>
                    </a:lnTo>
                    <a:lnTo>
                      <a:pt x="395" y="652"/>
                    </a:lnTo>
                    <a:lnTo>
                      <a:pt x="379" y="654"/>
                    </a:lnTo>
                    <a:lnTo>
                      <a:pt x="363" y="657"/>
                    </a:lnTo>
                    <a:lnTo>
                      <a:pt x="345" y="658"/>
                    </a:lnTo>
                    <a:lnTo>
                      <a:pt x="329" y="658"/>
                    </a:lnTo>
                    <a:lnTo>
                      <a:pt x="329" y="658"/>
                    </a:lnTo>
                    <a:close/>
                    <a:moveTo>
                      <a:pt x="329" y="37"/>
                    </a:moveTo>
                    <a:lnTo>
                      <a:pt x="329" y="37"/>
                    </a:lnTo>
                    <a:lnTo>
                      <a:pt x="300" y="40"/>
                    </a:lnTo>
                    <a:lnTo>
                      <a:pt x="270" y="44"/>
                    </a:lnTo>
                    <a:lnTo>
                      <a:pt x="242" y="51"/>
                    </a:lnTo>
                    <a:lnTo>
                      <a:pt x="215" y="62"/>
                    </a:lnTo>
                    <a:lnTo>
                      <a:pt x="191" y="74"/>
                    </a:lnTo>
                    <a:lnTo>
                      <a:pt x="167" y="88"/>
                    </a:lnTo>
                    <a:lnTo>
                      <a:pt x="144" y="105"/>
                    </a:lnTo>
                    <a:lnTo>
                      <a:pt x="124" y="123"/>
                    </a:lnTo>
                    <a:lnTo>
                      <a:pt x="105" y="144"/>
                    </a:lnTo>
                    <a:lnTo>
                      <a:pt x="87" y="166"/>
                    </a:lnTo>
                    <a:lnTo>
                      <a:pt x="73" y="191"/>
                    </a:lnTo>
                    <a:lnTo>
                      <a:pt x="60" y="216"/>
                    </a:lnTo>
                    <a:lnTo>
                      <a:pt x="51" y="243"/>
                    </a:lnTo>
                    <a:lnTo>
                      <a:pt x="43" y="271"/>
                    </a:lnTo>
                    <a:lnTo>
                      <a:pt x="39" y="299"/>
                    </a:lnTo>
                    <a:lnTo>
                      <a:pt x="38" y="329"/>
                    </a:lnTo>
                    <a:lnTo>
                      <a:pt x="38" y="329"/>
                    </a:lnTo>
                    <a:lnTo>
                      <a:pt x="39" y="359"/>
                    </a:lnTo>
                    <a:lnTo>
                      <a:pt x="43" y="388"/>
                    </a:lnTo>
                    <a:lnTo>
                      <a:pt x="51" y="416"/>
                    </a:lnTo>
                    <a:lnTo>
                      <a:pt x="60" y="443"/>
                    </a:lnTo>
                    <a:lnTo>
                      <a:pt x="73" y="467"/>
                    </a:lnTo>
                    <a:lnTo>
                      <a:pt x="87" y="492"/>
                    </a:lnTo>
                    <a:lnTo>
                      <a:pt x="105" y="514"/>
                    </a:lnTo>
                    <a:lnTo>
                      <a:pt x="124" y="535"/>
                    </a:lnTo>
                    <a:lnTo>
                      <a:pt x="144" y="553"/>
                    </a:lnTo>
                    <a:lnTo>
                      <a:pt x="167" y="571"/>
                    </a:lnTo>
                    <a:lnTo>
                      <a:pt x="191" y="586"/>
                    </a:lnTo>
                    <a:lnTo>
                      <a:pt x="215" y="598"/>
                    </a:lnTo>
                    <a:lnTo>
                      <a:pt x="242" y="607"/>
                    </a:lnTo>
                    <a:lnTo>
                      <a:pt x="270" y="615"/>
                    </a:lnTo>
                    <a:lnTo>
                      <a:pt x="300" y="619"/>
                    </a:lnTo>
                    <a:lnTo>
                      <a:pt x="329" y="621"/>
                    </a:lnTo>
                    <a:lnTo>
                      <a:pt x="329" y="621"/>
                    </a:lnTo>
                    <a:lnTo>
                      <a:pt x="359" y="619"/>
                    </a:lnTo>
                    <a:lnTo>
                      <a:pt x="387" y="615"/>
                    </a:lnTo>
                    <a:lnTo>
                      <a:pt x="415" y="607"/>
                    </a:lnTo>
                    <a:lnTo>
                      <a:pt x="442" y="598"/>
                    </a:lnTo>
                    <a:lnTo>
                      <a:pt x="468" y="586"/>
                    </a:lnTo>
                    <a:lnTo>
                      <a:pt x="492" y="571"/>
                    </a:lnTo>
                    <a:lnTo>
                      <a:pt x="515" y="553"/>
                    </a:lnTo>
                    <a:lnTo>
                      <a:pt x="535" y="535"/>
                    </a:lnTo>
                    <a:lnTo>
                      <a:pt x="554" y="514"/>
                    </a:lnTo>
                    <a:lnTo>
                      <a:pt x="570" y="492"/>
                    </a:lnTo>
                    <a:lnTo>
                      <a:pt x="585" y="467"/>
                    </a:lnTo>
                    <a:lnTo>
                      <a:pt x="597" y="443"/>
                    </a:lnTo>
                    <a:lnTo>
                      <a:pt x="607" y="416"/>
                    </a:lnTo>
                    <a:lnTo>
                      <a:pt x="614" y="388"/>
                    </a:lnTo>
                    <a:lnTo>
                      <a:pt x="618" y="359"/>
                    </a:lnTo>
                    <a:lnTo>
                      <a:pt x="621" y="329"/>
                    </a:lnTo>
                    <a:lnTo>
                      <a:pt x="621" y="329"/>
                    </a:lnTo>
                    <a:lnTo>
                      <a:pt x="618" y="299"/>
                    </a:lnTo>
                    <a:lnTo>
                      <a:pt x="614" y="271"/>
                    </a:lnTo>
                    <a:lnTo>
                      <a:pt x="607" y="243"/>
                    </a:lnTo>
                    <a:lnTo>
                      <a:pt x="597" y="216"/>
                    </a:lnTo>
                    <a:lnTo>
                      <a:pt x="585" y="191"/>
                    </a:lnTo>
                    <a:lnTo>
                      <a:pt x="570" y="166"/>
                    </a:lnTo>
                    <a:lnTo>
                      <a:pt x="554" y="144"/>
                    </a:lnTo>
                    <a:lnTo>
                      <a:pt x="535" y="123"/>
                    </a:lnTo>
                    <a:lnTo>
                      <a:pt x="515" y="105"/>
                    </a:lnTo>
                    <a:lnTo>
                      <a:pt x="492" y="88"/>
                    </a:lnTo>
                    <a:lnTo>
                      <a:pt x="468" y="74"/>
                    </a:lnTo>
                    <a:lnTo>
                      <a:pt x="442" y="62"/>
                    </a:lnTo>
                    <a:lnTo>
                      <a:pt x="415" y="51"/>
                    </a:lnTo>
                    <a:lnTo>
                      <a:pt x="387" y="44"/>
                    </a:lnTo>
                    <a:lnTo>
                      <a:pt x="359" y="40"/>
                    </a:lnTo>
                    <a:lnTo>
                      <a:pt x="329" y="37"/>
                    </a:lnTo>
                    <a:lnTo>
                      <a:pt x="329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pic>
            <p:nvPicPr>
              <p:cNvPr id="53" name="Graphic 52" descr="Newspaper with solid fill">
                <a:extLst>
                  <a:ext uri="{FF2B5EF4-FFF2-40B4-BE49-F238E27FC236}">
                    <a16:creationId xmlns:a16="http://schemas.microsoft.com/office/drawing/2014/main" id="{5F471F99-4166-D432-38BE-493A3CD13D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rcRect/>
              <a:stretch/>
            </p:blipFill>
            <p:spPr>
              <a:xfrm>
                <a:off x="9607280" y="2476518"/>
                <a:ext cx="548639" cy="548639"/>
              </a:xfrm>
              <a:prstGeom prst="rect">
                <a:avLst/>
              </a:prstGeom>
            </p:spPr>
          </p:pic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46A1108-8684-0E9B-3806-5606D7B7CA51}"/>
                </a:ext>
              </a:extLst>
            </p:cNvPr>
            <p:cNvSpPr txBox="1"/>
            <p:nvPr/>
          </p:nvSpPr>
          <p:spPr>
            <a:xfrm>
              <a:off x="8646590" y="5811745"/>
              <a:ext cx="283464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1600" b="1" i="1" dirty="0"/>
                <a:t>Media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7781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4ED91-11FE-C85E-D258-7913565A3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Audiences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E1FE123-B225-57A8-E521-54E93B397F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811" y="1643179"/>
            <a:ext cx="4982790" cy="489211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I. External Communications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E738CA-5CC5-2828-6D82-E29F7749D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5025-2193-4D20-8010-DE0BC70DF1E5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9350B900-B673-7253-BF4C-13493DD80C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4991118"/>
              </p:ext>
            </p:extLst>
          </p:nvPr>
        </p:nvGraphicFramePr>
        <p:xfrm>
          <a:off x="1275730" y="1870780"/>
          <a:ext cx="4820270" cy="42579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61C2435-67EA-EA17-F57C-D1CB3E0E6A36}"/>
              </a:ext>
            </a:extLst>
          </p:cNvPr>
          <p:cNvSpPr txBox="1"/>
          <p:nvPr/>
        </p:nvSpPr>
        <p:spPr>
          <a:xfrm>
            <a:off x="6730810" y="1609170"/>
            <a:ext cx="5149515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cs typeface="Arial" panose="020B0604020202020204" pitchFamily="34" charset="0"/>
              </a:rPr>
              <a:t>II. Partner Communications</a:t>
            </a:r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98265E35-6EE2-4DFB-5098-55ED8B329F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869581"/>
              </p:ext>
            </p:extLst>
          </p:nvPr>
        </p:nvGraphicFramePr>
        <p:xfrm>
          <a:off x="7253322" y="2204024"/>
          <a:ext cx="3880662" cy="33229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171610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836AC-AFBA-604B-FB2C-8944579C3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1C2806E-FB02-8201-AAD0-C1FCC4A42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Messaging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3919FC-FF87-B51E-0A94-80616C360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5025-2193-4D20-8010-DE0BC70DF1E5}" type="slidenum">
              <a:rPr lang="en-US" smtClean="0"/>
              <a:t>4</a:t>
            </a:fld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6AF44F9-90C1-E22F-82B7-2D3A496F910C}"/>
              </a:ext>
            </a:extLst>
          </p:cNvPr>
          <p:cNvGrpSpPr/>
          <p:nvPr/>
        </p:nvGrpSpPr>
        <p:grpSpPr>
          <a:xfrm>
            <a:off x="7948562" y="1624039"/>
            <a:ext cx="3270039" cy="1533525"/>
            <a:chOff x="7810661" y="2223064"/>
            <a:chExt cx="3270039" cy="153352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CFD084-4AEA-F9AF-D69A-D4AA9CE80595}"/>
                </a:ext>
              </a:extLst>
            </p:cNvPr>
            <p:cNvSpPr txBox="1"/>
            <p:nvPr/>
          </p:nvSpPr>
          <p:spPr>
            <a:xfrm>
              <a:off x="7810661" y="2771704"/>
              <a:ext cx="3270039" cy="9848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7FBD4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Partnership</a:t>
              </a:r>
              <a:endParaRPr lang="en-US" sz="1600" dirty="0">
                <a:solidFill>
                  <a:prstClr val="black"/>
                </a:solidFill>
                <a:latin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i="1" dirty="0">
                  <a:solidFill>
                    <a:prstClr val="black"/>
                  </a:solidFill>
                  <a:latin typeface="Arial"/>
                </a:rPr>
                <a:t>Keep HCPLAN members aware, engaged, and ready to support this new phase of the effort. </a:t>
              </a:r>
            </a:p>
          </p:txBody>
        </p:sp>
        <p:pic>
          <p:nvPicPr>
            <p:cNvPr id="10" name="Graphic 9" descr="Badge 3 with solid fill">
              <a:extLst>
                <a:ext uri="{FF2B5EF4-FFF2-40B4-BE49-F238E27FC236}">
                  <a16:creationId xmlns:a16="http://schemas.microsoft.com/office/drawing/2014/main" id="{05989075-459F-3008-72A7-7582A721F28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136951" y="2223064"/>
              <a:ext cx="548640" cy="548640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0767AC3-5350-10DB-AB6C-037D9A7CBA0B}"/>
              </a:ext>
            </a:extLst>
          </p:cNvPr>
          <p:cNvGrpSpPr/>
          <p:nvPr/>
        </p:nvGrpSpPr>
        <p:grpSpPr>
          <a:xfrm>
            <a:off x="469900" y="1698895"/>
            <a:ext cx="3857517" cy="1493490"/>
            <a:chOff x="672692" y="2297920"/>
            <a:chExt cx="3201218" cy="149349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FE79B7C-A331-9CFF-36AD-201D934F70F1}"/>
                </a:ext>
              </a:extLst>
            </p:cNvPr>
            <p:cNvSpPr txBox="1"/>
            <p:nvPr/>
          </p:nvSpPr>
          <p:spPr>
            <a:xfrm>
              <a:off x="672692" y="2806525"/>
              <a:ext cx="3201218" cy="9848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2BBCE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Interest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i="1" dirty="0">
                  <a:solidFill>
                    <a:prstClr val="black"/>
                  </a:solidFill>
                  <a:latin typeface="Arial"/>
                </a:rPr>
                <a:t>Generate interest in learning about HCPLAN’s four new workgroups and their plans to promote value-based care.</a:t>
              </a:r>
            </a:p>
          </p:txBody>
        </p:sp>
        <p:pic>
          <p:nvPicPr>
            <p:cNvPr id="15" name="Graphic 14" descr="Badge 1 with solid fill">
              <a:extLst>
                <a:ext uri="{FF2B5EF4-FFF2-40B4-BE49-F238E27FC236}">
                  <a16:creationId xmlns:a16="http://schemas.microsoft.com/office/drawing/2014/main" id="{0A1F15FF-1672-392C-24C4-8D7ACBF629E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998981" y="2297920"/>
              <a:ext cx="548640" cy="54864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8DD28A5-200E-28D5-1F73-C90777B0DC8B}"/>
              </a:ext>
            </a:extLst>
          </p:cNvPr>
          <p:cNvGrpSpPr/>
          <p:nvPr/>
        </p:nvGrpSpPr>
        <p:grpSpPr>
          <a:xfrm>
            <a:off x="4278408" y="1658860"/>
            <a:ext cx="3391345" cy="1342283"/>
            <a:chOff x="4992778" y="2257885"/>
            <a:chExt cx="3391345" cy="1342283"/>
          </a:xfrm>
        </p:grpSpPr>
        <p:pic>
          <p:nvPicPr>
            <p:cNvPr id="17" name="Graphic 16" descr="Badge with solid fill">
              <a:extLst>
                <a:ext uri="{FF2B5EF4-FFF2-40B4-BE49-F238E27FC236}">
                  <a16:creationId xmlns:a16="http://schemas.microsoft.com/office/drawing/2014/main" id="{73A27D43-BEB4-5098-D6B7-7EC42EB35BF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325174" y="2257885"/>
              <a:ext cx="548640" cy="548640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96AEF19-C4D3-9CED-7100-970EBBC8321E}"/>
                </a:ext>
              </a:extLst>
            </p:cNvPr>
            <p:cNvSpPr txBox="1"/>
            <p:nvPr/>
          </p:nvSpPr>
          <p:spPr>
            <a:xfrm>
              <a:off x="4992778" y="2830727"/>
              <a:ext cx="3391345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Leadership</a:t>
              </a:r>
              <a:b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</a:b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Elevate the HCPLAN’s position as a leader in health care transformation. </a:t>
              </a:r>
              <a:endPara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C1416795-848D-DC5A-75D4-A830D85E4984}"/>
              </a:ext>
            </a:extLst>
          </p:cNvPr>
          <p:cNvSpPr/>
          <p:nvPr/>
        </p:nvSpPr>
        <p:spPr>
          <a:xfrm>
            <a:off x="516034" y="1066525"/>
            <a:ext cx="9435889" cy="5766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ysClr val="windowText" lastClr="000000"/>
                </a:solidFill>
              </a:rPr>
              <a:t>Below is sample messaging that aligns with the identified communications goals and CMMI’s strategy.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7B6094C-829C-CCE4-7490-C06DAEFF181D}"/>
              </a:ext>
            </a:extLst>
          </p:cNvPr>
          <p:cNvCxnSpPr>
            <a:cxnSpLocks/>
          </p:cNvCxnSpPr>
          <p:nvPr/>
        </p:nvCxnSpPr>
        <p:spPr>
          <a:xfrm>
            <a:off x="7770926" y="2723535"/>
            <a:ext cx="0" cy="330118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D55692E-9E9D-CA1F-158C-685D92EF8345}"/>
              </a:ext>
            </a:extLst>
          </p:cNvPr>
          <p:cNvCxnSpPr>
            <a:cxnSpLocks/>
          </p:cNvCxnSpPr>
          <p:nvPr/>
        </p:nvCxnSpPr>
        <p:spPr>
          <a:xfrm>
            <a:off x="4177235" y="2723535"/>
            <a:ext cx="0" cy="330118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28C774FA-DBAC-948D-7852-44D4F3A2AC14}"/>
              </a:ext>
            </a:extLst>
          </p:cNvPr>
          <p:cNvSpPr txBox="1"/>
          <p:nvPr/>
        </p:nvSpPr>
        <p:spPr>
          <a:xfrm>
            <a:off x="592708" y="3442763"/>
            <a:ext cx="3406892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6" indent="-285750">
              <a:buFont typeface="Arial" panose="020B0604020202020204" pitchFamily="34" charset="0"/>
              <a:buChar char="•"/>
            </a:pPr>
            <a:r>
              <a:rPr lang="en-US" sz="1400" kern="100" dirty="0">
                <a:ea typeface="Aptos" panose="020B0004020202020204" pitchFamily="34" charset="0"/>
                <a:cs typeface="Times New Roman" panose="02020603050405020304" pitchFamily="18" charset="0"/>
              </a:rPr>
              <a:t>The HCPLAN will highlight the </a:t>
            </a:r>
            <a:r>
              <a:rPr lang="en-US" sz="1400" dirty="0"/>
              <a:t>new workgroups and share their goals to improve patient outcomes, reduce provider burden, and drive value in our health care system</a:t>
            </a:r>
            <a:r>
              <a:rPr lang="en-US" sz="1400" kern="100" dirty="0"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285756" indent="-285750">
              <a:buFont typeface="Arial" panose="020B0604020202020204" pitchFamily="34" charset="0"/>
              <a:buChar char="•"/>
            </a:pPr>
            <a:endParaRPr lang="en-US" sz="1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6" indent="-285750">
              <a:buFont typeface="Arial" panose="020B0604020202020204" pitchFamily="34" charset="0"/>
              <a:buChar char="•"/>
            </a:pPr>
            <a:r>
              <a:rPr lang="en-US" sz="1400" kern="100" dirty="0">
                <a:ea typeface="Aptos" panose="020B0004020202020204" pitchFamily="34" charset="0"/>
                <a:cs typeface="Times New Roman" panose="02020603050405020304" pitchFamily="18" charset="0"/>
              </a:rPr>
              <a:t>HCPLAN’s priority areas align with the Make America Health Again strategy and will contribute to expanding VBC, benefiting Americans, and reducing costs.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1C09494-021C-B430-B6FF-306945F7BA15}"/>
              </a:ext>
            </a:extLst>
          </p:cNvPr>
          <p:cNvSpPr txBox="1"/>
          <p:nvPr/>
        </p:nvSpPr>
        <p:spPr>
          <a:xfrm>
            <a:off x="7948562" y="3339016"/>
            <a:ext cx="3650730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6" indent="-285750">
              <a:buFont typeface="Arial" panose="020B0604020202020204" pitchFamily="34" charset="0"/>
              <a:buChar char="•"/>
            </a:pPr>
            <a:r>
              <a:rPr lang="en-US" sz="1400" dirty="0"/>
              <a:t>The HCPLAN will contribute to improving outcomes for Americans and reducing costs to the health system by implementing proven models and enhancing efficiencies. </a:t>
            </a:r>
          </a:p>
          <a:p>
            <a:pPr marL="285756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6" indent="-285750">
              <a:buFont typeface="Arial" panose="020B0604020202020204" pitchFamily="34" charset="0"/>
              <a:buChar char="•"/>
            </a:pPr>
            <a:r>
              <a:rPr lang="en-US" sz="1400" dirty="0"/>
              <a:t>Partners can help drive progress by continuing to support VBC, participating in the HCPLAN community, and engaging with alternative payment models (APMs).</a:t>
            </a:r>
          </a:p>
          <a:p>
            <a:pPr marL="285756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6" indent="-285750">
              <a:buFont typeface="Arial" panose="020B0604020202020204" pitchFamily="34" charset="0"/>
              <a:buChar char="•"/>
            </a:pPr>
            <a:endParaRPr lang="en-US" sz="1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6" indent="-285750">
              <a:buFont typeface="Arial" panose="020B0604020202020204" pitchFamily="34" charset="0"/>
              <a:buChar char="•"/>
            </a:pPr>
            <a:endParaRPr lang="en-US" sz="1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6" indent="-285750">
              <a:buFont typeface="Arial" panose="020B0604020202020204" pitchFamily="34" charset="0"/>
              <a:buChar char="•"/>
            </a:pPr>
            <a:endParaRPr lang="en-US" sz="1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6" indent="-285750">
              <a:buFont typeface="Arial" panose="020B0604020202020204" pitchFamily="34" charset="0"/>
              <a:buChar char="•"/>
            </a:pPr>
            <a:endParaRPr lang="en-US" sz="1400" kern="100" dirty="0">
              <a:solidFill>
                <a:srgbClr val="FF0000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6"/>
            <a:endParaRPr lang="en-US" sz="1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E1165CD-9D62-9C62-F2BE-A7DED9B367DC}"/>
              </a:ext>
            </a:extLst>
          </p:cNvPr>
          <p:cNvSpPr txBox="1"/>
          <p:nvPr/>
        </p:nvSpPr>
        <p:spPr>
          <a:xfrm>
            <a:off x="4327421" y="3339016"/>
            <a:ext cx="3265868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kern="100" dirty="0">
                <a:ea typeface="Aptos" panose="020B0004020202020204" pitchFamily="34" charset="0"/>
                <a:cs typeface="Times New Roman" panose="02020603050405020304" pitchFamily="18" charset="0"/>
              </a:rPr>
              <a:t>Leadership of the new workgroups will bring partners together in support of CMMI’s three pillars: p</a:t>
            </a:r>
            <a:r>
              <a:rPr lang="en-US" sz="1400" dirty="0"/>
              <a:t>romote evidence-based prevention; empower people to achieve their health goals; and drive choice and competition for people.</a:t>
            </a:r>
            <a:endParaRPr lang="en-US" sz="1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6" indent="-285750">
              <a:buFont typeface="Arial" panose="020B0604020202020204" pitchFamily="34" charset="0"/>
              <a:buChar char="•"/>
            </a:pPr>
            <a:r>
              <a:rPr lang="en-US" sz="1400" dirty="0"/>
              <a:t>The HCPLAN has helped VBC evolve from a concept to an established business imperative. We are positioned to further move the needle. </a:t>
            </a:r>
            <a:endParaRPr lang="en-US" sz="1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1906999-2557-E854-7DC8-B11C6D9CF07F}"/>
              </a:ext>
            </a:extLst>
          </p:cNvPr>
          <p:cNvCxnSpPr/>
          <p:nvPr/>
        </p:nvCxnSpPr>
        <p:spPr>
          <a:xfrm>
            <a:off x="838202" y="3269635"/>
            <a:ext cx="3161396" cy="0"/>
          </a:xfrm>
          <a:prstGeom prst="line">
            <a:avLst/>
          </a:prstGeom>
          <a:ln>
            <a:solidFill>
              <a:schemeClr val="accent3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5B529CE-EAF9-9F44-C7D4-9135F7C02986}"/>
              </a:ext>
            </a:extLst>
          </p:cNvPr>
          <p:cNvCxnSpPr/>
          <p:nvPr/>
        </p:nvCxnSpPr>
        <p:spPr>
          <a:xfrm>
            <a:off x="4431893" y="3269635"/>
            <a:ext cx="3161396" cy="0"/>
          </a:xfrm>
          <a:prstGeom prst="line">
            <a:avLst/>
          </a:prstGeom>
          <a:ln>
            <a:solidFill>
              <a:schemeClr val="accent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07F2AA0-8D6E-26FC-F6F9-95AB4B7CC90A}"/>
              </a:ext>
            </a:extLst>
          </p:cNvPr>
          <p:cNvCxnSpPr/>
          <p:nvPr/>
        </p:nvCxnSpPr>
        <p:spPr>
          <a:xfrm>
            <a:off x="8057205" y="3269635"/>
            <a:ext cx="3161396" cy="0"/>
          </a:xfrm>
          <a:prstGeom prst="line">
            <a:avLst/>
          </a:prstGeom>
          <a:ln>
            <a:solidFill>
              <a:schemeClr val="accent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0288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40CF4-85AC-CE96-A642-87E5E1E1D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AF7D67-D291-FD2C-0033-184C7B09D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Messaging for Audiences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BE0880-A2DF-1727-03EF-5C015CDD7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5025-2193-4D20-8010-DE0BC70DF1E5}" type="slidenum">
              <a:rPr lang="en-US" smtClean="0"/>
              <a:t>5</a:t>
            </a:fld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5A13A3D-7761-5A9C-6E57-5247590776FA}"/>
              </a:ext>
            </a:extLst>
          </p:cNvPr>
          <p:cNvGrpSpPr/>
          <p:nvPr/>
        </p:nvGrpSpPr>
        <p:grpSpPr>
          <a:xfrm>
            <a:off x="7948562" y="1624039"/>
            <a:ext cx="3270039" cy="1533525"/>
            <a:chOff x="7810661" y="2223064"/>
            <a:chExt cx="3270039" cy="153352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BB0CDA0-6300-9821-376A-D13D1D236A93}"/>
                </a:ext>
              </a:extLst>
            </p:cNvPr>
            <p:cNvSpPr txBox="1"/>
            <p:nvPr/>
          </p:nvSpPr>
          <p:spPr>
            <a:xfrm>
              <a:off x="7810661" y="2771704"/>
              <a:ext cx="3270039" cy="9848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7FBD4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Partnership </a:t>
              </a:r>
              <a:endParaRPr lang="en-US" sz="1600" dirty="0">
                <a:solidFill>
                  <a:prstClr val="black"/>
                </a:solidFill>
                <a:latin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i="1" dirty="0">
                  <a:solidFill>
                    <a:prstClr val="black"/>
                  </a:solidFill>
                  <a:latin typeface="Arial"/>
                </a:rPr>
                <a:t>Keep HCPLAN members aware, engaged, and ready to support CMMI’s three pillars and uptake of VBC.</a:t>
              </a:r>
            </a:p>
          </p:txBody>
        </p:sp>
        <p:pic>
          <p:nvPicPr>
            <p:cNvPr id="10" name="Graphic 9" descr="Badge 3 with solid fill">
              <a:extLst>
                <a:ext uri="{FF2B5EF4-FFF2-40B4-BE49-F238E27FC236}">
                  <a16:creationId xmlns:a16="http://schemas.microsoft.com/office/drawing/2014/main" id="{F77072B8-D925-2EB8-F0B8-0C843AAEFD5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136951" y="2223064"/>
              <a:ext cx="548640" cy="548640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3A0B48D-4101-E6A8-5867-24F32173D453}"/>
              </a:ext>
            </a:extLst>
          </p:cNvPr>
          <p:cNvGrpSpPr/>
          <p:nvPr/>
        </p:nvGrpSpPr>
        <p:grpSpPr>
          <a:xfrm>
            <a:off x="469900" y="1698895"/>
            <a:ext cx="3857517" cy="1493490"/>
            <a:chOff x="672692" y="2297920"/>
            <a:chExt cx="3201218" cy="149349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16637F9-264A-2184-E699-B02C1AA331D7}"/>
                </a:ext>
              </a:extLst>
            </p:cNvPr>
            <p:cNvSpPr txBox="1"/>
            <p:nvPr/>
          </p:nvSpPr>
          <p:spPr>
            <a:xfrm>
              <a:off x="672692" y="2806525"/>
              <a:ext cx="3201218" cy="9848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2BBCE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Interest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lvl="0" algn="ctr">
                <a:defRPr/>
              </a:pPr>
              <a:r>
                <a:rPr lang="en-US" sz="1400" i="1" dirty="0">
                  <a:solidFill>
                    <a:prstClr val="black"/>
                  </a:solidFill>
                  <a:latin typeface="Arial"/>
                </a:rPr>
                <a:t>Generate interest in the HCPLAN’s new workgroups </a:t>
              </a:r>
              <a:r>
                <a:rPr lang="en-US" sz="1400" i="1" dirty="0">
                  <a:solidFill>
                    <a:prstClr val="black"/>
                  </a:solidFill>
                </a:rPr>
                <a:t>and their plans to support  value-based care .</a:t>
              </a:r>
              <a:endParaRPr lang="en-US" sz="1400" i="1" dirty="0">
                <a:solidFill>
                  <a:prstClr val="black"/>
                </a:solidFill>
                <a:latin typeface="Arial"/>
              </a:endParaRPr>
            </a:p>
          </p:txBody>
        </p:sp>
        <p:pic>
          <p:nvPicPr>
            <p:cNvPr id="15" name="Graphic 14" descr="Badge 1 with solid fill">
              <a:extLst>
                <a:ext uri="{FF2B5EF4-FFF2-40B4-BE49-F238E27FC236}">
                  <a16:creationId xmlns:a16="http://schemas.microsoft.com/office/drawing/2014/main" id="{EA91582E-EE79-936C-15DB-C7F8A6992DE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998981" y="2297920"/>
              <a:ext cx="548640" cy="54864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985E838-92C3-D48A-A2E5-F3EB8CC86EB0}"/>
              </a:ext>
            </a:extLst>
          </p:cNvPr>
          <p:cNvGrpSpPr/>
          <p:nvPr/>
        </p:nvGrpSpPr>
        <p:grpSpPr>
          <a:xfrm>
            <a:off x="4278408" y="1658860"/>
            <a:ext cx="3391345" cy="1342283"/>
            <a:chOff x="4992778" y="2257885"/>
            <a:chExt cx="3391345" cy="1342283"/>
          </a:xfrm>
        </p:grpSpPr>
        <p:pic>
          <p:nvPicPr>
            <p:cNvPr id="17" name="Graphic 16" descr="Badge with solid fill">
              <a:extLst>
                <a:ext uri="{FF2B5EF4-FFF2-40B4-BE49-F238E27FC236}">
                  <a16:creationId xmlns:a16="http://schemas.microsoft.com/office/drawing/2014/main" id="{D44A4F27-D46D-7569-E828-300F9C2B30C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325174" y="2257885"/>
              <a:ext cx="548640" cy="548640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FA77A5A-9E5B-7EA4-0FCD-5F9C22E334DF}"/>
                </a:ext>
              </a:extLst>
            </p:cNvPr>
            <p:cNvSpPr txBox="1"/>
            <p:nvPr/>
          </p:nvSpPr>
          <p:spPr>
            <a:xfrm>
              <a:off x="4992778" y="2830727"/>
              <a:ext cx="3391345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Leadership</a:t>
              </a:r>
              <a:b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</a:b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Elevate the HCPLAN’s position as a leader in health care transformation. </a:t>
              </a:r>
              <a:endPara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9DF7A6B0-0F78-99F4-3F58-A29D7B900F52}"/>
              </a:ext>
            </a:extLst>
          </p:cNvPr>
          <p:cNvSpPr/>
          <p:nvPr/>
        </p:nvSpPr>
        <p:spPr>
          <a:xfrm>
            <a:off x="516035" y="1251192"/>
            <a:ext cx="9067546" cy="5847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ysClr val="windowText" lastClr="000000"/>
                </a:solidFill>
              </a:rPr>
              <a:t>Below is sample messaging that aligns with the identified communications goals.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8801121-4349-E72B-B690-84F61F2E12AB}"/>
              </a:ext>
            </a:extLst>
          </p:cNvPr>
          <p:cNvCxnSpPr>
            <a:cxnSpLocks/>
          </p:cNvCxnSpPr>
          <p:nvPr/>
        </p:nvCxnSpPr>
        <p:spPr>
          <a:xfrm>
            <a:off x="7770926" y="2723535"/>
            <a:ext cx="0" cy="330118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E77B7ED-7BAC-E9B5-DBB7-2368648585B6}"/>
              </a:ext>
            </a:extLst>
          </p:cNvPr>
          <p:cNvCxnSpPr>
            <a:cxnSpLocks/>
          </p:cNvCxnSpPr>
          <p:nvPr/>
        </p:nvCxnSpPr>
        <p:spPr>
          <a:xfrm>
            <a:off x="4177235" y="2723535"/>
            <a:ext cx="0" cy="330118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8E370313-0531-A728-23CF-84683A226457}"/>
              </a:ext>
            </a:extLst>
          </p:cNvPr>
          <p:cNvSpPr txBox="1"/>
          <p:nvPr/>
        </p:nvSpPr>
        <p:spPr>
          <a:xfrm>
            <a:off x="592708" y="3442763"/>
            <a:ext cx="3406892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6" indent="-285750">
              <a:buFont typeface="Arial" panose="020B0604020202020204" pitchFamily="34" charset="0"/>
              <a:buChar char="•"/>
            </a:pPr>
            <a:r>
              <a:rPr lang="en-US" sz="1400" kern="100" dirty="0">
                <a:ea typeface="Aptos" panose="020B0004020202020204" pitchFamily="34" charset="0"/>
                <a:cs typeface="Times New Roman" panose="02020603050405020304" pitchFamily="18" charset="0"/>
              </a:rPr>
              <a:t>The HCPLAN’s </a:t>
            </a:r>
            <a:r>
              <a:rPr lang="en-US" sz="1400" dirty="0"/>
              <a:t>new workgroups will improve patient outcomes, reduce provider burden, and drive value in our health care system</a:t>
            </a:r>
            <a:endParaRPr lang="en-US" sz="1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6" indent="-285750">
              <a:buFont typeface="Arial" panose="020B0604020202020204" pitchFamily="34" charset="0"/>
              <a:buChar char="•"/>
            </a:pPr>
            <a:endParaRPr lang="en-US" sz="1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6" indent="-285750">
              <a:buFont typeface="Arial" panose="020B0604020202020204" pitchFamily="34" charset="0"/>
              <a:buChar char="•"/>
            </a:pPr>
            <a:endParaRPr lang="en-US" sz="1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6" indent="-285750">
              <a:buFont typeface="Arial" panose="020B0604020202020204" pitchFamily="34" charset="0"/>
              <a:buChar char="•"/>
            </a:pPr>
            <a:r>
              <a:rPr lang="en-US" sz="1400" kern="100" dirty="0">
                <a:ea typeface="Aptos" panose="020B0004020202020204" pitchFamily="34" charset="0"/>
                <a:cs typeface="Times New Roman" panose="02020603050405020304" pitchFamily="18" charset="0"/>
              </a:rPr>
              <a:t>The HCPLAN’s priority areas align with the Make America Health Again strategy. They will contribute to strengthening VBC, benefiting the American public, and cutting costs.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A3DEE14-76F0-A0D9-5B29-A8623AB2ED38}"/>
              </a:ext>
            </a:extLst>
          </p:cNvPr>
          <p:cNvSpPr txBox="1"/>
          <p:nvPr/>
        </p:nvSpPr>
        <p:spPr>
          <a:xfrm>
            <a:off x="7948562" y="3339016"/>
            <a:ext cx="365073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6" indent="-285750">
              <a:buFont typeface="Arial" panose="020B0604020202020204" pitchFamily="34" charset="0"/>
              <a:buChar char="•"/>
            </a:pPr>
            <a:r>
              <a:rPr lang="en-US" sz="1400" dirty="0"/>
              <a:t>We’re working to level the playing field – join the HCPLAN in expanding access to VBC and help to reduce health care costs, promote quality, and personal choice. </a:t>
            </a:r>
          </a:p>
          <a:p>
            <a:pPr marL="285756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6" indent="-285750">
              <a:buFont typeface="Arial" panose="020B0604020202020204" pitchFamily="34" charset="0"/>
              <a:buChar char="•"/>
            </a:pPr>
            <a:r>
              <a:rPr lang="en-US" sz="1400" dirty="0"/>
              <a:t>Better, more efficient health care is our goal. Continue to realize the promise of VBC and by engaging in our community.</a:t>
            </a:r>
          </a:p>
          <a:p>
            <a:pPr marL="285756" indent="-285750">
              <a:buFont typeface="Arial" panose="020B0604020202020204" pitchFamily="34" charset="0"/>
              <a:buChar char="•"/>
            </a:pPr>
            <a:endParaRPr lang="en-US" sz="1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6" indent="-285750">
              <a:buFont typeface="Arial" panose="020B0604020202020204" pitchFamily="34" charset="0"/>
              <a:buChar char="•"/>
            </a:pPr>
            <a:endParaRPr lang="en-US" sz="1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6" indent="-285750">
              <a:buFont typeface="Arial" panose="020B0604020202020204" pitchFamily="34" charset="0"/>
              <a:buChar char="•"/>
            </a:pPr>
            <a:endParaRPr lang="en-US" sz="1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6" indent="-285750">
              <a:buFont typeface="Arial" panose="020B0604020202020204" pitchFamily="34" charset="0"/>
              <a:buChar char="•"/>
            </a:pPr>
            <a:endParaRPr lang="en-US" sz="1400" kern="100" dirty="0">
              <a:solidFill>
                <a:srgbClr val="FF0000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6"/>
            <a:endParaRPr lang="en-US" sz="1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83EC04-0090-C3D8-C85A-A27A781475CD}"/>
              </a:ext>
            </a:extLst>
          </p:cNvPr>
          <p:cNvSpPr txBox="1"/>
          <p:nvPr/>
        </p:nvSpPr>
        <p:spPr>
          <a:xfrm>
            <a:off x="4327421" y="3339016"/>
            <a:ext cx="326586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6" indent="-285750">
              <a:buFont typeface="Arial" panose="020B0604020202020204" pitchFamily="34" charset="0"/>
              <a:buChar char="•"/>
            </a:pPr>
            <a:r>
              <a:rPr lang="en-US" sz="1400" kern="100" dirty="0">
                <a:ea typeface="Aptos" panose="020B0004020202020204" pitchFamily="34" charset="0"/>
                <a:cs typeface="Times New Roman" panose="02020603050405020304" pitchFamily="18" charset="0"/>
              </a:rPr>
              <a:t>The HCPLAN brings trusted partners together to build the foundations for dialogue, progress.</a:t>
            </a:r>
          </a:p>
          <a:p>
            <a:pPr marL="285756" indent="-285750">
              <a:buFont typeface="Arial" panose="020B0604020202020204" pitchFamily="34" charset="0"/>
              <a:buChar char="•"/>
            </a:pPr>
            <a:endParaRPr lang="en-US" sz="1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6" indent="-285750">
              <a:buFont typeface="Arial" panose="020B0604020202020204" pitchFamily="34" charset="0"/>
              <a:buChar char="•"/>
            </a:pPr>
            <a:endParaRPr lang="en-US" sz="1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6" indent="-285750">
              <a:buFont typeface="Arial" panose="020B0604020202020204" pitchFamily="34" charset="0"/>
              <a:buChar char="•"/>
            </a:pPr>
            <a:endParaRPr lang="en-US" sz="1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6" indent="-285750">
              <a:buFont typeface="Arial" panose="020B0604020202020204" pitchFamily="34" charset="0"/>
              <a:buChar char="•"/>
            </a:pPr>
            <a:r>
              <a:rPr lang="en-US" sz="1400" dirty="0"/>
              <a:t>The HCPLAN has successfully helped VBC evolve from a concept to established business imperative and is positioned to add value.</a:t>
            </a:r>
            <a:endParaRPr lang="en-US" sz="1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6BA4444-60E8-EA42-F165-5AB9D442F156}"/>
              </a:ext>
            </a:extLst>
          </p:cNvPr>
          <p:cNvCxnSpPr/>
          <p:nvPr/>
        </p:nvCxnSpPr>
        <p:spPr>
          <a:xfrm>
            <a:off x="838202" y="3269635"/>
            <a:ext cx="3161396" cy="0"/>
          </a:xfrm>
          <a:prstGeom prst="line">
            <a:avLst/>
          </a:prstGeom>
          <a:ln>
            <a:solidFill>
              <a:schemeClr val="accent3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61F1987-6218-CF54-B33E-18F2D40828DC}"/>
              </a:ext>
            </a:extLst>
          </p:cNvPr>
          <p:cNvCxnSpPr/>
          <p:nvPr/>
        </p:nvCxnSpPr>
        <p:spPr>
          <a:xfrm>
            <a:off x="4409471" y="3157564"/>
            <a:ext cx="3161396" cy="0"/>
          </a:xfrm>
          <a:prstGeom prst="line">
            <a:avLst/>
          </a:prstGeom>
          <a:ln>
            <a:solidFill>
              <a:schemeClr val="accent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91621FF-9EBD-7F00-D861-4766515205D6}"/>
              </a:ext>
            </a:extLst>
          </p:cNvPr>
          <p:cNvCxnSpPr/>
          <p:nvPr/>
        </p:nvCxnSpPr>
        <p:spPr>
          <a:xfrm>
            <a:off x="8057205" y="3269635"/>
            <a:ext cx="3161396" cy="0"/>
          </a:xfrm>
          <a:prstGeom prst="line">
            <a:avLst/>
          </a:prstGeom>
          <a:ln>
            <a:solidFill>
              <a:schemeClr val="accent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AE60E67-024F-7473-6BDC-BD91A44D9FC5}"/>
              </a:ext>
            </a:extLst>
          </p:cNvPr>
          <p:cNvSpPr txBox="1"/>
          <p:nvPr/>
        </p:nvSpPr>
        <p:spPr>
          <a:xfrm>
            <a:off x="1846550" y="4370326"/>
            <a:ext cx="1091713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Followers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1152C-9600-7FC5-67D4-8B8387933C34}"/>
              </a:ext>
            </a:extLst>
          </p:cNvPr>
          <p:cNvSpPr txBox="1"/>
          <p:nvPr/>
        </p:nvSpPr>
        <p:spPr>
          <a:xfrm>
            <a:off x="724971" y="5855439"/>
            <a:ext cx="1091713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Followers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DA1E46-A80C-5028-A575-D754D8493CCA}"/>
              </a:ext>
            </a:extLst>
          </p:cNvPr>
          <p:cNvSpPr txBox="1"/>
          <p:nvPr/>
        </p:nvSpPr>
        <p:spPr>
          <a:xfrm>
            <a:off x="1886200" y="5855439"/>
            <a:ext cx="1091713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Industry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D66436-AE4B-3F38-8F64-F019862BC5A5}"/>
              </a:ext>
            </a:extLst>
          </p:cNvPr>
          <p:cNvSpPr txBox="1"/>
          <p:nvPr/>
        </p:nvSpPr>
        <p:spPr>
          <a:xfrm>
            <a:off x="4898456" y="4150707"/>
            <a:ext cx="1091713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Followers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9604A5-BE6D-4C2A-DC9D-D1D67CB10E8B}"/>
              </a:ext>
            </a:extLst>
          </p:cNvPr>
          <p:cNvSpPr txBox="1"/>
          <p:nvPr/>
        </p:nvSpPr>
        <p:spPr>
          <a:xfrm>
            <a:off x="6108174" y="4150707"/>
            <a:ext cx="1091713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Industry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E475EC-94EB-ECE6-950B-4968D70D3BFB}"/>
              </a:ext>
            </a:extLst>
          </p:cNvPr>
          <p:cNvSpPr txBox="1"/>
          <p:nvPr/>
        </p:nvSpPr>
        <p:spPr>
          <a:xfrm>
            <a:off x="4965751" y="5801229"/>
            <a:ext cx="1091713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Followers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A849A4-02BD-8E00-6EC6-CB898695758E}"/>
              </a:ext>
            </a:extLst>
          </p:cNvPr>
          <p:cNvSpPr txBox="1"/>
          <p:nvPr/>
        </p:nvSpPr>
        <p:spPr>
          <a:xfrm>
            <a:off x="6175469" y="5801229"/>
            <a:ext cx="1091713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Industry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9A6E387-BAB4-9262-B7C5-E94BD7D96EBB}"/>
              </a:ext>
            </a:extLst>
          </p:cNvPr>
          <p:cNvSpPr txBox="1"/>
          <p:nvPr/>
        </p:nvSpPr>
        <p:spPr>
          <a:xfrm>
            <a:off x="3055051" y="5854934"/>
            <a:ext cx="1091713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Public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6B64A1C-4D53-0A09-48C1-1837476DDCD6}"/>
              </a:ext>
            </a:extLst>
          </p:cNvPr>
          <p:cNvSpPr txBox="1"/>
          <p:nvPr/>
        </p:nvSpPr>
        <p:spPr>
          <a:xfrm>
            <a:off x="10632119" y="5801229"/>
            <a:ext cx="1091713" cy="3385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Prior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73CCF7-CF73-19A1-7D54-D2E34417EE75}"/>
              </a:ext>
            </a:extLst>
          </p:cNvPr>
          <p:cNvSpPr txBox="1"/>
          <p:nvPr/>
        </p:nvSpPr>
        <p:spPr>
          <a:xfrm>
            <a:off x="8225089" y="5806116"/>
            <a:ext cx="1091713" cy="3385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Current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4ABD7A-3886-678E-2778-0210892772D6}"/>
              </a:ext>
            </a:extLst>
          </p:cNvPr>
          <p:cNvSpPr txBox="1"/>
          <p:nvPr/>
        </p:nvSpPr>
        <p:spPr>
          <a:xfrm>
            <a:off x="9441342" y="5806116"/>
            <a:ext cx="1091713" cy="3385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New</a:t>
            </a:r>
          </a:p>
        </p:txBody>
      </p:sp>
    </p:spTree>
    <p:extLst>
      <p:ext uri="{BB962C8B-B14F-4D97-AF65-F5344CB8AC3E}">
        <p14:creationId xmlns:p14="http://schemas.microsoft.com/office/powerpoint/2010/main" val="2499189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49820-8386-9BE9-CF74-847EF2E10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Channel Strategy - Social Media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E92A8BF-E5A8-FC22-5941-FE1EAB45D6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949600"/>
              </p:ext>
            </p:extLst>
          </p:nvPr>
        </p:nvGraphicFramePr>
        <p:xfrm>
          <a:off x="2411801" y="1619737"/>
          <a:ext cx="7368398" cy="3639965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696072">
                  <a:extLst>
                    <a:ext uri="{9D8B030D-6E8A-4147-A177-3AD203B41FA5}">
                      <a16:colId xmlns:a16="http://schemas.microsoft.com/office/drawing/2014/main" val="3665232396"/>
                    </a:ext>
                  </a:extLst>
                </a:gridCol>
                <a:gridCol w="3497161">
                  <a:extLst>
                    <a:ext uri="{9D8B030D-6E8A-4147-A177-3AD203B41FA5}">
                      <a16:colId xmlns:a16="http://schemas.microsoft.com/office/drawing/2014/main" val="4033411718"/>
                    </a:ext>
                  </a:extLst>
                </a:gridCol>
                <a:gridCol w="2175165">
                  <a:extLst>
                    <a:ext uri="{9D8B030D-6E8A-4147-A177-3AD203B41FA5}">
                      <a16:colId xmlns:a16="http://schemas.microsoft.com/office/drawing/2014/main" val="3618905523"/>
                    </a:ext>
                  </a:extLst>
                </a:gridCol>
              </a:tblGrid>
              <a:tr h="3148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Objective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</a:rPr>
                        <a:t>Content Type</a:t>
                      </a:r>
                      <a:endParaRPr lang="en-U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Frequency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7773713"/>
                  </a:ext>
                </a:extLst>
              </a:tr>
              <a:tr h="638949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AutoNum type="arabicPeriod"/>
                      </a:pPr>
                      <a:r>
                        <a:rPr lang="en-US" sz="1600" kern="100" dirty="0">
                          <a:solidFill>
                            <a:schemeClr val="accent3"/>
                          </a:solidFill>
                          <a:effectLst/>
                        </a:rPr>
                        <a:t>Interest</a:t>
                      </a:r>
                      <a:endParaRPr lang="en-US" sz="1600" kern="100" dirty="0">
                        <a:solidFill>
                          <a:schemeClr val="accent3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00" dirty="0">
                          <a:effectLst/>
                        </a:rPr>
                        <a:t>Teasers with press release language that highlight focus of each workgroup: 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Technology, Evidence-Based Prevention, Patient Empowerment, Choice and Competition </a:t>
                      </a:r>
                      <a:endParaRPr lang="en-US" sz="1600" kern="100" dirty="0">
                        <a:effectLst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to 2 times per week on LinkedIn and X*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213526"/>
                  </a:ext>
                </a:extLst>
              </a:tr>
              <a:tr h="96304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solidFill>
                            <a:schemeClr val="accent1"/>
                          </a:solidFill>
                          <a:effectLst/>
                        </a:rPr>
                        <a:t>2. Leadership</a:t>
                      </a:r>
                      <a:endParaRPr lang="en-US" sz="1600" kern="100" dirty="0">
                        <a:solidFill>
                          <a:schemeClr val="accent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00" dirty="0">
                          <a:effectLst/>
                        </a:rPr>
                        <a:t>Introduce new co-chairs and highlight their expertise. 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00" dirty="0">
                          <a:effectLst/>
                        </a:rPr>
                        <a:t>Repost quotes, content from co-chairs, members as well as partner activities and/or VBC-related news.</a:t>
                      </a:r>
                      <a:endParaRPr lang="en-U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9296820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33D861-BC15-A411-2F29-F8B6B895F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5025-2193-4D20-8010-DE0BC70DF1E5}" type="slidenum">
              <a:rPr lang="en-US" smtClean="0"/>
              <a:t>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485EE6-1C86-16DB-74B3-2F854C5A1DDD}"/>
              </a:ext>
            </a:extLst>
          </p:cNvPr>
          <p:cNvSpPr txBox="1"/>
          <p:nvPr/>
        </p:nvSpPr>
        <p:spPr>
          <a:xfrm>
            <a:off x="2158401" y="5327074"/>
            <a:ext cx="7875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*We can balance post distribution evenly across objectives, key messages and audiences or weight towards some and less towards others.</a:t>
            </a:r>
          </a:p>
        </p:txBody>
      </p:sp>
    </p:spTree>
    <p:extLst>
      <p:ext uri="{BB962C8B-B14F-4D97-AF65-F5344CB8AC3E}">
        <p14:creationId xmlns:p14="http://schemas.microsoft.com/office/powerpoint/2010/main" val="3126562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5088D-C61D-EC1A-44D0-2A41CA730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Explore New Social Media Platforms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701C6-4A1A-127C-08CA-84280A5CC6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(Add benchmark organizations here)</a:t>
            </a:r>
          </a:p>
          <a:p>
            <a:r>
              <a:rPr lang="en-US" dirty="0"/>
              <a:t>(Rationale – expand reach and increase awareness and uptake) </a:t>
            </a:r>
          </a:p>
          <a:p>
            <a:r>
              <a:rPr lang="en-US" dirty="0"/>
              <a:t>(Consider paid social media for specific events or campaigns)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402CC3-66D5-F886-7030-0B55FE4D0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5025-2193-4D20-8010-DE0BC70DF1E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242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33158-12B8-9768-8150-926B7A6BC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Channel Strategy – Email Marketing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DEE751-A2EB-7246-7E02-68BE89763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5025-2193-4D20-8010-DE0BC70DF1E5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D58D320-DC64-5D5B-AE15-DE57BD5470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862626"/>
              </p:ext>
            </p:extLst>
          </p:nvPr>
        </p:nvGraphicFramePr>
        <p:xfrm>
          <a:off x="2411801" y="1615500"/>
          <a:ext cx="7368398" cy="3864058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675290">
                  <a:extLst>
                    <a:ext uri="{9D8B030D-6E8A-4147-A177-3AD203B41FA5}">
                      <a16:colId xmlns:a16="http://schemas.microsoft.com/office/drawing/2014/main" val="3665232396"/>
                    </a:ext>
                  </a:extLst>
                </a:gridCol>
                <a:gridCol w="3517943">
                  <a:extLst>
                    <a:ext uri="{9D8B030D-6E8A-4147-A177-3AD203B41FA5}">
                      <a16:colId xmlns:a16="http://schemas.microsoft.com/office/drawing/2014/main" val="4033411718"/>
                    </a:ext>
                  </a:extLst>
                </a:gridCol>
                <a:gridCol w="2175165">
                  <a:extLst>
                    <a:ext uri="{9D8B030D-6E8A-4147-A177-3AD203B41FA5}">
                      <a16:colId xmlns:a16="http://schemas.microsoft.com/office/drawing/2014/main" val="3618905523"/>
                    </a:ext>
                  </a:extLst>
                </a:gridCol>
              </a:tblGrid>
              <a:tr h="3148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+mn-lt"/>
                        </a:rPr>
                        <a:t>Objective</a:t>
                      </a:r>
                      <a:endParaRPr lang="en-US" sz="16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+mn-lt"/>
                        </a:rPr>
                        <a:t>Content Type</a:t>
                      </a:r>
                      <a:endParaRPr lang="en-US" sz="16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Frequency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7773713"/>
                  </a:ext>
                </a:extLst>
              </a:tr>
              <a:tr h="638949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AutoNum type="arabicPeriod"/>
                      </a:pPr>
                      <a:r>
                        <a:rPr lang="en-US" sz="1600" kern="100" dirty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Interest</a:t>
                      </a:r>
                      <a:endParaRPr lang="en-US" sz="1600" kern="100" dirty="0">
                        <a:solidFill>
                          <a:schemeClr val="accent3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00" dirty="0">
                          <a:effectLst/>
                          <a:latin typeface="+mn-lt"/>
                        </a:rPr>
                        <a:t>Teaser and graphics with w press release language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00" dirty="0">
                          <a:effectLst/>
                          <a:latin typeface="+mn-lt"/>
                        </a:rPr>
                        <a:t>Emphasize benefits, goals aligned with MAHA and CMMI</a:t>
                      </a:r>
                      <a:endParaRPr lang="en-US" sz="14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Monthly email blast using new CMS-approved template. Disseminate at start of the month. 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213526"/>
                  </a:ext>
                </a:extLst>
              </a:tr>
              <a:tr h="96304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2. Leadership</a:t>
                      </a:r>
                      <a:endParaRPr lang="en-US" sz="1600" kern="100" dirty="0">
                        <a:solidFill>
                          <a:schemeClr val="accent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00" dirty="0">
                          <a:effectLst/>
                          <a:latin typeface="+mn-lt"/>
                        </a:rPr>
                        <a:t>Highlight work group co-chairs, expertise 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00" dirty="0">
                          <a:effectLst/>
                          <a:latin typeface="+mn-lt"/>
                        </a:rPr>
                        <a:t>Spotlight exceptional providers who can speak to benefits of VBC, APM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sz="1400" kern="100" dirty="0">
                        <a:effectLst/>
                        <a:latin typeface="+mn-lt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9296820"/>
                  </a:ext>
                </a:extLst>
              </a:tr>
              <a:tr h="96304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2. Leadership + </a:t>
                      </a:r>
                      <a:r>
                        <a:rPr lang="en-US" sz="1600" kern="1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3. Partnership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00" dirty="0"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Share quotes, appearances, articles from co-chairs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00" dirty="0">
                          <a:effectLst/>
                          <a:latin typeface="+mn-lt"/>
                        </a:rPr>
                        <a:t>Share CMS’s spotlight series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00" dirty="0">
                          <a:effectLst/>
                          <a:latin typeface="+mn-lt"/>
                        </a:rPr>
                        <a:t>Consider short Q&amp;A’s 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4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</a:pPr>
                      <a:endParaRPr lang="en-US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5508816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F5400EC-D14C-13E8-2EE3-61CB4EF227F0}"/>
              </a:ext>
            </a:extLst>
          </p:cNvPr>
          <p:cNvSpPr txBox="1"/>
          <p:nvPr/>
        </p:nvSpPr>
        <p:spPr>
          <a:xfrm>
            <a:off x="2158401" y="5292438"/>
            <a:ext cx="78751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/>
              <a:t>Focused messages with quick updates and an engaging graphic. Use new CMS-approved template design. </a:t>
            </a:r>
          </a:p>
        </p:txBody>
      </p:sp>
    </p:spTree>
    <p:extLst>
      <p:ext uri="{BB962C8B-B14F-4D97-AF65-F5344CB8AC3E}">
        <p14:creationId xmlns:p14="http://schemas.microsoft.com/office/powerpoint/2010/main" val="2044287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FBE63-AC6E-0B23-8C43-0D444AA68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01C95-92DB-2CA6-79AC-7ACE80957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Channel Strategy - Events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A9B8E1-B07D-19A2-B152-30B1D9FC8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5025-2193-4D20-8010-DE0BC70DF1E5}" type="slidenum">
              <a:rPr lang="en-US" smtClean="0"/>
              <a:t>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F0F1E9-D28F-2E39-21DA-E806C5D6F974}"/>
              </a:ext>
            </a:extLst>
          </p:cNvPr>
          <p:cNvSpPr txBox="1"/>
          <p:nvPr/>
        </p:nvSpPr>
        <p:spPr>
          <a:xfrm>
            <a:off x="1149929" y="2828835"/>
            <a:ext cx="55210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Release 1 post every 2-4 days in the three weeks leading up to the event. Highlight registration link.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Then 1 post/day starting 3 days before, the day before, and the day of event.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Highlight event in email blast – add link.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D624BA-ADB4-A4AB-7B1A-729DB8A35D7E}"/>
              </a:ext>
            </a:extLst>
          </p:cNvPr>
          <p:cNvSpPr txBox="1"/>
          <p:nvPr/>
        </p:nvSpPr>
        <p:spPr>
          <a:xfrm>
            <a:off x="4336473" y="1553124"/>
            <a:ext cx="5521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Event Promotion and Debrief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2976DE-1AC8-7626-2EAC-9B1BE27B0DB6}"/>
              </a:ext>
            </a:extLst>
          </p:cNvPr>
          <p:cNvSpPr txBox="1"/>
          <p:nvPr/>
        </p:nvSpPr>
        <p:spPr>
          <a:xfrm>
            <a:off x="7024257" y="2828835"/>
            <a:ext cx="40940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Begin ~3 weeks before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Promote across multiple platforms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Amplify through partners, working group co-chairs, and featured speakers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Consider paid social media to boost awareness and drive engagement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FC7BFE-CB45-F87A-BD90-A55B65B3D3EE}"/>
              </a:ext>
            </a:extLst>
          </p:cNvPr>
          <p:cNvSpPr txBox="1"/>
          <p:nvPr/>
        </p:nvSpPr>
        <p:spPr>
          <a:xfrm>
            <a:off x="1475986" y="2281021"/>
            <a:ext cx="4426527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Steps and Outreach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1B1581-B4D8-470A-7BF5-57E517C8542D}"/>
              </a:ext>
            </a:extLst>
          </p:cNvPr>
          <p:cNvSpPr txBox="1"/>
          <p:nvPr/>
        </p:nvSpPr>
        <p:spPr>
          <a:xfrm>
            <a:off x="7405255" y="2281021"/>
            <a:ext cx="2452254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Best Practice</a:t>
            </a:r>
          </a:p>
        </p:txBody>
      </p:sp>
    </p:spTree>
    <p:extLst>
      <p:ext uri="{BB962C8B-B14F-4D97-AF65-F5344CB8AC3E}">
        <p14:creationId xmlns:p14="http://schemas.microsoft.com/office/powerpoint/2010/main" val="225540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EF147-28DF-AF49-5CEA-CB55BAB4B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Channel Strategy – Partner Outreach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28A0449-75A0-061D-D1A9-447440928A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4022390"/>
              </p:ext>
            </p:extLst>
          </p:nvPr>
        </p:nvGraphicFramePr>
        <p:xfrm>
          <a:off x="1530929" y="1704398"/>
          <a:ext cx="8589818" cy="4354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9397">
                  <a:extLst>
                    <a:ext uri="{9D8B030D-6E8A-4147-A177-3AD203B41FA5}">
                      <a16:colId xmlns:a16="http://schemas.microsoft.com/office/drawing/2014/main" val="959830081"/>
                    </a:ext>
                  </a:extLst>
                </a:gridCol>
                <a:gridCol w="7230421">
                  <a:extLst>
                    <a:ext uri="{9D8B030D-6E8A-4147-A177-3AD203B41FA5}">
                      <a16:colId xmlns:a16="http://schemas.microsoft.com/office/drawing/2014/main" val="1820873215"/>
                    </a:ext>
                  </a:extLst>
                </a:gridCol>
              </a:tblGrid>
              <a:tr h="326349">
                <a:tc>
                  <a:txBody>
                    <a:bodyPr/>
                    <a:lstStyle/>
                    <a:p>
                      <a:r>
                        <a:rPr lang="en-US" dirty="0"/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Communications Content/Approach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5062"/>
                  </a:ext>
                </a:extLst>
              </a:tr>
              <a:tr h="805031">
                <a:tc>
                  <a:txBody>
                    <a:bodyPr/>
                    <a:lstStyle/>
                    <a:p>
                      <a:r>
                        <a:rPr lang="en-US" dirty="0"/>
                        <a:t>Current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CMMI-directed programmatic communications operationalizing workgroups</a:t>
                      </a:r>
                    </a:p>
                    <a:p>
                      <a:pPr marL="342900" marR="0" lvl="0" indent="-342900" algn="l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Updates across the HCPLAN and their workgroup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Role definition within workgroups/HCPLAN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194742"/>
                  </a:ext>
                </a:extLst>
              </a:tr>
              <a:tr h="633614">
                <a:tc>
                  <a:txBody>
                    <a:bodyPr/>
                    <a:lstStyle/>
                    <a:p>
                      <a:r>
                        <a:rPr lang="en-US" dirty="0"/>
                        <a:t>New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All current audience content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+Orientation on HCPLAN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Share three pillars and goals of CMMI strategy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Emphasize benefits to providers, public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854274"/>
                  </a:ext>
                </a:extLst>
              </a:tr>
              <a:tr h="805031">
                <a:tc>
                  <a:txBody>
                    <a:bodyPr/>
                    <a:lstStyle/>
                    <a:p>
                      <a:r>
                        <a:rPr lang="en-US" dirty="0"/>
                        <a:t>Prior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Reassurance about direction of VBC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Reiteration of their value to the HCPLAN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608613"/>
                  </a:ext>
                </a:extLst>
              </a:tr>
              <a:tr h="805031">
                <a:tc>
                  <a:txBody>
                    <a:bodyPr/>
                    <a:lstStyle/>
                    <a:p>
                      <a:r>
                        <a:rPr lang="en-US" dirty="0"/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Send comms kits with specific campaigns to request amplification of HCPLAN priority communication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111116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5815B5-03EF-F4E1-02F9-0EBDB4229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5025-2193-4D20-8010-DE0BC70DF1E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331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E0BCF-7676-7DAE-6D54-74D073C6C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B7DCFB2-01CF-548A-DCD2-571F03D14E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8220228"/>
              </p:ext>
            </p:extLst>
          </p:nvPr>
        </p:nvGraphicFramePr>
        <p:xfrm>
          <a:off x="838200" y="1635124"/>
          <a:ext cx="10190018" cy="3365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2145">
                  <a:extLst>
                    <a:ext uri="{9D8B030D-6E8A-4147-A177-3AD203B41FA5}">
                      <a16:colId xmlns:a16="http://schemas.microsoft.com/office/drawing/2014/main" val="3848666218"/>
                    </a:ext>
                  </a:extLst>
                </a:gridCol>
                <a:gridCol w="7917873">
                  <a:extLst>
                    <a:ext uri="{9D8B030D-6E8A-4147-A177-3AD203B41FA5}">
                      <a16:colId xmlns:a16="http://schemas.microsoft.com/office/drawing/2014/main" val="57635889"/>
                    </a:ext>
                  </a:extLst>
                </a:gridCol>
              </a:tblGrid>
              <a:tr h="796349">
                <a:tc>
                  <a:txBody>
                    <a:bodyPr/>
                    <a:lstStyle/>
                    <a:p>
                      <a:r>
                        <a:rPr lang="en-US" dirty="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Next Steps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223668"/>
                  </a:ext>
                </a:extLst>
              </a:tr>
              <a:tr h="373231">
                <a:tc>
                  <a:txBody>
                    <a:bodyPr/>
                    <a:lstStyle/>
                    <a:p>
                      <a:r>
                        <a:rPr lang="en-US" dirty="0"/>
                        <a:t>Social 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Ripple will prepare posts with approved messaging and populate calendar 3-4 weeks out.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569557"/>
                  </a:ext>
                </a:extLst>
              </a:tr>
              <a:tr h="373231">
                <a:tc>
                  <a:txBody>
                    <a:bodyPr/>
                    <a:lstStyle/>
                    <a:p>
                      <a:r>
                        <a:rPr lang="en-US" dirty="0"/>
                        <a:t>Email 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80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Deloitte/CMMI will confirm type of content and finalize the email template. Ripple will prepare content and graphics for monthly dissemination.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122811"/>
                  </a:ext>
                </a:extLst>
              </a:tr>
              <a:tr h="373231">
                <a:tc>
                  <a:txBody>
                    <a:bodyPr/>
                    <a:lstStyle/>
                    <a:p>
                      <a:r>
                        <a:rPr lang="en-US" dirty="0"/>
                        <a:t>Events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Ripple will engage on upcoming webinars and promote via all channels.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513275"/>
                  </a:ext>
                </a:extLst>
              </a:tr>
              <a:tr h="373231">
                <a:tc>
                  <a:txBody>
                    <a:bodyPr/>
                    <a:lstStyle/>
                    <a:p>
                      <a:r>
                        <a:rPr lang="en-US" dirty="0"/>
                        <a:t>Partner outreach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Ripple will continue to engage partners via all channels and explore new potential new platforms to expand reach.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451997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9F47BD-F621-8B0C-A323-8832E2B3F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85025-2193-4D20-8010-DE0BC70DF1E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256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A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13F67"/>
      </a:accent1>
      <a:accent2>
        <a:srgbClr val="7FBD43"/>
      </a:accent2>
      <a:accent3>
        <a:srgbClr val="2BBCEE"/>
      </a:accent3>
      <a:accent4>
        <a:srgbClr val="A02A37"/>
      </a:accent4>
      <a:accent5>
        <a:srgbClr val="EF8022"/>
      </a:accent5>
      <a:accent6>
        <a:srgbClr val="614979"/>
      </a:accent6>
      <a:hlink>
        <a:srgbClr val="1D597D"/>
      </a:hlink>
      <a:folHlink>
        <a:srgbClr val="4F8541"/>
      </a:folHlink>
    </a:clrScheme>
    <a:fontScheme name="LA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470f84-c5b3-447a-b9a2-950da93d2eff" xsi:nil="true"/>
    <lcf76f155ced4ddcb4097134ff3c332f xmlns="a136dc8f-ded0-45eb-bc0a-12622fad630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F354B4F2198949B252F2616C2A5CB9" ma:contentTypeVersion="10" ma:contentTypeDescription="Create a new document." ma:contentTypeScope="" ma:versionID="faecd4a2a0b9435fd3612fbf8a7e0304">
  <xsd:schema xmlns:xsd="http://www.w3.org/2001/XMLSchema" xmlns:xs="http://www.w3.org/2001/XMLSchema" xmlns:p="http://schemas.microsoft.com/office/2006/metadata/properties" xmlns:ns2="a136dc8f-ded0-45eb-bc0a-12622fad6308" xmlns:ns3="ea470f84-c5b3-447a-b9a2-950da93d2eff" targetNamespace="http://schemas.microsoft.com/office/2006/metadata/properties" ma:root="true" ma:fieldsID="044a676de7ccc6efb1061dc8068894fb" ns2:_="" ns3:_="">
    <xsd:import namespace="a136dc8f-ded0-45eb-bc0a-12622fad6308"/>
    <xsd:import namespace="ea470f84-c5b3-447a-b9a2-950da93d2ef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36dc8f-ded0-45eb-bc0a-12622fad63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7348662-0998-488e-bf1e-6712e80a330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470f84-c5b3-447a-b9a2-950da93d2ef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4e57ff4-afdb-4da4-acec-1d6566a6dc96}" ma:internalName="TaxCatchAll" ma:showField="CatchAllData" ma:web="ea470f84-c5b3-447a-b9a2-950da93d2e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EE3E3F-9C24-4C85-B1C8-D52A8A01779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7892503-B193-4CB6-99A1-8DCAC2319E34}">
  <ds:schemaRefs>
    <ds:schemaRef ds:uri="03df5073-a55a-41ca-870d-5b8cdc13cdac"/>
    <ds:schemaRef ds:uri="7ad37262-3a81-4211-86e1-1e43c85a402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6AAA509-83C9-481E-9ACA-70758985E383}"/>
</file>

<file path=docMetadata/LabelInfo.xml><?xml version="1.0" encoding="utf-8"?>
<clbl:labelList xmlns:clbl="http://schemas.microsoft.com/office/2020/mipLabelMetadata">
  <clbl:label id="{ea60d57e-af5b-4752-ac57-3e4f28ca11dc}" enabled="1" method="Standard" siteId="{36da45f1-dd2c-4d1f-af13-5abe46b9992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975</TotalTime>
  <Words>1162</Words>
  <Application>Microsoft Office PowerPoint</Application>
  <PresentationFormat>Widescreen</PresentationFormat>
  <Paragraphs>167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Arial</vt:lpstr>
      <vt:lpstr>Open Sans</vt:lpstr>
      <vt:lpstr>Office Theme</vt:lpstr>
      <vt:lpstr>HCPLAN  October-December 2025 Communications Planning</vt:lpstr>
      <vt:lpstr>Communications Plan Overview</vt:lpstr>
      <vt:lpstr>Audiences</vt:lpstr>
      <vt:lpstr>Sample Messaging</vt:lpstr>
      <vt:lpstr>Sample Messaging for Audiences</vt:lpstr>
      <vt:lpstr>Channel Strategy - Social Media</vt:lpstr>
      <vt:lpstr>Explore New Social Media Platforms</vt:lpstr>
      <vt:lpstr>Channel Strategy – Email Marketing</vt:lpstr>
      <vt:lpstr>Channel Strategy - Events</vt:lpstr>
      <vt:lpstr>Channel Strategy – Partner Outreach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Live Streaming</dc:title>
  <dc:creator>Natalie Mazur</dc:creator>
  <cp:lastModifiedBy>Sharon Nakhimovsky</cp:lastModifiedBy>
  <cp:revision>45</cp:revision>
  <dcterms:created xsi:type="dcterms:W3CDTF">2024-06-07T17:39:58Z</dcterms:created>
  <dcterms:modified xsi:type="dcterms:W3CDTF">2026-08-28T21:08:40Z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0x010100B0F354B4F2198949B252F2616C2A5CB9</vt:lpwstr>
  </property>
  <property fmtid="{D5CDD505-2E9C-101B-9397-08002B2CF9AE}" pid="3" name="MediaServiceImageTags">
    <vt:lpwstr/>
  </property>
  <property fmtid="{D5CDD505-2E9C-101B-9397-08002B2CF9AE}" pid="4" name="Order">
    <vt:r8>1093000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